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media1.mov" ContentType="video/unknown"/>
  <Override PartName="/ppt/media/media2.mov" ContentType="video/unknown"/>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j-lt"/>
        <a:ea typeface="+mj-ea"/>
        <a:cs typeface="+mj-cs"/>
        <a:sym typeface="Chalkboard"/>
      </a:defRPr>
    </a:lvl1pPr>
    <a:lvl2pPr marL="0" marR="0" indent="34290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j-lt"/>
        <a:ea typeface="+mj-ea"/>
        <a:cs typeface="+mj-cs"/>
        <a:sym typeface="Chalkboard"/>
      </a:defRPr>
    </a:lvl2pPr>
    <a:lvl3pPr marL="0" marR="0" indent="68580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j-lt"/>
        <a:ea typeface="+mj-ea"/>
        <a:cs typeface="+mj-cs"/>
        <a:sym typeface="Chalkboard"/>
      </a:defRPr>
    </a:lvl3pPr>
    <a:lvl4pPr marL="0" marR="0" indent="102870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j-lt"/>
        <a:ea typeface="+mj-ea"/>
        <a:cs typeface="+mj-cs"/>
        <a:sym typeface="Chalkboard"/>
      </a:defRPr>
    </a:lvl4pPr>
    <a:lvl5pPr marL="0" marR="0" indent="137160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j-lt"/>
        <a:ea typeface="+mj-ea"/>
        <a:cs typeface="+mj-cs"/>
        <a:sym typeface="Chalkboard"/>
      </a:defRPr>
    </a:lvl5pPr>
    <a:lvl6pPr marL="0" marR="0" indent="171450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j-lt"/>
        <a:ea typeface="+mj-ea"/>
        <a:cs typeface="+mj-cs"/>
        <a:sym typeface="Chalkboard"/>
      </a:defRPr>
    </a:lvl6pPr>
    <a:lvl7pPr marL="0" marR="0" indent="205740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j-lt"/>
        <a:ea typeface="+mj-ea"/>
        <a:cs typeface="+mj-cs"/>
        <a:sym typeface="Chalkboard"/>
      </a:defRPr>
    </a:lvl7pPr>
    <a:lvl8pPr marL="0" marR="0" indent="240030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j-lt"/>
        <a:ea typeface="+mj-ea"/>
        <a:cs typeface="+mj-cs"/>
        <a:sym typeface="Chalkboard"/>
      </a:defRPr>
    </a:lvl8pPr>
    <a:lvl9pPr marL="0" marR="0" indent="274320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j-lt"/>
        <a:ea typeface="+mj-ea"/>
        <a:cs typeface="+mj-cs"/>
        <a:sym typeface="Chalkboar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def" i="def">
        <a:font>
          <a:latin typeface="Chalkduster"/>
          <a:ea typeface="Chalkduster"/>
          <a:cs typeface="Chalkduster"/>
        </a:font>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000000">
              <a:alpha val="25000"/>
            </a:srgbClr>
          </a:solidFill>
        </a:fill>
      </a:tcStyle>
    </a:band2H>
    <a:firstCol>
      <a:tcTxStyle b="def" i="def">
        <a:font>
          <a:latin typeface="Chalkduster"/>
          <a:ea typeface="Chalkduster"/>
          <a:cs typeface="Chalkduster"/>
        </a:font>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879BBB"/>
          </a:solidFill>
        </a:fill>
      </a:tcStyle>
    </a:firstCol>
    <a:lastRow>
      <a:tcTxStyle b="def" i="def">
        <a:font>
          <a:latin typeface="Chalkduster"/>
          <a:ea typeface="Chalkduster"/>
          <a:cs typeface="Chalkduster"/>
        </a:font>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lastRow>
    <a:firstRow>
      <a:tcTxStyle b="def" i="def">
        <a:font>
          <a:latin typeface="Chalkduster"/>
          <a:ea typeface="Chalkduster"/>
          <a:cs typeface="Chalkduster"/>
        </a:font>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879BBB"/>
          </a:solidFill>
        </a:fill>
      </a:tcStyle>
    </a:firstRow>
  </a:tblStyle>
  <a:tblStyle styleId="{C7B018BB-80A7-4F77-B60F-C8B233D01FF8}" styleName="">
    <a:tblBg/>
    <a:wholeTbl>
      <a:tcTxStyle b="def" i="def">
        <a:font>
          <a:latin typeface="Chalkduster"/>
          <a:ea typeface="Chalkduster"/>
          <a:cs typeface="Chalkduster"/>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FFFFFF">
              <a:alpha val="15000"/>
            </a:srgbClr>
          </a:solidFill>
        </a:fill>
      </a:tcStyle>
    </a:band2H>
    <a:firstCol>
      <a:tcTxStyle b="def" i="def">
        <a:font>
          <a:latin typeface="Chalkduster"/>
          <a:ea typeface="Chalkduster"/>
          <a:cs typeface="Chalkduster"/>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4B13F">
              <a:alpha val="90000"/>
            </a:srgbClr>
          </a:solidFill>
        </a:fill>
      </a:tcStyle>
    </a:firstCol>
    <a:lastRow>
      <a:tcTxStyle b="def" i="def">
        <a:font>
          <a:latin typeface="Chalkduster"/>
          <a:ea typeface="Chalkduster"/>
          <a:cs typeface="Chalkduster"/>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00882B"/>
          </a:solidFill>
        </a:fill>
      </a:tcStyle>
    </a:lastRow>
    <a:firstRow>
      <a:tcTxStyle b="def" i="def">
        <a:font>
          <a:latin typeface="Chalkduster"/>
          <a:ea typeface="Chalkduster"/>
          <a:cs typeface="Chalkduster"/>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0078BC"/>
          </a:solidFill>
        </a:fill>
      </a:tcStyle>
    </a:firstRow>
  </a:tblStyle>
  <a:tblStyle styleId="{EEE7283C-3CF3-47DC-8721-378D4A62B228}" styleName="">
    <a:tblBg/>
    <a:wholeTbl>
      <a:tcTxStyle b="def" i="def">
        <a:font>
          <a:latin typeface="Chalkduster"/>
          <a:ea typeface="Chalkduster"/>
          <a:cs typeface="Chalkduster"/>
        </a:font>
        <a:srgbClr val="FFFFFF"/>
      </a:tcTxStyle>
      <a:tcStyle>
        <a:tcBdr>
          <a:left>
            <a:ln w="25400" cap="flat">
              <a:solidFill>
                <a:srgbClr val="FFFFFF">
                  <a:alpha val="75000"/>
                </a:srgbClr>
              </a:solidFill>
              <a:custDash>
                <a:ds d="200000" sp="200000"/>
              </a:custDash>
              <a:miter lim="400000"/>
            </a:ln>
          </a:left>
          <a:right>
            <a:ln w="25400" cap="flat">
              <a:solidFill>
                <a:srgbClr val="FFFFFF">
                  <a:alpha val="75000"/>
                </a:srgbClr>
              </a:solidFill>
              <a:custDash>
                <a:ds d="200000" sp="200000"/>
              </a:custDash>
              <a:miter lim="400000"/>
            </a:ln>
          </a:right>
          <a:top>
            <a:ln w="25400" cap="flat">
              <a:solidFill>
                <a:srgbClr val="FFFFFF">
                  <a:alpha val="75000"/>
                </a:srgbClr>
              </a:solidFill>
              <a:custDash>
                <a:ds d="200000" sp="200000"/>
              </a:custDash>
              <a:miter lim="400000"/>
            </a:ln>
          </a:top>
          <a:bottom>
            <a:ln w="25400" cap="flat">
              <a:solidFill>
                <a:srgbClr val="FFFFFF">
                  <a:alpha val="75000"/>
                </a:srgbClr>
              </a:solidFill>
              <a:custDash>
                <a:ds d="200000" sp="200000"/>
              </a:custDash>
              <a:miter lim="400000"/>
            </a:ln>
          </a:bottom>
          <a:insideH>
            <a:ln w="25400" cap="flat">
              <a:solidFill>
                <a:srgbClr val="FFFFFF">
                  <a:alpha val="75000"/>
                </a:srgbClr>
              </a:solidFill>
              <a:custDash>
                <a:ds d="200000" sp="200000"/>
              </a:custDash>
              <a:miter lim="400000"/>
            </a:ln>
          </a:insideH>
          <a:insideV>
            <a:ln w="25400" cap="flat">
              <a:solidFill>
                <a:srgbClr val="FFFFFF">
                  <a:alpha val="75000"/>
                </a:srgbClr>
              </a:solidFill>
              <a:custDash>
                <a:ds d="200000" sp="200000"/>
              </a:custDash>
              <a:miter lim="400000"/>
            </a:ln>
          </a:insideV>
        </a:tcBdr>
        <a:fill>
          <a:noFill/>
        </a:fill>
      </a:tcStyle>
    </a:wholeTbl>
    <a:band2H>
      <a:tcTxStyle b="def" i="def"/>
      <a:tcStyle>
        <a:tcBdr/>
        <a:fill>
          <a:solidFill>
            <a:srgbClr val="FFFFFF">
              <a:alpha val="15000"/>
            </a:srgbClr>
          </a:solidFill>
        </a:fill>
      </a:tcStyle>
    </a:band2H>
    <a:firstCol>
      <a:tcTxStyle b="def" i="def">
        <a:font>
          <a:latin typeface="Chalkduster"/>
          <a:ea typeface="Chalkduster"/>
          <a:cs typeface="Chalkduster"/>
        </a:font>
        <a:srgbClr val="FFFFFF"/>
      </a:tcTxStyle>
      <a:tcStyle>
        <a:tcBdr>
          <a:left>
            <a:ln w="12700" cap="flat">
              <a:noFill/>
              <a:miter lim="400000"/>
            </a:ln>
          </a:left>
          <a:right>
            <a:ln w="12700" cap="flat">
              <a:solidFill>
                <a:srgbClr val="FFFFFF">
                  <a:alpha val="75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54545">
              <a:alpha val="41000"/>
            </a:srgbClr>
          </a:solidFill>
        </a:fill>
      </a:tcStyle>
    </a:firstCol>
    <a:lastRow>
      <a:tcTxStyle b="def" i="def">
        <a:font>
          <a:latin typeface="Chalkduster"/>
          <a:ea typeface="Chalkduster"/>
          <a:cs typeface="Chalkduster"/>
        </a:font>
        <a:srgbClr val="FFFFFF"/>
      </a:tcTxStyle>
      <a:tcStyle>
        <a:tcBdr>
          <a:left>
            <a:ln w="12700" cap="flat">
              <a:noFill/>
              <a:miter lim="400000"/>
            </a:ln>
          </a:left>
          <a:right>
            <a:ln w="12700" cap="flat">
              <a:noFill/>
              <a:miter lim="400000"/>
            </a:ln>
          </a:right>
          <a:top>
            <a:ln w="25400" cap="flat">
              <a:solidFill>
                <a:srgbClr val="FFFFFF">
                  <a:alpha val="75000"/>
                </a:srgbClr>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def" i="def">
        <a:font>
          <a:latin typeface="Chalkduster"/>
          <a:ea typeface="Chalkduster"/>
          <a:cs typeface="Chalkduster"/>
        </a:font>
        <a:srgbClr val="282A2F"/>
      </a:tcTxStyle>
      <a:tcStyle>
        <a:tcBdr>
          <a:left>
            <a:ln w="12700" cap="flat">
              <a:noFill/>
              <a:miter lim="400000"/>
            </a:ln>
          </a:left>
          <a:right>
            <a:ln w="12700" cap="flat">
              <a:noFill/>
              <a:miter lim="400000"/>
            </a:ln>
          </a:right>
          <a:top>
            <a:ln w="12700" cap="flat">
              <a:noFill/>
              <a:miter lim="400000"/>
            </a:ln>
          </a:top>
          <a:bottom>
            <a:ln w="25400" cap="flat">
              <a:solidFill>
                <a:srgbClr val="FFFFFF">
                  <a:alpha val="75000"/>
                </a:srgbClr>
              </a:solidFill>
              <a:prstDash val="solid"/>
              <a:miter lim="400000"/>
            </a:ln>
          </a:bottom>
          <a:insideH>
            <a:ln w="12700" cap="flat">
              <a:noFill/>
              <a:miter lim="400000"/>
            </a:ln>
          </a:insideH>
          <a:insideV>
            <a:ln w="12700" cap="flat">
              <a:noFill/>
              <a:miter lim="400000"/>
            </a:ln>
          </a:insideV>
        </a:tcBdr>
        <a:fill>
          <a:solidFill>
            <a:srgbClr val="FFBD5C">
              <a:alpha val="82000"/>
            </a:srgbClr>
          </a:solidFill>
        </a:fill>
      </a:tcStyle>
    </a:firstRow>
  </a:tblStyle>
  <a:tblStyle styleId="{CF821DB8-F4EB-4A41-A1BA-3FCAFE7338EE}" styleName="">
    <a:tblBg/>
    <a:wholeTbl>
      <a:tcTxStyle b="def" i="def">
        <a:font>
          <a:latin typeface="Chalkduster"/>
          <a:ea typeface="Chalkduster"/>
          <a:cs typeface="Chalkduster"/>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FFFFFF">
              <a:alpha val="15000"/>
            </a:srgbClr>
          </a:solidFill>
        </a:fill>
      </a:tcStyle>
    </a:band2H>
    <a:firstCol>
      <a:tcTxStyle b="def" i="def">
        <a:font>
          <a:latin typeface="Chalkduster"/>
          <a:ea typeface="Chalkduster"/>
          <a:cs typeface="Chalkduster"/>
        </a:font>
        <a:srgbClr val="FFFFFF"/>
      </a:tcTxStyle>
      <a:tcStyle>
        <a:tcBdr>
          <a:left>
            <a:ln w="12700" cap="flat">
              <a:solidFill>
                <a:srgbClr val="CBCBCB"/>
              </a:solidFill>
              <a:prstDash val="solid"/>
              <a:miter lim="400000"/>
            </a:ln>
          </a:left>
          <a:right>
            <a:ln w="254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94B285"/>
          </a:solidFill>
        </a:fill>
      </a:tcStyle>
    </a:firstCol>
    <a:lastRow>
      <a:tcTxStyle b="def" i="def">
        <a:font>
          <a:latin typeface="Chalkduster"/>
          <a:ea typeface="Chalkduster"/>
          <a:cs typeface="Chalkduster"/>
        </a:font>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9487B7"/>
          </a:solidFill>
        </a:fill>
      </a:tcStyle>
    </a:lastRow>
    <a:firstRow>
      <a:tcTxStyle b="def" i="def">
        <a:font>
          <a:latin typeface="Chalkduster"/>
          <a:ea typeface="Chalkduster"/>
          <a:cs typeface="Chalkduster"/>
        </a:font>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254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7A8DB2"/>
          </a:solidFill>
        </a:fill>
      </a:tcStyle>
    </a:firstRow>
  </a:tblStyle>
  <a:tblStyle styleId="{33BA23B1-9221-436E-865A-0063620EA4FD}" styleName="">
    <a:tblBg/>
    <a:wholeTbl>
      <a:tcTxStyle b="def" i="def">
        <a:font>
          <a:latin typeface="Chalkduster"/>
          <a:ea typeface="Chalkduster"/>
          <a:cs typeface="Chalkduster"/>
        </a:font>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DEDEDF">
              <a:alpha val="19000"/>
            </a:srgbClr>
          </a:solidFill>
        </a:fill>
      </a:tcStyle>
    </a:band2H>
    <a:firstCol>
      <a:tcTxStyle b="def" i="def">
        <a:font>
          <a:latin typeface="Chalkduster"/>
          <a:ea typeface="Chalkduster"/>
          <a:cs typeface="Chalkduster"/>
        </a:font>
        <a:srgbClr val="FFFFFF"/>
      </a:tcTxStyle>
      <a:tcStyle>
        <a:tcBdr>
          <a:left>
            <a:ln w="25400" cap="flat">
              <a:solidFill>
                <a:srgbClr val="FFFFFF"/>
              </a:solidFill>
              <a:prstDash val="solid"/>
              <a:miter lim="400000"/>
            </a:ln>
          </a:left>
          <a:right>
            <a:ln w="12700" cap="flat">
              <a:solidFill>
                <a:srgbClr val="FFFFFF"/>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444C55">
              <a:alpha val="50000"/>
            </a:srgbClr>
          </a:solidFill>
        </a:fill>
      </a:tcStyle>
    </a:firstCol>
    <a:lastRow>
      <a:tcTxStyle b="def" i="def">
        <a:font>
          <a:latin typeface="Chalkduster"/>
          <a:ea typeface="Chalkduster"/>
          <a:cs typeface="Chalkduster"/>
        </a:font>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33373B">
              <a:alpha val="50000"/>
            </a:srgbClr>
          </a:solidFill>
        </a:fill>
      </a:tcStyle>
    </a:lastRow>
    <a:firstRow>
      <a:tcTxStyle b="def" i="def">
        <a:font>
          <a:latin typeface="Chalkduster"/>
          <a:ea typeface="Chalkduster"/>
          <a:cs typeface="Chalkduster"/>
        </a:font>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33373B">
              <a:alpha val="50000"/>
            </a:srgbClr>
          </a:solidFill>
        </a:fill>
      </a:tcStyle>
    </a:firstRow>
  </a:tblStyle>
  <a:tblStyle styleId="{2708684C-4D16-4618-839F-0558EEFCDFE6}" styleName="">
    <a:tblBg/>
    <a:wholeTbl>
      <a:tcTxStyle b="def" i="def">
        <a:font>
          <a:latin typeface="Chalkduster"/>
          <a:ea typeface="Chalkduster"/>
          <a:cs typeface="Chalkduster"/>
        </a:font>
        <a:srgbClr val="FFFFFF"/>
      </a:tcTxStyle>
      <a:tcStyle>
        <a:tcBdr>
          <a:left>
            <a:ln w="25400" cap="rnd">
              <a:solidFill>
                <a:srgbClr val="FFFFFF"/>
              </a:solidFill>
              <a:custDash>
                <a:ds d="100000" sp="200000"/>
              </a:custDash>
              <a:miter lim="400000"/>
            </a:ln>
          </a:left>
          <a:right>
            <a:ln w="25400" cap="rnd">
              <a:solidFill>
                <a:srgbClr val="FFFFFF"/>
              </a:solidFill>
              <a:custDash>
                <a:ds d="100000" sp="200000"/>
              </a:custDash>
              <a:miter lim="400000"/>
            </a:ln>
          </a:right>
          <a:top>
            <a:ln w="25400" cap="rnd">
              <a:solidFill>
                <a:srgbClr val="FFFFFF"/>
              </a:solidFill>
              <a:custDash>
                <a:ds d="100000" sp="200000"/>
              </a:custDash>
              <a:miter lim="400000"/>
            </a:ln>
          </a:top>
          <a:bottom>
            <a:ln w="25400" cap="rnd">
              <a:solidFill>
                <a:srgbClr val="FFFFFF"/>
              </a:solidFill>
              <a:custDash>
                <a:ds d="100000" sp="200000"/>
              </a:custDash>
              <a:miter lim="400000"/>
            </a:ln>
          </a:bottom>
          <a:insideH>
            <a:ln w="25400" cap="rnd">
              <a:solidFill>
                <a:srgbClr val="FFFFFF"/>
              </a:solidFill>
              <a:custDash>
                <a:ds d="100000" sp="200000"/>
              </a:custDash>
              <a:miter lim="400000"/>
            </a:ln>
          </a:insideH>
          <a:insideV>
            <a:ln w="25400" cap="rnd">
              <a:solidFill>
                <a:srgbClr val="FFFFFF"/>
              </a:solidFill>
              <a:custDash>
                <a:ds d="100000" sp="200000"/>
              </a:custDash>
              <a:miter lim="400000"/>
            </a:ln>
          </a:insideV>
        </a:tcBdr>
        <a:fill>
          <a:noFill/>
        </a:fill>
      </a:tcStyle>
    </a:wholeTbl>
    <a:band2H>
      <a:tcTxStyle b="def" i="def"/>
      <a:tcStyle>
        <a:tcBdr/>
        <a:fill>
          <a:solidFill>
            <a:srgbClr val="FFFFFF">
              <a:alpha val="15000"/>
            </a:srgbClr>
          </a:solidFill>
        </a:fill>
      </a:tcStyle>
    </a:band2H>
    <a:firstCol>
      <a:tcTxStyle b="def" i="def">
        <a:font>
          <a:latin typeface="Chalkduster"/>
          <a:ea typeface="Chalkduster"/>
          <a:cs typeface="Chalkduster"/>
        </a:font>
        <a:srgbClr val="FFFFFF"/>
      </a:tcTxStyle>
      <a:tcStyle>
        <a:tcBdr>
          <a:left>
            <a:ln w="12700" cap="flat">
              <a:noFill/>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def" i="def">
        <a:font>
          <a:latin typeface="Chalkduster"/>
          <a:ea typeface="Chalkduster"/>
          <a:cs typeface="Chalkduster"/>
        </a:font>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def" i="def">
        <a:font>
          <a:latin typeface="Chalkduster"/>
          <a:ea typeface="Chalkduster"/>
          <a:cs typeface="Chalkduster"/>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D2D2D2">
              <a:alpha val="30000"/>
            </a:srgbClr>
          </a:solidFill>
        </a:fill>
      </a:tcStyle>
    </a:band2H>
    <a:firstCo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Col>
    <a:la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Row>
  </a:tblStyle>
  <a:tblStyle styleId="{D51ADE6A-740E-44AE-83CC-AE7238B6C88D}"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4A9BC294-FFE2-49D5-8D69-9E1BD2C41BD5}" styleName="">
    <a:tblBg/>
    <a:wholeTbl>
      <a:tcTxStyle b="off" i="off">
        <a:fontRef idx="maj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8EA5CB">
              <a:alpha val="25000"/>
            </a:srgbClr>
          </a:solidFill>
        </a:fill>
      </a:tcStyle>
    </a:band2H>
    <a:firstCol>
      <a:tcTxStyle b="off" i="off">
        <a:fontRef idx="maj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firstCol>
    <a:lastRow>
      <a:tcTxStyle b="off" i="off">
        <a:fontRef idx="maj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lastRow>
    <a:firstRow>
      <a:tcTxStyle b="off" i="off">
        <a:fontRef idx="maj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ph type="sldImg"/>
          </p:nvPr>
        </p:nvSpPr>
        <p:spPr>
          <a:xfrm>
            <a:off x="1143000" y="685800"/>
            <a:ext cx="4572000" cy="3429000"/>
          </a:xfrm>
          <a:prstGeom prst="rect">
            <a:avLst/>
          </a:prstGeom>
        </p:spPr>
        <p:txBody>
          <a:bodyPr/>
          <a:lstStyle/>
          <a:p>
            <a:pPr/>
          </a:p>
        </p:txBody>
      </p:sp>
      <p:sp>
        <p:nvSpPr>
          <p:cNvPr id="210" name="Shape 21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a:latin typeface="Lucida Grande"/>
        <a:ea typeface="Lucida Grande"/>
        <a:cs typeface="Lucida Grande"/>
        <a:sym typeface="Lucida Grande"/>
      </a:defRPr>
    </a:lvl1pPr>
    <a:lvl2pPr indent="228600" defTabSz="457200" latinLnBrk="0">
      <a:defRPr>
        <a:latin typeface="Lucida Grande"/>
        <a:ea typeface="Lucida Grande"/>
        <a:cs typeface="Lucida Grande"/>
        <a:sym typeface="Lucida Grande"/>
      </a:defRPr>
    </a:lvl2pPr>
    <a:lvl3pPr indent="457200" defTabSz="457200" latinLnBrk="0">
      <a:defRPr>
        <a:latin typeface="Lucida Grande"/>
        <a:ea typeface="Lucida Grande"/>
        <a:cs typeface="Lucida Grande"/>
        <a:sym typeface="Lucida Grande"/>
      </a:defRPr>
    </a:lvl3pPr>
    <a:lvl4pPr indent="685800" defTabSz="457200" latinLnBrk="0">
      <a:defRPr>
        <a:latin typeface="Lucida Grande"/>
        <a:ea typeface="Lucida Grande"/>
        <a:cs typeface="Lucida Grande"/>
        <a:sym typeface="Lucida Grande"/>
      </a:defRPr>
    </a:lvl4pPr>
    <a:lvl5pPr indent="914400" defTabSz="457200" latinLnBrk="0">
      <a:defRPr>
        <a:latin typeface="Lucida Grande"/>
        <a:ea typeface="Lucida Grande"/>
        <a:cs typeface="Lucida Grande"/>
        <a:sym typeface="Lucida Grande"/>
      </a:defRPr>
    </a:lvl5pPr>
    <a:lvl6pPr indent="1143000" defTabSz="457200" latinLnBrk="0">
      <a:defRPr>
        <a:latin typeface="Lucida Grande"/>
        <a:ea typeface="Lucida Grande"/>
        <a:cs typeface="Lucida Grande"/>
        <a:sym typeface="Lucida Grande"/>
      </a:defRPr>
    </a:lvl6pPr>
    <a:lvl7pPr indent="1371600" defTabSz="457200" latinLnBrk="0">
      <a:defRPr>
        <a:latin typeface="Lucida Grande"/>
        <a:ea typeface="Lucida Grande"/>
        <a:cs typeface="Lucida Grande"/>
        <a:sym typeface="Lucida Grande"/>
      </a:defRPr>
    </a:lvl7pPr>
    <a:lvl8pPr indent="1600200" defTabSz="457200" latinLnBrk="0">
      <a:defRPr>
        <a:latin typeface="Lucida Grande"/>
        <a:ea typeface="Lucida Grande"/>
        <a:cs typeface="Lucida Grande"/>
        <a:sym typeface="Lucida Grande"/>
      </a:defRPr>
    </a:lvl8pPr>
    <a:lvl9pPr indent="1828800" defTabSz="457200" latinLnBrk="0">
      <a:defRPr>
        <a:latin typeface="Lucida Grande"/>
        <a:ea typeface="Lucida Grande"/>
        <a:cs typeface="Lucida Grande"/>
        <a:sym typeface="Lucida Grand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defTabSz="584200">
              <a:defRPr sz="2200"/>
            </a:pPr>
            <a:r>
              <a:t>P(\theta | d, M) = \frac{P(d|\theta, M) P(\theta | M)}{P(d|M)}</a:t>
            </a:r>
          </a:p>
          <a:p>
            <a:pPr defTabSz="584200">
              <a:defRPr sz="2200"/>
            </a:pPr>
            <a:r>
              <a:t>\rm{odds} = \frac{P(M_0 | d)}{P(M_1|d)}</a:t>
            </a:r>
          </a:p>
          <a:p>
            <a:pPr defTabSz="584200">
              <a:defRPr sz="2200"/>
            </a:pPr>
            <a:r>
              <a:t>P(\theta | d) = \sum_i P(M_i|d) P(\theta | d, M_i)</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9" name="Shape 649"/>
          <p:cNvSpPr/>
          <p:nvPr>
            <p:ph type="sldImg"/>
          </p:nvPr>
        </p:nvSpPr>
        <p:spPr>
          <a:prstGeom prst="rect">
            <a:avLst/>
          </a:prstGeom>
        </p:spPr>
        <p:txBody>
          <a:bodyPr/>
          <a:lstStyle/>
          <a:p>
            <a:pPr/>
          </a:p>
        </p:txBody>
      </p:sp>
      <p:sp>
        <p:nvSpPr>
          <p:cNvPr id="650" name="Shape 650"/>
          <p:cNvSpPr/>
          <p:nvPr>
            <p:ph type="body" sz="quarter" idx="1"/>
          </p:nvPr>
        </p:nvSpPr>
        <p:spPr>
          <a:prstGeom prst="rect">
            <a:avLst/>
          </a:prstGeom>
        </p:spPr>
        <p:txBody>
          <a:bodyPr/>
          <a:lstStyle/>
          <a:p>
            <a:pPr>
              <a:defRPr sz="1200">
                <a:latin typeface="Monaco"/>
                <a:ea typeface="Monaco"/>
                <a:cs typeface="Monaco"/>
                <a:sym typeface="Monaco"/>
              </a:defRPr>
            </a:pPr>
            <a:r>
              <a:t>M_i = {m}_{B,i} - \mu_i + \alpha {x}_{1,i} - \beta {c}_i</a:t>
            </a:r>
          </a:p>
          <a:p>
            <a:pPr>
              <a:defRPr sz="1200">
                <a:latin typeface="Monaco"/>
                <a:ea typeface="Monaco"/>
                <a:cs typeface="Monaco"/>
                <a:sym typeface="Monaco"/>
              </a:defRPr>
            </a:pPr>
            <a:r>
              <a:t>y_i = b + a x_i + \epsilon_i</a:t>
            </a:r>
          </a:p>
          <a:p>
            <a:pPr>
              <a:defRPr sz="1200">
                <a:latin typeface="Monaco"/>
                <a:ea typeface="Monaco"/>
                <a:cs typeface="Monaco"/>
                <a:sym typeface="Monaco"/>
              </a:defRPr>
            </a:pPr>
            <a:r>
              <a:t>x_i \sim p(x|\Psi) = \mathcal{N}_{x_i}(x_\star, R_x) </a:t>
            </a:r>
          </a:p>
          <a:p>
            <a:pPr>
              <a:defRPr sz="1200">
                <a:latin typeface="Monaco"/>
                <a:ea typeface="Monaco"/>
                <a:cs typeface="Monaco"/>
                <a:sym typeface="Monaco"/>
              </a:defRPr>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5" name="Shape 665"/>
          <p:cNvSpPr/>
          <p:nvPr>
            <p:ph type="sldImg"/>
          </p:nvPr>
        </p:nvSpPr>
        <p:spPr>
          <a:prstGeom prst="rect">
            <a:avLst/>
          </a:prstGeom>
        </p:spPr>
        <p:txBody>
          <a:bodyPr/>
          <a:lstStyle/>
          <a:p>
            <a:pPr/>
          </a:p>
        </p:txBody>
      </p:sp>
      <p:sp>
        <p:nvSpPr>
          <p:cNvPr id="666" name="Shape 666"/>
          <p:cNvSpPr/>
          <p:nvPr>
            <p:ph type="body" sz="quarter" idx="1"/>
          </p:nvPr>
        </p:nvSpPr>
        <p:spPr>
          <a:prstGeom prst="rect">
            <a:avLst/>
          </a:prstGeom>
        </p:spPr>
        <p:txBody>
          <a:bodyPr/>
          <a:lstStyle/>
          <a:p>
            <a:pPr>
              <a:defRPr sz="1200">
                <a:latin typeface="Monaco"/>
                <a:ea typeface="Monaco"/>
                <a:cs typeface="Monaco"/>
                <a:sym typeface="Monaco"/>
              </a:defRPr>
            </a:pPr>
            <a:r>
              <a:t>M_i = {m}_{B,i} - \mu_i + \alpha {x}_{1,i} - \beta {c}_i</a:t>
            </a:r>
          </a:p>
          <a:p>
            <a:pPr>
              <a:defRPr sz="1200">
                <a:latin typeface="Monaco"/>
                <a:ea typeface="Monaco"/>
                <a:cs typeface="Monaco"/>
                <a:sym typeface="Monaco"/>
              </a:defRPr>
            </a:pPr>
            <a:r>
              <a:t>y_i = b + a x_i + \epsilon_i</a:t>
            </a:r>
          </a:p>
          <a:p>
            <a:pPr>
              <a:defRPr sz="1200">
                <a:latin typeface="Monaco"/>
                <a:ea typeface="Monaco"/>
                <a:cs typeface="Monaco"/>
                <a:sym typeface="Monaco"/>
              </a:defRPr>
            </a:pPr>
            <a:r>
              <a:t>x_i \sim p(x|\Psi) = \mathcal{N}_{x_i}(x_\star, R_x) </a:t>
            </a:r>
          </a:p>
          <a:p>
            <a:pPr>
              <a:defRPr sz="1200">
                <a:latin typeface="Monaco"/>
                <a:ea typeface="Monaco"/>
                <a:cs typeface="Monaco"/>
                <a:sym typeface="Monaco"/>
              </a:defRPr>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defTabSz="584200">
              <a:defRPr sz="2200"/>
            </a:pPr>
            <a:r>
              <a:t>P(d|M) = \int_\Omega d\theta P(d|\theta, M)P(\theta|M) </a:t>
            </a:r>
          </a:p>
          <a:p>
            <a:pPr defTabSz="584200">
              <a:defRPr sz="2200"/>
            </a:pPr>
            <a:r>
              <a:t>P(M|d) = \frac{P(d|M)P(M)}{P(d)}</a:t>
            </a:r>
          </a:p>
          <a:p>
            <a:pPr defTabSz="584200">
              <a:defRPr sz="2200"/>
            </a:pPr>
            <a:r>
              <a:t>\frac{P(M_0|d)}{P(M_1|d)} = \frac{P(d|M_0)}{P(d|M_1)}\frac{P(M_0)}{P(M_1)}</a:t>
            </a:r>
          </a:p>
          <a:p>
            <a:pPr defTabSz="584200">
              <a:defRPr sz="2200"/>
            </a:pPr>
            <a:r>
              <a:t>B_{01} \equiv \frac{P(d|M_0)}{P(d|M_1)}</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defTabSz="584200">
              <a:defRPr sz="2200"/>
            </a:pPr>
            <a:r>
              <a:t>P(d|M) &amp; = \int  d\theta L(\theta)P(\theta|M) \\ &amp; \approx P(\hat{\theta}) \delta\theta L(\hat{\theta})  \\ &amp; \approx \frac{\delta\theta}{\Delta\theta} L(\hat{\theta})</a:t>
            </a:r>
          </a:p>
          <a:p>
            <a:pPr defTabSz="584200">
              <a:defRPr sz="2200"/>
            </a:pPr>
            <a:r>
              <a:t>\hat{\theta}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defTabSz="584200">
              <a:defRPr sz="2200"/>
            </a:pPr>
            <a:r>
              <a:t>P(d|M) &amp; = \int  d\theta L(\theta)P(\theta|M) \\ &amp; \approx P(\hat{\theta}) \delta\theta L(\hat{\theta})  \\ &amp; \approx \frac{\delta\theta}{\Delta\theta} L(\hat{\theta})</a:t>
            </a:r>
          </a:p>
          <a:p>
            <a:pPr defTabSz="584200">
              <a:defRPr sz="2200"/>
            </a:pPr>
            <a:r>
              <a:t>\hat{\theta}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1" name="Shape 381"/>
          <p:cNvSpPr/>
          <p:nvPr>
            <p:ph type="sldImg"/>
          </p:nvPr>
        </p:nvSpPr>
        <p:spPr>
          <a:prstGeom prst="rect">
            <a:avLst/>
          </a:prstGeom>
        </p:spPr>
        <p:txBody>
          <a:bodyPr/>
          <a:lstStyle/>
          <a:p>
            <a:pPr/>
          </a:p>
        </p:txBody>
      </p:sp>
      <p:sp>
        <p:nvSpPr>
          <p:cNvPr id="382" name="Shape 382"/>
          <p:cNvSpPr/>
          <p:nvPr>
            <p:ph type="body" sz="quarter" idx="1"/>
          </p:nvPr>
        </p:nvSpPr>
        <p:spPr>
          <a:prstGeom prst="rect">
            <a:avLst/>
          </a:prstGeom>
        </p:spPr>
        <p:txBody>
          <a:bodyPr/>
          <a:lstStyle>
            <a:lvl1pPr defTabSz="584200">
              <a:defRPr sz="2200"/>
            </a:lvl1pPr>
          </a:lstStyle>
          <a:p>
            <a:pPr/>
            <a:r>
              <a:t>I_{10} \equiv \log_{10} \frac{\Delta \theta}{\delta\theta}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0" name="Shape 400"/>
          <p:cNvSpPr/>
          <p:nvPr>
            <p:ph type="sldImg"/>
          </p:nvPr>
        </p:nvSpPr>
        <p:spPr>
          <a:prstGeom prst="rect">
            <a:avLst/>
          </a:prstGeom>
        </p:spPr>
        <p:txBody>
          <a:bodyPr/>
          <a:lstStyle/>
          <a:p>
            <a:pPr/>
          </a:p>
        </p:txBody>
      </p:sp>
      <p:sp>
        <p:nvSpPr>
          <p:cNvPr id="401" name="Shape 401"/>
          <p:cNvSpPr/>
          <p:nvPr>
            <p:ph type="body" sz="quarter" idx="1"/>
          </p:nvPr>
        </p:nvSpPr>
        <p:spPr>
          <a:prstGeom prst="rect">
            <a:avLst/>
          </a:prstGeom>
        </p:spPr>
        <p:txBody>
          <a:bodyPr/>
          <a:lstStyle/>
          <a:p>
            <a:pPr defTabSz="584200">
              <a:defRPr sz="2200"/>
            </a:pPr>
            <a:r>
              <a:t>B &lt; \frac{-1}{\exp(1) \alpha \ln \alpha} </a:t>
            </a:r>
          </a:p>
          <a:p>
            <a:pPr defTabSz="584200">
              <a:defRPr sz="2200"/>
            </a:pPr>
            <a:r>
              <a:t>B &lt; \exp(-\chi^2/2)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 name="Shape 434"/>
          <p:cNvSpPr/>
          <p:nvPr>
            <p:ph type="sldImg"/>
          </p:nvPr>
        </p:nvSpPr>
        <p:spPr>
          <a:prstGeom prst="rect">
            <a:avLst/>
          </a:prstGeom>
        </p:spPr>
        <p:txBody>
          <a:bodyPr/>
          <a:lstStyle/>
          <a:p>
            <a:pPr/>
          </a:p>
        </p:txBody>
      </p:sp>
      <p:sp>
        <p:nvSpPr>
          <p:cNvPr id="435" name="Shape 435"/>
          <p:cNvSpPr/>
          <p:nvPr>
            <p:ph type="body" sz="quarter" idx="1"/>
          </p:nvPr>
        </p:nvSpPr>
        <p:spPr>
          <a:prstGeom prst="rect">
            <a:avLst/>
          </a:prstGeom>
        </p:spPr>
        <p:txBody>
          <a:bodyPr/>
          <a:lstStyle>
            <a:lvl1pPr defTabSz="584200">
              <a:defRPr sz="2200"/>
            </a:lvl1pPr>
          </a:lstStyle>
          <a:p>
            <a:pPr/>
            <a:r>
              <a:t>B_{01} = \frac{P(\Psi=0|d,M_1)}{P(\Psi=0|M_1)}</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a:p>
        </p:txBody>
      </p:sp>
      <p:sp>
        <p:nvSpPr>
          <p:cNvPr id="451" name="Shape 451"/>
          <p:cNvSpPr/>
          <p:nvPr>
            <p:ph type="body" sz="quarter" idx="1"/>
          </p:nvPr>
        </p:nvSpPr>
        <p:spPr>
          <a:prstGeom prst="rect">
            <a:avLst/>
          </a:prstGeom>
        </p:spPr>
        <p:txBody>
          <a:bodyPr/>
          <a:lstStyle>
            <a:lvl1pPr defTabSz="584200">
              <a:defRPr sz="2200"/>
            </a:lvl1pPr>
          </a:lstStyle>
          <a:p>
            <a:pPr/>
            <a:r>
              <a:t>B_{01} = \frac{P(\Psi=0|d,M_1)}{P(\Psi=0|M_1)}</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3" name="Shape 633"/>
          <p:cNvSpPr/>
          <p:nvPr>
            <p:ph type="sldImg"/>
          </p:nvPr>
        </p:nvSpPr>
        <p:spPr>
          <a:prstGeom prst="rect">
            <a:avLst/>
          </a:prstGeom>
        </p:spPr>
        <p:txBody>
          <a:bodyPr/>
          <a:lstStyle/>
          <a:p>
            <a:pPr/>
          </a:p>
        </p:txBody>
      </p:sp>
      <p:sp>
        <p:nvSpPr>
          <p:cNvPr id="634" name="Shape 634"/>
          <p:cNvSpPr/>
          <p:nvPr>
            <p:ph type="body" sz="quarter" idx="1"/>
          </p:nvPr>
        </p:nvSpPr>
        <p:spPr>
          <a:prstGeom prst="rect">
            <a:avLst/>
          </a:prstGeom>
        </p:spPr>
        <p:txBody>
          <a:bodyPr/>
          <a:lstStyle/>
          <a:p>
            <a:pPr defTabSz="584200">
              <a:defRPr sz="2200"/>
            </a:pPr>
            <a:r>
              <a:t>\mu_i = </a:t>
            </a:r>
            <a:r>
              <a:rPr sz="1200">
                <a:latin typeface="Monaco"/>
                <a:ea typeface="Monaco"/>
                <a:cs typeface="Monaco"/>
                <a:sym typeface="Monaco"/>
              </a:rPr>
              <a:t>{m}_{B,i} - M_i + \alpha {x}_{1,i} - \beta {c}_i</a:t>
            </a:r>
            <a:endParaRPr sz="1200">
              <a:latin typeface="Monaco"/>
              <a:ea typeface="Monaco"/>
              <a:cs typeface="Monaco"/>
              <a:sym typeface="Monaco"/>
            </a:endParaRPr>
          </a:p>
          <a:p>
            <a:pPr>
              <a:defRPr sz="1200">
                <a:latin typeface="Monaco"/>
                <a:ea typeface="Monaco"/>
                <a:cs typeface="Monaco"/>
                <a:sym typeface="Monaco"/>
              </a:defRPr>
            </a:pPr>
            <a:r>
              <a:t>M_i \sim \mathcal{N}(M_0, \sigma^2_\text{int})</a:t>
            </a:r>
          </a:p>
          <a:p>
            <a:pPr>
              <a:defRPr sz="1200">
                <a:latin typeface="Monaco"/>
                <a:ea typeface="Monaco"/>
                <a:cs typeface="Monaco"/>
                <a:sym typeface="Monaco"/>
              </a:defRPr>
            </a:pPr>
            <a:r>
              <a:t>c_i \sim \mathcal{N}(c_\star, R_c)</a:t>
            </a:r>
          </a:p>
          <a:p>
            <a:pPr>
              <a:defRPr sz="1200">
                <a:latin typeface="Monaco"/>
                <a:ea typeface="Monaco"/>
                <a:cs typeface="Monaco"/>
                <a:sym typeface="Monaco"/>
              </a:defRPr>
            </a:pPr>
            <a:r>
              <a:t>x_{1,i} \sim \mathcal{N}(x_\star, R_x)</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6.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spTree>
      <p:nvGrpSpPr>
        <p:cNvPr id="1" name=""/>
        <p:cNvGrpSpPr/>
        <p:nvPr/>
      </p:nvGrpSpPr>
      <p:grpSpPr>
        <a:xfrm>
          <a:off x="0" y="0"/>
          <a:ext cx="0" cy="0"/>
          <a:chOff x="0" y="0"/>
          <a:chExt cx="0" cy="0"/>
        </a:xfrm>
      </p:grpSpPr>
      <p:sp>
        <p:nvSpPr>
          <p:cNvPr id="12" name="Line"/>
          <p:cNvSpPr/>
          <p:nvPr/>
        </p:nvSpPr>
        <p:spPr>
          <a:xfrm>
            <a:off x="647700" y="4749800"/>
            <a:ext cx="11709421" cy="127"/>
          </a:xfrm>
          <a:prstGeom prst="line">
            <a:avLst/>
          </a:prstGeom>
          <a:ln w="12700">
            <a:solidFill>
              <a:srgbClr val="9A9A9A"/>
            </a:solidFill>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571500" y="1320800"/>
            <a:ext cx="11861800" cy="3175000"/>
          </a:xfrm>
          <a:prstGeom prst="rect">
            <a:avLst/>
          </a:prstGeom>
        </p:spPr>
        <p:txBody>
          <a:bodyPr/>
          <a:lstStyle/>
          <a:p>
            <a:pPr/>
            <a:r>
              <a:t>Title Text</a:t>
            </a:r>
          </a:p>
        </p:txBody>
      </p:sp>
      <p:sp>
        <p:nvSpPr>
          <p:cNvPr id="14" name="Body Level One…"/>
          <p:cNvSpPr txBox="1"/>
          <p:nvPr>
            <p:ph type="body" sz="half" idx="1"/>
          </p:nvPr>
        </p:nvSpPr>
        <p:spPr>
          <a:xfrm>
            <a:off x="571500" y="5016500"/>
            <a:ext cx="11861800" cy="3175000"/>
          </a:xfrm>
          <a:prstGeom prst="rect">
            <a:avLst/>
          </a:prstGeom>
        </p:spPr>
        <p:txBody>
          <a:bodyPr numCol="1" spcCol="38100"/>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268200"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Photo - 2 Up Portrait &amp; Landscape">
    <p:spTree>
      <p:nvGrpSpPr>
        <p:cNvPr id="1" name=""/>
        <p:cNvGrpSpPr/>
        <p:nvPr/>
      </p:nvGrpSpPr>
      <p:grpSpPr>
        <a:xfrm>
          <a:off x="0" y="0"/>
          <a:ext cx="0" cy="0"/>
          <a:chOff x="0" y="0"/>
          <a:chExt cx="0" cy="0"/>
        </a:xfrm>
      </p:grpSpPr>
      <p:sp>
        <p:nvSpPr>
          <p:cNvPr id="95" name="Line"/>
          <p:cNvSpPr/>
          <p:nvPr/>
        </p:nvSpPr>
        <p:spPr>
          <a:xfrm flipH="1">
            <a:off x="4432299" y="1778000"/>
            <a:ext cx="1" cy="5054600"/>
          </a:xfrm>
          <a:prstGeom prst="line">
            <a:avLst/>
          </a:prstGeom>
          <a:ln w="12700">
            <a:solidFill>
              <a:srgbClr val="ABABAB"/>
            </a:solidFill>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96" name="Image"/>
          <p:cNvSpPr/>
          <p:nvPr>
            <p:ph type="pic" sz="quarter" idx="13"/>
          </p:nvPr>
        </p:nvSpPr>
        <p:spPr>
          <a:xfrm>
            <a:off x="520700" y="1778000"/>
            <a:ext cx="3759200" cy="5054600"/>
          </a:xfrm>
          <a:prstGeom prst="rect">
            <a:avLst/>
          </a:prstGeom>
          <a:ln w="88900"/>
        </p:spPr>
        <p:txBody>
          <a:bodyPr lIns="91439" tIns="45719" rIns="91439" bIns="45719" numCol="1" spcCol="38100"/>
          <a:lstStyle/>
          <a:p>
            <a:pPr/>
          </a:p>
        </p:txBody>
      </p:sp>
      <p:sp>
        <p:nvSpPr>
          <p:cNvPr id="97" name="Image"/>
          <p:cNvSpPr/>
          <p:nvPr>
            <p:ph type="pic" sz="half" idx="14"/>
          </p:nvPr>
        </p:nvSpPr>
        <p:spPr>
          <a:xfrm>
            <a:off x="4622800" y="1778000"/>
            <a:ext cx="7886700" cy="5054600"/>
          </a:xfrm>
          <a:prstGeom prst="rect">
            <a:avLst/>
          </a:prstGeom>
          <a:ln w="88900"/>
        </p:spPr>
        <p:txBody>
          <a:bodyPr lIns="91439" tIns="45719" rIns="91439" bIns="45719" numCol="1" spcCol="38100"/>
          <a:lstStyle/>
          <a:p>
            <a:pPr/>
          </a:p>
        </p:txBody>
      </p:sp>
      <p:sp>
        <p:nvSpPr>
          <p:cNvPr id="98" name="Body Level One…"/>
          <p:cNvSpPr txBox="1"/>
          <p:nvPr>
            <p:ph type="body" sz="quarter" idx="1"/>
          </p:nvPr>
        </p:nvSpPr>
        <p:spPr>
          <a:xfrm>
            <a:off x="431800" y="8813800"/>
            <a:ext cx="8255000" cy="812800"/>
          </a:xfrm>
          <a:prstGeom prst="rect">
            <a:avLst/>
          </a:prstGeom>
        </p:spPr>
        <p:txBody>
          <a:bodyPr numCol="1" spcCol="38100"/>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copy">
    <p:spTree>
      <p:nvGrpSpPr>
        <p:cNvPr id="1" name=""/>
        <p:cNvGrpSpPr/>
        <p:nvPr/>
      </p:nvGrpSpPr>
      <p:grpSpPr>
        <a:xfrm>
          <a:off x="0" y="0"/>
          <a:ext cx="0" cy="0"/>
          <a:chOff x="0" y="0"/>
          <a:chExt cx="0" cy="0"/>
        </a:xfrm>
      </p:grpSpPr>
      <p:sp>
        <p:nvSpPr>
          <p:cNvPr id="106" name="Line"/>
          <p:cNvSpPr/>
          <p:nvPr/>
        </p:nvSpPr>
        <p:spPr>
          <a:xfrm>
            <a:off x="609600" y="9118600"/>
            <a:ext cx="11785710" cy="127"/>
          </a:xfrm>
          <a:prstGeom prst="line">
            <a:avLst/>
          </a:prstGeom>
          <a:ln w="6350">
            <a:solidFill>
              <a:srgbClr val="000000"/>
            </a:solidFill>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107" name="Roberto Trotta"/>
          <p:cNvSpPr txBox="1"/>
          <p:nvPr/>
        </p:nvSpPr>
        <p:spPr>
          <a:xfrm>
            <a:off x="11040016" y="9182100"/>
            <a:ext cx="1264134" cy="317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1400">
                <a:solidFill>
                  <a:srgbClr val="606060"/>
                </a:solidFill>
                <a:latin typeface="+mn-lt"/>
                <a:ea typeface="+mn-ea"/>
                <a:cs typeface="+mn-cs"/>
                <a:sym typeface="Helvetica Neue Light"/>
              </a:defRPr>
            </a:lvl1pPr>
          </a:lstStyle>
          <a:p>
            <a:pPr/>
            <a:r>
              <a:t>Roberto Trotta </a:t>
            </a:r>
          </a:p>
        </p:txBody>
      </p:sp>
      <p:pic>
        <p:nvPicPr>
          <p:cNvPr id="108" name="ICL_logo.png" descr="ICL_logo.png"/>
          <p:cNvPicPr>
            <a:picLocks noChangeAspect="1"/>
          </p:cNvPicPr>
          <p:nvPr/>
        </p:nvPicPr>
        <p:blipFill>
          <a:blip r:embed="rId2">
            <a:extLst/>
          </a:blip>
          <a:srcRect l="0" t="9318" r="743" b="6814"/>
          <a:stretch>
            <a:fillRect/>
          </a:stretch>
        </p:blipFill>
        <p:spPr>
          <a:xfrm>
            <a:off x="10515600" y="1100402"/>
            <a:ext cx="1892158" cy="550070"/>
          </a:xfrm>
          <a:custGeom>
            <a:avLst/>
            <a:gdLst/>
            <a:ahLst/>
            <a:cxnLst>
              <a:cxn ang="0">
                <a:pos x="wd2" y="hd2"/>
              </a:cxn>
              <a:cxn ang="5400000">
                <a:pos x="wd2" y="hd2"/>
              </a:cxn>
              <a:cxn ang="10800000">
                <a:pos x="wd2" y="hd2"/>
              </a:cxn>
              <a:cxn ang="16200000">
                <a:pos x="wd2" y="hd2"/>
              </a:cxn>
            </a:cxnLst>
            <a:rect l="0" t="0" r="r" b="b"/>
            <a:pathLst>
              <a:path w="21586" h="21554" fill="norm" stroke="1" extrusionOk="0">
                <a:moveTo>
                  <a:pt x="15163" y="0"/>
                </a:moveTo>
                <a:cubicBezTo>
                  <a:pt x="15113" y="0"/>
                  <a:pt x="15113" y="19"/>
                  <a:pt x="15113" y="544"/>
                </a:cubicBezTo>
                <a:cubicBezTo>
                  <a:pt x="15113" y="842"/>
                  <a:pt x="15102" y="1110"/>
                  <a:pt x="15091" y="1135"/>
                </a:cubicBezTo>
                <a:cubicBezTo>
                  <a:pt x="15079" y="1160"/>
                  <a:pt x="15072" y="1421"/>
                  <a:pt x="15072" y="1711"/>
                </a:cubicBezTo>
                <a:cubicBezTo>
                  <a:pt x="15072" y="2001"/>
                  <a:pt x="15061" y="2264"/>
                  <a:pt x="15050" y="2302"/>
                </a:cubicBezTo>
                <a:cubicBezTo>
                  <a:pt x="15039" y="2340"/>
                  <a:pt x="15026" y="2601"/>
                  <a:pt x="15023" y="2877"/>
                </a:cubicBezTo>
                <a:cubicBezTo>
                  <a:pt x="15018" y="3236"/>
                  <a:pt x="15009" y="3385"/>
                  <a:pt x="14986" y="3421"/>
                </a:cubicBezTo>
                <a:cubicBezTo>
                  <a:pt x="14969" y="3449"/>
                  <a:pt x="14932" y="3512"/>
                  <a:pt x="14905" y="3561"/>
                </a:cubicBezTo>
                <a:cubicBezTo>
                  <a:pt x="14836" y="3684"/>
                  <a:pt x="14774" y="3493"/>
                  <a:pt x="14774" y="3157"/>
                </a:cubicBezTo>
                <a:lnTo>
                  <a:pt x="14774" y="2924"/>
                </a:lnTo>
                <a:lnTo>
                  <a:pt x="14425" y="2955"/>
                </a:lnTo>
                <a:cubicBezTo>
                  <a:pt x="14135" y="2981"/>
                  <a:pt x="14068" y="2963"/>
                  <a:pt x="14058" y="2877"/>
                </a:cubicBezTo>
                <a:cubicBezTo>
                  <a:pt x="14044" y="2751"/>
                  <a:pt x="13919" y="2742"/>
                  <a:pt x="13864" y="2861"/>
                </a:cubicBezTo>
                <a:cubicBezTo>
                  <a:pt x="13800" y="2998"/>
                  <a:pt x="13755" y="2888"/>
                  <a:pt x="13755" y="2597"/>
                </a:cubicBezTo>
                <a:cubicBezTo>
                  <a:pt x="13755" y="2373"/>
                  <a:pt x="13750" y="2333"/>
                  <a:pt x="13705" y="2333"/>
                </a:cubicBezTo>
                <a:cubicBezTo>
                  <a:pt x="13639" y="2333"/>
                  <a:pt x="13626" y="2260"/>
                  <a:pt x="13619" y="1835"/>
                </a:cubicBezTo>
                <a:cubicBezTo>
                  <a:pt x="13612" y="1415"/>
                  <a:pt x="13572" y="1126"/>
                  <a:pt x="13538" y="1244"/>
                </a:cubicBezTo>
                <a:cubicBezTo>
                  <a:pt x="13479" y="1445"/>
                  <a:pt x="13375" y="1201"/>
                  <a:pt x="13375" y="871"/>
                </a:cubicBezTo>
                <a:cubicBezTo>
                  <a:pt x="13375" y="563"/>
                  <a:pt x="13278" y="559"/>
                  <a:pt x="13193" y="855"/>
                </a:cubicBezTo>
                <a:lnTo>
                  <a:pt x="13130" y="1073"/>
                </a:lnTo>
                <a:lnTo>
                  <a:pt x="12908" y="1026"/>
                </a:lnTo>
                <a:cubicBezTo>
                  <a:pt x="12786" y="1002"/>
                  <a:pt x="12673" y="1008"/>
                  <a:pt x="12659" y="1042"/>
                </a:cubicBezTo>
                <a:cubicBezTo>
                  <a:pt x="12619" y="1143"/>
                  <a:pt x="12496" y="1072"/>
                  <a:pt x="12496" y="949"/>
                </a:cubicBezTo>
                <a:cubicBezTo>
                  <a:pt x="12496" y="889"/>
                  <a:pt x="12514" y="839"/>
                  <a:pt x="12537" y="824"/>
                </a:cubicBezTo>
                <a:cubicBezTo>
                  <a:pt x="12633" y="765"/>
                  <a:pt x="12608" y="677"/>
                  <a:pt x="12487" y="653"/>
                </a:cubicBezTo>
                <a:cubicBezTo>
                  <a:pt x="12359" y="628"/>
                  <a:pt x="12356" y="630"/>
                  <a:pt x="12356" y="824"/>
                </a:cubicBezTo>
                <a:cubicBezTo>
                  <a:pt x="12356" y="932"/>
                  <a:pt x="12370" y="1045"/>
                  <a:pt x="12383" y="1073"/>
                </a:cubicBezTo>
                <a:cubicBezTo>
                  <a:pt x="12400" y="1109"/>
                  <a:pt x="12396" y="1146"/>
                  <a:pt x="12369" y="1213"/>
                </a:cubicBezTo>
                <a:cubicBezTo>
                  <a:pt x="12340" y="1287"/>
                  <a:pt x="12324" y="1292"/>
                  <a:pt x="12302" y="1229"/>
                </a:cubicBezTo>
                <a:cubicBezTo>
                  <a:pt x="12259" y="1107"/>
                  <a:pt x="12080" y="1108"/>
                  <a:pt x="12093" y="1229"/>
                </a:cubicBezTo>
                <a:cubicBezTo>
                  <a:pt x="12099" y="1281"/>
                  <a:pt x="12077" y="1346"/>
                  <a:pt x="12048" y="1384"/>
                </a:cubicBezTo>
                <a:cubicBezTo>
                  <a:pt x="12011" y="1433"/>
                  <a:pt x="11999" y="1515"/>
                  <a:pt x="12003" y="1633"/>
                </a:cubicBezTo>
                <a:cubicBezTo>
                  <a:pt x="12007" y="1756"/>
                  <a:pt x="11998" y="1788"/>
                  <a:pt x="11966" y="1788"/>
                </a:cubicBezTo>
                <a:cubicBezTo>
                  <a:pt x="11943" y="1788"/>
                  <a:pt x="11923" y="1745"/>
                  <a:pt x="11921" y="1695"/>
                </a:cubicBezTo>
                <a:cubicBezTo>
                  <a:pt x="11913" y="1425"/>
                  <a:pt x="11913" y="1421"/>
                  <a:pt x="11894" y="1524"/>
                </a:cubicBezTo>
                <a:cubicBezTo>
                  <a:pt x="11884" y="1580"/>
                  <a:pt x="11879" y="1685"/>
                  <a:pt x="11885" y="1742"/>
                </a:cubicBezTo>
                <a:cubicBezTo>
                  <a:pt x="11901" y="1887"/>
                  <a:pt x="11765" y="2330"/>
                  <a:pt x="11704" y="2333"/>
                </a:cubicBezTo>
                <a:cubicBezTo>
                  <a:pt x="11662" y="2335"/>
                  <a:pt x="11656" y="2354"/>
                  <a:pt x="11677" y="2442"/>
                </a:cubicBezTo>
                <a:cubicBezTo>
                  <a:pt x="11708" y="2571"/>
                  <a:pt x="11687" y="2715"/>
                  <a:pt x="11645" y="2659"/>
                </a:cubicBezTo>
                <a:cubicBezTo>
                  <a:pt x="11620" y="2627"/>
                  <a:pt x="11616" y="2681"/>
                  <a:pt x="11618" y="2970"/>
                </a:cubicBezTo>
                <a:cubicBezTo>
                  <a:pt x="11621" y="3382"/>
                  <a:pt x="11605" y="3544"/>
                  <a:pt x="11568" y="3437"/>
                </a:cubicBezTo>
                <a:cubicBezTo>
                  <a:pt x="11550" y="3386"/>
                  <a:pt x="11541" y="3444"/>
                  <a:pt x="11541" y="3639"/>
                </a:cubicBezTo>
                <a:cubicBezTo>
                  <a:pt x="11541" y="3895"/>
                  <a:pt x="11540" y="3897"/>
                  <a:pt x="11464" y="3919"/>
                </a:cubicBezTo>
                <a:cubicBezTo>
                  <a:pt x="11385" y="3941"/>
                  <a:pt x="11382" y="3945"/>
                  <a:pt x="11382" y="4261"/>
                </a:cubicBezTo>
                <a:cubicBezTo>
                  <a:pt x="11382" y="4436"/>
                  <a:pt x="11371" y="4609"/>
                  <a:pt x="11360" y="4634"/>
                </a:cubicBezTo>
                <a:cubicBezTo>
                  <a:pt x="11348" y="4660"/>
                  <a:pt x="11342" y="5025"/>
                  <a:pt x="11342" y="5474"/>
                </a:cubicBezTo>
                <a:cubicBezTo>
                  <a:pt x="11342" y="6239"/>
                  <a:pt x="11341" y="6260"/>
                  <a:pt x="11387" y="6283"/>
                </a:cubicBezTo>
                <a:cubicBezTo>
                  <a:pt x="11427" y="6302"/>
                  <a:pt x="11433" y="6347"/>
                  <a:pt x="11428" y="6563"/>
                </a:cubicBezTo>
                <a:cubicBezTo>
                  <a:pt x="11424" y="6702"/>
                  <a:pt x="11416" y="6850"/>
                  <a:pt x="11405" y="6889"/>
                </a:cubicBezTo>
                <a:cubicBezTo>
                  <a:pt x="11394" y="6928"/>
                  <a:pt x="11382" y="7061"/>
                  <a:pt x="11382" y="7185"/>
                </a:cubicBezTo>
                <a:cubicBezTo>
                  <a:pt x="11382" y="7384"/>
                  <a:pt x="11391" y="7402"/>
                  <a:pt x="11450" y="7418"/>
                </a:cubicBezTo>
                <a:cubicBezTo>
                  <a:pt x="11489" y="7428"/>
                  <a:pt x="11532" y="7394"/>
                  <a:pt x="11554" y="7325"/>
                </a:cubicBezTo>
                <a:cubicBezTo>
                  <a:pt x="11591" y="7211"/>
                  <a:pt x="11597" y="7212"/>
                  <a:pt x="11618" y="7402"/>
                </a:cubicBezTo>
                <a:cubicBezTo>
                  <a:pt x="11630" y="7513"/>
                  <a:pt x="11633" y="7615"/>
                  <a:pt x="11627" y="7636"/>
                </a:cubicBezTo>
                <a:cubicBezTo>
                  <a:pt x="11621" y="7656"/>
                  <a:pt x="11626" y="7717"/>
                  <a:pt x="11640" y="7775"/>
                </a:cubicBezTo>
                <a:cubicBezTo>
                  <a:pt x="11655" y="7834"/>
                  <a:pt x="11666" y="7943"/>
                  <a:pt x="11668" y="8009"/>
                </a:cubicBezTo>
                <a:cubicBezTo>
                  <a:pt x="11669" y="8074"/>
                  <a:pt x="11675" y="8229"/>
                  <a:pt x="11677" y="8351"/>
                </a:cubicBezTo>
                <a:cubicBezTo>
                  <a:pt x="11680" y="8541"/>
                  <a:pt x="11685" y="8571"/>
                  <a:pt x="11736" y="8569"/>
                </a:cubicBezTo>
                <a:cubicBezTo>
                  <a:pt x="11789" y="8566"/>
                  <a:pt x="11794" y="8583"/>
                  <a:pt x="11794" y="8849"/>
                </a:cubicBezTo>
                <a:cubicBezTo>
                  <a:pt x="11794" y="9145"/>
                  <a:pt x="11827" y="9232"/>
                  <a:pt x="11944" y="9253"/>
                </a:cubicBezTo>
                <a:cubicBezTo>
                  <a:pt x="11977" y="9259"/>
                  <a:pt x="11975" y="9233"/>
                  <a:pt x="11953" y="9144"/>
                </a:cubicBezTo>
                <a:cubicBezTo>
                  <a:pt x="11932" y="9056"/>
                  <a:pt x="11936" y="9029"/>
                  <a:pt x="11966" y="8988"/>
                </a:cubicBezTo>
                <a:cubicBezTo>
                  <a:pt x="12015" y="8924"/>
                  <a:pt x="12071" y="9195"/>
                  <a:pt x="12071" y="9502"/>
                </a:cubicBezTo>
                <a:cubicBezTo>
                  <a:pt x="12071" y="9700"/>
                  <a:pt x="12081" y="9733"/>
                  <a:pt x="12148" y="9766"/>
                </a:cubicBezTo>
                <a:cubicBezTo>
                  <a:pt x="12220" y="9801"/>
                  <a:pt x="12218" y="9808"/>
                  <a:pt x="12215" y="10108"/>
                </a:cubicBezTo>
                <a:cubicBezTo>
                  <a:pt x="12213" y="10338"/>
                  <a:pt x="12224" y="10419"/>
                  <a:pt x="12247" y="10419"/>
                </a:cubicBezTo>
                <a:cubicBezTo>
                  <a:pt x="12268" y="10419"/>
                  <a:pt x="12274" y="10373"/>
                  <a:pt x="12265" y="10295"/>
                </a:cubicBezTo>
                <a:cubicBezTo>
                  <a:pt x="12258" y="10228"/>
                  <a:pt x="12264" y="10118"/>
                  <a:pt x="12283" y="10046"/>
                </a:cubicBezTo>
                <a:cubicBezTo>
                  <a:pt x="12316" y="9923"/>
                  <a:pt x="12323" y="9931"/>
                  <a:pt x="12378" y="10046"/>
                </a:cubicBezTo>
                <a:cubicBezTo>
                  <a:pt x="12453" y="10201"/>
                  <a:pt x="12459" y="10305"/>
                  <a:pt x="12397" y="10357"/>
                </a:cubicBezTo>
                <a:cubicBezTo>
                  <a:pt x="12370" y="10379"/>
                  <a:pt x="12426" y="10398"/>
                  <a:pt x="12519" y="10404"/>
                </a:cubicBezTo>
                <a:cubicBezTo>
                  <a:pt x="12629" y="10410"/>
                  <a:pt x="12710" y="10378"/>
                  <a:pt x="12750" y="10310"/>
                </a:cubicBezTo>
                <a:cubicBezTo>
                  <a:pt x="12825" y="10182"/>
                  <a:pt x="12852" y="10179"/>
                  <a:pt x="12886" y="10295"/>
                </a:cubicBezTo>
                <a:cubicBezTo>
                  <a:pt x="12900" y="10344"/>
                  <a:pt x="12941" y="10369"/>
                  <a:pt x="12981" y="10357"/>
                </a:cubicBezTo>
                <a:cubicBezTo>
                  <a:pt x="13020" y="10345"/>
                  <a:pt x="13059" y="10376"/>
                  <a:pt x="13067" y="10419"/>
                </a:cubicBezTo>
                <a:cubicBezTo>
                  <a:pt x="13092" y="10561"/>
                  <a:pt x="13199" y="10501"/>
                  <a:pt x="13212" y="10341"/>
                </a:cubicBezTo>
                <a:cubicBezTo>
                  <a:pt x="13221" y="10223"/>
                  <a:pt x="13242" y="10201"/>
                  <a:pt x="13320" y="10201"/>
                </a:cubicBezTo>
                <a:cubicBezTo>
                  <a:pt x="13373" y="10201"/>
                  <a:pt x="13418" y="10228"/>
                  <a:pt x="13424" y="10264"/>
                </a:cubicBezTo>
                <a:cubicBezTo>
                  <a:pt x="13446" y="10383"/>
                  <a:pt x="13543" y="10407"/>
                  <a:pt x="13556" y="10295"/>
                </a:cubicBezTo>
                <a:cubicBezTo>
                  <a:pt x="13565" y="10211"/>
                  <a:pt x="13573" y="10196"/>
                  <a:pt x="13596" y="10264"/>
                </a:cubicBezTo>
                <a:cubicBezTo>
                  <a:pt x="13614" y="10315"/>
                  <a:pt x="13693" y="10360"/>
                  <a:pt x="13791" y="10357"/>
                </a:cubicBezTo>
                <a:cubicBezTo>
                  <a:pt x="13882" y="10354"/>
                  <a:pt x="13998" y="10363"/>
                  <a:pt x="14049" y="10388"/>
                </a:cubicBezTo>
                <a:cubicBezTo>
                  <a:pt x="14128" y="10426"/>
                  <a:pt x="14141" y="10421"/>
                  <a:pt x="14131" y="10326"/>
                </a:cubicBezTo>
                <a:cubicBezTo>
                  <a:pt x="14116" y="10198"/>
                  <a:pt x="14167" y="10026"/>
                  <a:pt x="14199" y="10093"/>
                </a:cubicBezTo>
                <a:cubicBezTo>
                  <a:pt x="14210" y="10117"/>
                  <a:pt x="14216" y="10194"/>
                  <a:pt x="14212" y="10264"/>
                </a:cubicBezTo>
                <a:cubicBezTo>
                  <a:pt x="14206" y="10376"/>
                  <a:pt x="14231" y="10387"/>
                  <a:pt x="14429" y="10404"/>
                </a:cubicBezTo>
                <a:cubicBezTo>
                  <a:pt x="14612" y="10419"/>
                  <a:pt x="14659" y="10403"/>
                  <a:pt x="14679" y="10310"/>
                </a:cubicBezTo>
                <a:cubicBezTo>
                  <a:pt x="14697" y="10221"/>
                  <a:pt x="14712" y="10207"/>
                  <a:pt x="14755" y="10264"/>
                </a:cubicBezTo>
                <a:cubicBezTo>
                  <a:pt x="14803" y="10325"/>
                  <a:pt x="14814" y="10321"/>
                  <a:pt x="14823" y="10201"/>
                </a:cubicBezTo>
                <a:cubicBezTo>
                  <a:pt x="14829" y="10122"/>
                  <a:pt x="14854" y="10061"/>
                  <a:pt x="14878" y="10061"/>
                </a:cubicBezTo>
                <a:cubicBezTo>
                  <a:pt x="14902" y="10061"/>
                  <a:pt x="14921" y="9990"/>
                  <a:pt x="14928" y="9906"/>
                </a:cubicBezTo>
                <a:cubicBezTo>
                  <a:pt x="14934" y="9816"/>
                  <a:pt x="14957" y="9766"/>
                  <a:pt x="14986" y="9766"/>
                </a:cubicBezTo>
                <a:cubicBezTo>
                  <a:pt x="15027" y="9766"/>
                  <a:pt x="15033" y="9732"/>
                  <a:pt x="15023" y="9548"/>
                </a:cubicBezTo>
                <a:cubicBezTo>
                  <a:pt x="15006" y="9270"/>
                  <a:pt x="15057" y="9097"/>
                  <a:pt x="15091" y="9315"/>
                </a:cubicBezTo>
                <a:cubicBezTo>
                  <a:pt x="15103" y="9395"/>
                  <a:pt x="15113" y="9538"/>
                  <a:pt x="15113" y="9626"/>
                </a:cubicBezTo>
                <a:cubicBezTo>
                  <a:pt x="15113" y="9757"/>
                  <a:pt x="15119" y="9761"/>
                  <a:pt x="15145" y="9688"/>
                </a:cubicBezTo>
                <a:cubicBezTo>
                  <a:pt x="15195" y="9546"/>
                  <a:pt x="15215" y="9663"/>
                  <a:pt x="15204" y="10015"/>
                </a:cubicBezTo>
                <a:cubicBezTo>
                  <a:pt x="15196" y="10262"/>
                  <a:pt x="15200" y="10353"/>
                  <a:pt x="15222" y="10357"/>
                </a:cubicBezTo>
                <a:cubicBezTo>
                  <a:pt x="15459" y="10402"/>
                  <a:pt x="15615" y="10368"/>
                  <a:pt x="15598" y="10295"/>
                </a:cubicBezTo>
                <a:cubicBezTo>
                  <a:pt x="15584" y="10238"/>
                  <a:pt x="15594" y="10188"/>
                  <a:pt x="15629" y="10108"/>
                </a:cubicBezTo>
                <a:cubicBezTo>
                  <a:pt x="15673" y="10009"/>
                  <a:pt x="15695" y="9999"/>
                  <a:pt x="15761" y="10077"/>
                </a:cubicBezTo>
                <a:cubicBezTo>
                  <a:pt x="15849" y="10182"/>
                  <a:pt x="15859" y="10299"/>
                  <a:pt x="15788" y="10357"/>
                </a:cubicBezTo>
                <a:cubicBezTo>
                  <a:pt x="15761" y="10379"/>
                  <a:pt x="15904" y="10379"/>
                  <a:pt x="16105" y="10372"/>
                </a:cubicBezTo>
                <a:cubicBezTo>
                  <a:pt x="16357" y="10364"/>
                  <a:pt x="16477" y="10341"/>
                  <a:pt x="16499" y="10279"/>
                </a:cubicBezTo>
                <a:cubicBezTo>
                  <a:pt x="16532" y="10183"/>
                  <a:pt x="16582" y="10245"/>
                  <a:pt x="16562" y="10357"/>
                </a:cubicBezTo>
                <a:cubicBezTo>
                  <a:pt x="16555" y="10394"/>
                  <a:pt x="16564" y="10419"/>
                  <a:pt x="16580" y="10419"/>
                </a:cubicBezTo>
                <a:cubicBezTo>
                  <a:pt x="16596" y="10419"/>
                  <a:pt x="16609" y="10333"/>
                  <a:pt x="16612" y="10233"/>
                </a:cubicBezTo>
                <a:cubicBezTo>
                  <a:pt x="16615" y="10116"/>
                  <a:pt x="16609" y="10061"/>
                  <a:pt x="16589" y="10061"/>
                </a:cubicBezTo>
                <a:cubicBezTo>
                  <a:pt x="16537" y="10061"/>
                  <a:pt x="16531" y="9907"/>
                  <a:pt x="16580" y="9844"/>
                </a:cubicBezTo>
                <a:cubicBezTo>
                  <a:pt x="16609" y="9808"/>
                  <a:pt x="16617" y="9764"/>
                  <a:pt x="16603" y="9735"/>
                </a:cubicBezTo>
                <a:cubicBezTo>
                  <a:pt x="16587" y="9701"/>
                  <a:pt x="16590" y="9622"/>
                  <a:pt x="16612" y="9471"/>
                </a:cubicBezTo>
                <a:cubicBezTo>
                  <a:pt x="16645" y="9240"/>
                  <a:pt x="16688" y="9186"/>
                  <a:pt x="16716" y="9346"/>
                </a:cubicBezTo>
                <a:cubicBezTo>
                  <a:pt x="16725" y="9399"/>
                  <a:pt x="16750" y="9460"/>
                  <a:pt x="16770" y="9486"/>
                </a:cubicBezTo>
                <a:cubicBezTo>
                  <a:pt x="16799" y="9523"/>
                  <a:pt x="16811" y="9620"/>
                  <a:pt x="16811" y="9937"/>
                </a:cubicBezTo>
                <a:cubicBezTo>
                  <a:pt x="16811" y="10388"/>
                  <a:pt x="16798" y="10369"/>
                  <a:pt x="17010" y="10341"/>
                </a:cubicBezTo>
                <a:cubicBezTo>
                  <a:pt x="17069" y="10334"/>
                  <a:pt x="17190" y="10319"/>
                  <a:pt x="17277" y="10310"/>
                </a:cubicBezTo>
                <a:cubicBezTo>
                  <a:pt x="17365" y="10302"/>
                  <a:pt x="17451" y="10280"/>
                  <a:pt x="17472" y="10248"/>
                </a:cubicBezTo>
                <a:cubicBezTo>
                  <a:pt x="17493" y="10216"/>
                  <a:pt x="17521" y="10224"/>
                  <a:pt x="17535" y="10264"/>
                </a:cubicBezTo>
                <a:cubicBezTo>
                  <a:pt x="17550" y="10303"/>
                  <a:pt x="17618" y="10339"/>
                  <a:pt x="17685" y="10357"/>
                </a:cubicBezTo>
                <a:cubicBezTo>
                  <a:pt x="17793" y="10386"/>
                  <a:pt x="17804" y="10373"/>
                  <a:pt x="17793" y="10264"/>
                </a:cubicBezTo>
                <a:cubicBezTo>
                  <a:pt x="17781" y="10123"/>
                  <a:pt x="17920" y="9657"/>
                  <a:pt x="17961" y="9704"/>
                </a:cubicBezTo>
                <a:cubicBezTo>
                  <a:pt x="17989" y="9736"/>
                  <a:pt x="17997" y="10269"/>
                  <a:pt x="17970" y="10326"/>
                </a:cubicBezTo>
                <a:cubicBezTo>
                  <a:pt x="17960" y="10347"/>
                  <a:pt x="17962" y="10396"/>
                  <a:pt x="17975" y="10450"/>
                </a:cubicBezTo>
                <a:cubicBezTo>
                  <a:pt x="17991" y="10517"/>
                  <a:pt x="17996" y="10859"/>
                  <a:pt x="17988" y="11508"/>
                </a:cubicBezTo>
                <a:cubicBezTo>
                  <a:pt x="17978" y="12367"/>
                  <a:pt x="17990" y="12656"/>
                  <a:pt x="18024" y="12347"/>
                </a:cubicBezTo>
                <a:cubicBezTo>
                  <a:pt x="18035" y="12257"/>
                  <a:pt x="18047" y="12250"/>
                  <a:pt x="18083" y="12316"/>
                </a:cubicBezTo>
                <a:cubicBezTo>
                  <a:pt x="18108" y="12362"/>
                  <a:pt x="18155" y="12403"/>
                  <a:pt x="18192" y="12410"/>
                </a:cubicBezTo>
                <a:cubicBezTo>
                  <a:pt x="18247" y="12419"/>
                  <a:pt x="18260" y="12453"/>
                  <a:pt x="18255" y="12581"/>
                </a:cubicBezTo>
                <a:cubicBezTo>
                  <a:pt x="18249" y="12732"/>
                  <a:pt x="18255" y="12727"/>
                  <a:pt x="18518" y="12705"/>
                </a:cubicBezTo>
                <a:cubicBezTo>
                  <a:pt x="18670" y="12692"/>
                  <a:pt x="18795" y="12656"/>
                  <a:pt x="18808" y="12612"/>
                </a:cubicBezTo>
                <a:cubicBezTo>
                  <a:pt x="18842" y="12492"/>
                  <a:pt x="18972" y="12522"/>
                  <a:pt x="19016" y="12658"/>
                </a:cubicBezTo>
                <a:cubicBezTo>
                  <a:pt x="19045" y="12748"/>
                  <a:pt x="19062" y="12749"/>
                  <a:pt x="19079" y="12690"/>
                </a:cubicBezTo>
                <a:cubicBezTo>
                  <a:pt x="19094" y="12640"/>
                  <a:pt x="19145" y="12634"/>
                  <a:pt x="19206" y="12658"/>
                </a:cubicBezTo>
                <a:cubicBezTo>
                  <a:pt x="19298" y="12696"/>
                  <a:pt x="19306" y="12677"/>
                  <a:pt x="19319" y="12519"/>
                </a:cubicBezTo>
                <a:lnTo>
                  <a:pt x="19333" y="12347"/>
                </a:lnTo>
                <a:lnTo>
                  <a:pt x="19374" y="12519"/>
                </a:lnTo>
                <a:cubicBezTo>
                  <a:pt x="19396" y="12609"/>
                  <a:pt x="19422" y="12674"/>
                  <a:pt x="19432" y="12674"/>
                </a:cubicBezTo>
                <a:cubicBezTo>
                  <a:pt x="19443" y="12674"/>
                  <a:pt x="19509" y="12479"/>
                  <a:pt x="19582" y="12239"/>
                </a:cubicBezTo>
                <a:cubicBezTo>
                  <a:pt x="19719" y="11785"/>
                  <a:pt x="19748" y="11744"/>
                  <a:pt x="19795" y="11896"/>
                </a:cubicBezTo>
                <a:cubicBezTo>
                  <a:pt x="19817" y="11969"/>
                  <a:pt x="19818" y="11949"/>
                  <a:pt x="19795" y="11819"/>
                </a:cubicBezTo>
                <a:cubicBezTo>
                  <a:pt x="19772" y="11691"/>
                  <a:pt x="19774" y="11640"/>
                  <a:pt x="19795" y="11570"/>
                </a:cubicBezTo>
                <a:cubicBezTo>
                  <a:pt x="19826" y="11463"/>
                  <a:pt x="19828" y="11181"/>
                  <a:pt x="19799" y="11119"/>
                </a:cubicBezTo>
                <a:cubicBezTo>
                  <a:pt x="19786" y="11091"/>
                  <a:pt x="19782" y="11026"/>
                  <a:pt x="19795" y="10948"/>
                </a:cubicBezTo>
                <a:cubicBezTo>
                  <a:pt x="19806" y="10880"/>
                  <a:pt x="19824" y="10671"/>
                  <a:pt x="19831" y="10481"/>
                </a:cubicBezTo>
                <a:cubicBezTo>
                  <a:pt x="19845" y="10109"/>
                  <a:pt x="19876" y="9951"/>
                  <a:pt x="19894" y="10186"/>
                </a:cubicBezTo>
                <a:cubicBezTo>
                  <a:pt x="19900" y="10267"/>
                  <a:pt x="19928" y="10353"/>
                  <a:pt x="19958" y="10372"/>
                </a:cubicBezTo>
                <a:cubicBezTo>
                  <a:pt x="20005" y="10404"/>
                  <a:pt x="20014" y="10377"/>
                  <a:pt x="20007" y="10170"/>
                </a:cubicBezTo>
                <a:cubicBezTo>
                  <a:pt x="20001" y="9959"/>
                  <a:pt x="20004" y="9944"/>
                  <a:pt x="20071" y="9922"/>
                </a:cubicBezTo>
                <a:cubicBezTo>
                  <a:pt x="20111" y="9908"/>
                  <a:pt x="20164" y="9928"/>
                  <a:pt x="20189" y="9968"/>
                </a:cubicBezTo>
                <a:cubicBezTo>
                  <a:pt x="20213" y="10008"/>
                  <a:pt x="20262" y="10070"/>
                  <a:pt x="20297" y="10108"/>
                </a:cubicBezTo>
                <a:cubicBezTo>
                  <a:pt x="20332" y="10146"/>
                  <a:pt x="20359" y="10219"/>
                  <a:pt x="20356" y="10264"/>
                </a:cubicBezTo>
                <a:cubicBezTo>
                  <a:pt x="20353" y="10317"/>
                  <a:pt x="20396" y="10354"/>
                  <a:pt x="20483" y="10357"/>
                </a:cubicBezTo>
                <a:cubicBezTo>
                  <a:pt x="20556" y="10360"/>
                  <a:pt x="20758" y="10360"/>
                  <a:pt x="20936" y="10372"/>
                </a:cubicBezTo>
                <a:cubicBezTo>
                  <a:pt x="21226" y="10394"/>
                  <a:pt x="21262" y="10387"/>
                  <a:pt x="21257" y="10279"/>
                </a:cubicBezTo>
                <a:cubicBezTo>
                  <a:pt x="21253" y="10202"/>
                  <a:pt x="21266" y="10170"/>
                  <a:pt x="21293" y="10170"/>
                </a:cubicBezTo>
                <a:cubicBezTo>
                  <a:pt x="21317" y="10170"/>
                  <a:pt x="21339" y="10100"/>
                  <a:pt x="21348" y="10030"/>
                </a:cubicBezTo>
                <a:cubicBezTo>
                  <a:pt x="21358" y="9943"/>
                  <a:pt x="21387" y="9906"/>
                  <a:pt x="21438" y="9906"/>
                </a:cubicBezTo>
                <a:cubicBezTo>
                  <a:pt x="21513" y="9906"/>
                  <a:pt x="21515" y="9901"/>
                  <a:pt x="21515" y="9579"/>
                </a:cubicBezTo>
                <a:cubicBezTo>
                  <a:pt x="21515" y="9402"/>
                  <a:pt x="21526" y="9246"/>
                  <a:pt x="21538" y="9222"/>
                </a:cubicBezTo>
                <a:cubicBezTo>
                  <a:pt x="21566" y="9162"/>
                  <a:pt x="21562" y="8791"/>
                  <a:pt x="21533" y="8693"/>
                </a:cubicBezTo>
                <a:cubicBezTo>
                  <a:pt x="21499" y="8573"/>
                  <a:pt x="21491" y="7514"/>
                  <a:pt x="21524" y="7449"/>
                </a:cubicBezTo>
                <a:cubicBezTo>
                  <a:pt x="21561" y="7377"/>
                  <a:pt x="21575" y="6877"/>
                  <a:pt x="21542" y="6765"/>
                </a:cubicBezTo>
                <a:cubicBezTo>
                  <a:pt x="21508" y="6648"/>
                  <a:pt x="21507" y="6511"/>
                  <a:pt x="21542" y="6438"/>
                </a:cubicBezTo>
                <a:cubicBezTo>
                  <a:pt x="21581" y="6358"/>
                  <a:pt x="21600" y="6136"/>
                  <a:pt x="21574" y="6080"/>
                </a:cubicBezTo>
                <a:cubicBezTo>
                  <a:pt x="21562" y="6055"/>
                  <a:pt x="21556" y="6000"/>
                  <a:pt x="21560" y="5956"/>
                </a:cubicBezTo>
                <a:cubicBezTo>
                  <a:pt x="21565" y="5912"/>
                  <a:pt x="21556" y="5832"/>
                  <a:pt x="21538" y="5769"/>
                </a:cubicBezTo>
                <a:cubicBezTo>
                  <a:pt x="21511" y="5679"/>
                  <a:pt x="21506" y="5468"/>
                  <a:pt x="21506" y="4759"/>
                </a:cubicBezTo>
                <a:lnTo>
                  <a:pt x="21506" y="3872"/>
                </a:lnTo>
                <a:lnTo>
                  <a:pt x="21452" y="3919"/>
                </a:lnTo>
                <a:cubicBezTo>
                  <a:pt x="21417" y="3949"/>
                  <a:pt x="21392" y="3924"/>
                  <a:pt x="21375" y="3841"/>
                </a:cubicBezTo>
                <a:cubicBezTo>
                  <a:pt x="21351" y="3728"/>
                  <a:pt x="21348" y="3721"/>
                  <a:pt x="21334" y="3841"/>
                </a:cubicBezTo>
                <a:cubicBezTo>
                  <a:pt x="21321" y="3957"/>
                  <a:pt x="21320" y="3958"/>
                  <a:pt x="21298" y="3857"/>
                </a:cubicBezTo>
                <a:cubicBezTo>
                  <a:pt x="21284" y="3794"/>
                  <a:pt x="21256" y="3728"/>
                  <a:pt x="21234" y="3701"/>
                </a:cubicBezTo>
                <a:cubicBezTo>
                  <a:pt x="21213" y="3674"/>
                  <a:pt x="21200" y="3619"/>
                  <a:pt x="21207" y="3577"/>
                </a:cubicBezTo>
                <a:cubicBezTo>
                  <a:pt x="21215" y="3535"/>
                  <a:pt x="21208" y="3448"/>
                  <a:pt x="21194" y="3390"/>
                </a:cubicBezTo>
                <a:cubicBezTo>
                  <a:pt x="21164" y="3269"/>
                  <a:pt x="21078" y="3249"/>
                  <a:pt x="21058" y="3359"/>
                </a:cubicBezTo>
                <a:cubicBezTo>
                  <a:pt x="21051" y="3400"/>
                  <a:pt x="21037" y="3413"/>
                  <a:pt x="21026" y="3390"/>
                </a:cubicBezTo>
                <a:cubicBezTo>
                  <a:pt x="21015" y="3367"/>
                  <a:pt x="20994" y="3378"/>
                  <a:pt x="20981" y="3406"/>
                </a:cubicBezTo>
                <a:cubicBezTo>
                  <a:pt x="20946" y="3480"/>
                  <a:pt x="20533" y="3439"/>
                  <a:pt x="20510" y="3359"/>
                </a:cubicBezTo>
                <a:cubicBezTo>
                  <a:pt x="20482" y="3264"/>
                  <a:pt x="20374" y="3261"/>
                  <a:pt x="20356" y="3359"/>
                </a:cubicBezTo>
                <a:cubicBezTo>
                  <a:pt x="20348" y="3406"/>
                  <a:pt x="20312" y="3429"/>
                  <a:pt x="20270" y="3406"/>
                </a:cubicBezTo>
                <a:cubicBezTo>
                  <a:pt x="20231" y="3384"/>
                  <a:pt x="20196" y="3397"/>
                  <a:pt x="20189" y="3437"/>
                </a:cubicBezTo>
                <a:cubicBezTo>
                  <a:pt x="20181" y="3477"/>
                  <a:pt x="20161" y="3492"/>
                  <a:pt x="20143" y="3468"/>
                </a:cubicBezTo>
                <a:cubicBezTo>
                  <a:pt x="20125" y="3444"/>
                  <a:pt x="20085" y="3483"/>
                  <a:pt x="20057" y="3546"/>
                </a:cubicBezTo>
                <a:cubicBezTo>
                  <a:pt x="20017" y="3637"/>
                  <a:pt x="20007" y="3638"/>
                  <a:pt x="19998" y="3561"/>
                </a:cubicBezTo>
                <a:cubicBezTo>
                  <a:pt x="19992" y="3504"/>
                  <a:pt x="19958" y="3463"/>
                  <a:pt x="19912" y="3468"/>
                </a:cubicBezTo>
                <a:cubicBezTo>
                  <a:pt x="19867" y="3473"/>
                  <a:pt x="19833" y="3433"/>
                  <a:pt x="19826" y="3375"/>
                </a:cubicBezTo>
                <a:cubicBezTo>
                  <a:pt x="19812" y="3243"/>
                  <a:pt x="19705" y="3255"/>
                  <a:pt x="19672" y="3390"/>
                </a:cubicBezTo>
                <a:cubicBezTo>
                  <a:pt x="19644" y="3510"/>
                  <a:pt x="19551" y="3541"/>
                  <a:pt x="19532" y="3437"/>
                </a:cubicBezTo>
                <a:cubicBezTo>
                  <a:pt x="19526" y="3401"/>
                  <a:pt x="19556" y="3264"/>
                  <a:pt x="19600" y="3141"/>
                </a:cubicBezTo>
                <a:cubicBezTo>
                  <a:pt x="19677" y="2924"/>
                  <a:pt x="19680" y="2926"/>
                  <a:pt x="19627" y="2924"/>
                </a:cubicBezTo>
                <a:cubicBezTo>
                  <a:pt x="19597" y="2922"/>
                  <a:pt x="19564" y="2955"/>
                  <a:pt x="19550" y="3001"/>
                </a:cubicBezTo>
                <a:cubicBezTo>
                  <a:pt x="19532" y="3065"/>
                  <a:pt x="19516" y="3073"/>
                  <a:pt x="19491" y="3001"/>
                </a:cubicBezTo>
                <a:cubicBezTo>
                  <a:pt x="19442" y="2860"/>
                  <a:pt x="19424" y="2970"/>
                  <a:pt x="19469" y="3141"/>
                </a:cubicBezTo>
                <a:cubicBezTo>
                  <a:pt x="19504" y="3277"/>
                  <a:pt x="19504" y="3300"/>
                  <a:pt x="19473" y="3406"/>
                </a:cubicBezTo>
                <a:cubicBezTo>
                  <a:pt x="19437" y="3532"/>
                  <a:pt x="19396" y="3479"/>
                  <a:pt x="19396" y="3312"/>
                </a:cubicBezTo>
                <a:cubicBezTo>
                  <a:pt x="19396" y="3125"/>
                  <a:pt x="19357" y="3200"/>
                  <a:pt x="19333" y="3437"/>
                </a:cubicBezTo>
                <a:lnTo>
                  <a:pt x="19310" y="3670"/>
                </a:lnTo>
                <a:lnTo>
                  <a:pt x="19260" y="3530"/>
                </a:lnTo>
                <a:cubicBezTo>
                  <a:pt x="19234" y="3449"/>
                  <a:pt x="19196" y="3354"/>
                  <a:pt x="19174" y="3328"/>
                </a:cubicBezTo>
                <a:cubicBezTo>
                  <a:pt x="19152" y="3301"/>
                  <a:pt x="19139" y="3230"/>
                  <a:pt x="19143" y="3157"/>
                </a:cubicBezTo>
                <a:cubicBezTo>
                  <a:pt x="19148" y="3063"/>
                  <a:pt x="19175" y="3018"/>
                  <a:pt x="19242" y="3001"/>
                </a:cubicBezTo>
                <a:cubicBezTo>
                  <a:pt x="19301" y="2987"/>
                  <a:pt x="19329" y="2948"/>
                  <a:pt x="19324" y="2892"/>
                </a:cubicBezTo>
                <a:cubicBezTo>
                  <a:pt x="19311" y="2756"/>
                  <a:pt x="19229" y="2751"/>
                  <a:pt x="19152" y="2877"/>
                </a:cubicBezTo>
                <a:cubicBezTo>
                  <a:pt x="19063" y="3022"/>
                  <a:pt x="18996" y="3018"/>
                  <a:pt x="18980" y="2877"/>
                </a:cubicBezTo>
                <a:cubicBezTo>
                  <a:pt x="18966" y="2754"/>
                  <a:pt x="18855" y="2732"/>
                  <a:pt x="18835" y="2846"/>
                </a:cubicBezTo>
                <a:cubicBezTo>
                  <a:pt x="18828" y="2886"/>
                  <a:pt x="18773" y="2924"/>
                  <a:pt x="18717" y="2924"/>
                </a:cubicBezTo>
                <a:cubicBezTo>
                  <a:pt x="18646" y="2924"/>
                  <a:pt x="18612" y="2956"/>
                  <a:pt x="18604" y="3032"/>
                </a:cubicBezTo>
                <a:cubicBezTo>
                  <a:pt x="18597" y="3093"/>
                  <a:pt x="18572" y="3141"/>
                  <a:pt x="18550" y="3141"/>
                </a:cubicBezTo>
                <a:cubicBezTo>
                  <a:pt x="18514" y="3141"/>
                  <a:pt x="18487" y="3302"/>
                  <a:pt x="18477" y="3546"/>
                </a:cubicBezTo>
                <a:cubicBezTo>
                  <a:pt x="18476" y="3586"/>
                  <a:pt x="18444" y="3608"/>
                  <a:pt x="18409" y="3608"/>
                </a:cubicBezTo>
                <a:cubicBezTo>
                  <a:pt x="18368" y="3608"/>
                  <a:pt x="18347" y="3578"/>
                  <a:pt x="18350" y="3515"/>
                </a:cubicBezTo>
                <a:cubicBezTo>
                  <a:pt x="18354" y="3454"/>
                  <a:pt x="18349" y="3432"/>
                  <a:pt x="18332" y="3468"/>
                </a:cubicBezTo>
                <a:cubicBezTo>
                  <a:pt x="18318" y="3499"/>
                  <a:pt x="18271" y="3526"/>
                  <a:pt x="18233" y="3515"/>
                </a:cubicBezTo>
                <a:cubicBezTo>
                  <a:pt x="18132" y="3485"/>
                  <a:pt x="18144" y="3680"/>
                  <a:pt x="18246" y="3763"/>
                </a:cubicBezTo>
                <a:cubicBezTo>
                  <a:pt x="18293" y="3802"/>
                  <a:pt x="18323" y="3871"/>
                  <a:pt x="18323" y="3934"/>
                </a:cubicBezTo>
                <a:cubicBezTo>
                  <a:pt x="18323" y="4068"/>
                  <a:pt x="18238" y="4128"/>
                  <a:pt x="18178" y="4028"/>
                </a:cubicBezTo>
                <a:cubicBezTo>
                  <a:pt x="18154" y="3986"/>
                  <a:pt x="18116" y="3931"/>
                  <a:pt x="18092" y="3919"/>
                </a:cubicBezTo>
                <a:cubicBezTo>
                  <a:pt x="18064" y="3904"/>
                  <a:pt x="18045" y="3830"/>
                  <a:pt x="18038" y="3686"/>
                </a:cubicBezTo>
                <a:cubicBezTo>
                  <a:pt x="18032" y="3566"/>
                  <a:pt x="18019" y="3502"/>
                  <a:pt x="18011" y="3546"/>
                </a:cubicBezTo>
                <a:cubicBezTo>
                  <a:pt x="17991" y="3652"/>
                  <a:pt x="17910" y="3618"/>
                  <a:pt x="17889" y="3499"/>
                </a:cubicBezTo>
                <a:cubicBezTo>
                  <a:pt x="17879" y="3447"/>
                  <a:pt x="17864" y="3428"/>
                  <a:pt x="17852" y="3452"/>
                </a:cubicBezTo>
                <a:cubicBezTo>
                  <a:pt x="17841" y="3477"/>
                  <a:pt x="17821" y="3450"/>
                  <a:pt x="17807" y="3390"/>
                </a:cubicBezTo>
                <a:cubicBezTo>
                  <a:pt x="17775" y="3258"/>
                  <a:pt x="17745" y="3256"/>
                  <a:pt x="17676" y="3375"/>
                </a:cubicBezTo>
                <a:cubicBezTo>
                  <a:pt x="17647" y="3424"/>
                  <a:pt x="17587" y="3468"/>
                  <a:pt x="17540" y="3468"/>
                </a:cubicBezTo>
                <a:cubicBezTo>
                  <a:pt x="17467" y="3468"/>
                  <a:pt x="17455" y="3442"/>
                  <a:pt x="17449" y="3297"/>
                </a:cubicBezTo>
                <a:cubicBezTo>
                  <a:pt x="17444" y="3175"/>
                  <a:pt x="17454" y="3123"/>
                  <a:pt x="17486" y="3095"/>
                </a:cubicBezTo>
                <a:cubicBezTo>
                  <a:pt x="17584" y="3006"/>
                  <a:pt x="17518" y="2935"/>
                  <a:pt x="17323" y="2939"/>
                </a:cubicBezTo>
                <a:cubicBezTo>
                  <a:pt x="16965" y="2947"/>
                  <a:pt x="16852" y="2916"/>
                  <a:pt x="16829" y="2784"/>
                </a:cubicBezTo>
                <a:cubicBezTo>
                  <a:pt x="16812" y="2682"/>
                  <a:pt x="16812" y="2691"/>
                  <a:pt x="16811" y="2830"/>
                </a:cubicBezTo>
                <a:cubicBezTo>
                  <a:pt x="16811" y="2953"/>
                  <a:pt x="16819" y="2986"/>
                  <a:pt x="16856" y="2986"/>
                </a:cubicBezTo>
                <a:cubicBezTo>
                  <a:pt x="16883" y="2986"/>
                  <a:pt x="16924" y="3035"/>
                  <a:pt x="16947" y="3095"/>
                </a:cubicBezTo>
                <a:cubicBezTo>
                  <a:pt x="16987" y="3201"/>
                  <a:pt x="16987" y="3212"/>
                  <a:pt x="16938" y="3343"/>
                </a:cubicBezTo>
                <a:cubicBezTo>
                  <a:pt x="16900" y="3445"/>
                  <a:pt x="16854" y="3472"/>
                  <a:pt x="16748" y="3468"/>
                </a:cubicBezTo>
                <a:lnTo>
                  <a:pt x="16607" y="3468"/>
                </a:lnTo>
                <a:lnTo>
                  <a:pt x="16607" y="2846"/>
                </a:lnTo>
                <a:cubicBezTo>
                  <a:pt x="16607" y="2505"/>
                  <a:pt x="16600" y="2204"/>
                  <a:pt x="16589" y="2177"/>
                </a:cubicBezTo>
                <a:cubicBezTo>
                  <a:pt x="16557" y="2098"/>
                  <a:pt x="16560" y="1822"/>
                  <a:pt x="16594" y="1757"/>
                </a:cubicBezTo>
                <a:cubicBezTo>
                  <a:pt x="16614" y="1718"/>
                  <a:pt x="16619" y="1667"/>
                  <a:pt x="16607" y="1602"/>
                </a:cubicBezTo>
                <a:cubicBezTo>
                  <a:pt x="16583" y="1466"/>
                  <a:pt x="16582" y="1301"/>
                  <a:pt x="16607" y="1182"/>
                </a:cubicBezTo>
                <a:cubicBezTo>
                  <a:pt x="16623" y="1104"/>
                  <a:pt x="16611" y="1087"/>
                  <a:pt x="16553" y="1104"/>
                </a:cubicBezTo>
                <a:cubicBezTo>
                  <a:pt x="16457" y="1133"/>
                  <a:pt x="16426" y="1069"/>
                  <a:pt x="16426" y="809"/>
                </a:cubicBezTo>
                <a:cubicBezTo>
                  <a:pt x="16426" y="572"/>
                  <a:pt x="16422" y="559"/>
                  <a:pt x="16327" y="653"/>
                </a:cubicBezTo>
                <a:cubicBezTo>
                  <a:pt x="16290" y="689"/>
                  <a:pt x="16255" y="687"/>
                  <a:pt x="16245" y="653"/>
                </a:cubicBezTo>
                <a:cubicBezTo>
                  <a:pt x="16235" y="619"/>
                  <a:pt x="16176" y="588"/>
                  <a:pt x="16118" y="575"/>
                </a:cubicBezTo>
                <a:cubicBezTo>
                  <a:pt x="15999" y="550"/>
                  <a:pt x="15971" y="405"/>
                  <a:pt x="16037" y="156"/>
                </a:cubicBezTo>
                <a:cubicBezTo>
                  <a:pt x="16072" y="21"/>
                  <a:pt x="16072" y="0"/>
                  <a:pt x="16019" y="0"/>
                </a:cubicBezTo>
                <a:cubicBezTo>
                  <a:pt x="15970" y="0"/>
                  <a:pt x="15961" y="40"/>
                  <a:pt x="15955" y="280"/>
                </a:cubicBezTo>
                <a:cubicBezTo>
                  <a:pt x="15946" y="657"/>
                  <a:pt x="15887" y="657"/>
                  <a:pt x="15878" y="280"/>
                </a:cubicBezTo>
                <a:cubicBezTo>
                  <a:pt x="15873" y="69"/>
                  <a:pt x="15864" y="0"/>
                  <a:pt x="15833" y="0"/>
                </a:cubicBezTo>
                <a:cubicBezTo>
                  <a:pt x="15802" y="0"/>
                  <a:pt x="15793" y="74"/>
                  <a:pt x="15788" y="280"/>
                </a:cubicBezTo>
                <a:cubicBezTo>
                  <a:pt x="15782" y="534"/>
                  <a:pt x="15777" y="556"/>
                  <a:pt x="15684" y="638"/>
                </a:cubicBezTo>
                <a:cubicBezTo>
                  <a:pt x="15629" y="685"/>
                  <a:pt x="15576" y="686"/>
                  <a:pt x="15566" y="653"/>
                </a:cubicBezTo>
                <a:cubicBezTo>
                  <a:pt x="15556" y="620"/>
                  <a:pt x="15502" y="588"/>
                  <a:pt x="15444" y="575"/>
                </a:cubicBezTo>
                <a:cubicBezTo>
                  <a:pt x="15324" y="550"/>
                  <a:pt x="15292" y="405"/>
                  <a:pt x="15358" y="156"/>
                </a:cubicBezTo>
                <a:cubicBezTo>
                  <a:pt x="15393" y="21"/>
                  <a:pt x="15395" y="0"/>
                  <a:pt x="15353" y="0"/>
                </a:cubicBezTo>
                <a:cubicBezTo>
                  <a:pt x="15323" y="0"/>
                  <a:pt x="15303" y="61"/>
                  <a:pt x="15299" y="171"/>
                </a:cubicBezTo>
                <a:cubicBezTo>
                  <a:pt x="15295" y="261"/>
                  <a:pt x="15280" y="342"/>
                  <a:pt x="15263" y="342"/>
                </a:cubicBezTo>
                <a:cubicBezTo>
                  <a:pt x="15245" y="342"/>
                  <a:pt x="15226" y="261"/>
                  <a:pt x="15222" y="171"/>
                </a:cubicBezTo>
                <a:cubicBezTo>
                  <a:pt x="15217" y="52"/>
                  <a:pt x="15200" y="0"/>
                  <a:pt x="15163" y="0"/>
                </a:cubicBezTo>
                <a:close/>
                <a:moveTo>
                  <a:pt x="12886" y="451"/>
                </a:moveTo>
                <a:cubicBezTo>
                  <a:pt x="12754" y="449"/>
                  <a:pt x="12699" y="509"/>
                  <a:pt x="12732" y="622"/>
                </a:cubicBezTo>
                <a:cubicBezTo>
                  <a:pt x="12739" y="648"/>
                  <a:pt x="12827" y="669"/>
                  <a:pt x="12926" y="669"/>
                </a:cubicBezTo>
                <a:cubicBezTo>
                  <a:pt x="13090" y="669"/>
                  <a:pt x="13104" y="657"/>
                  <a:pt x="13067" y="560"/>
                </a:cubicBezTo>
                <a:cubicBezTo>
                  <a:pt x="13040" y="491"/>
                  <a:pt x="12977" y="452"/>
                  <a:pt x="12886" y="451"/>
                </a:cubicBezTo>
                <a:close/>
                <a:moveTo>
                  <a:pt x="10164" y="513"/>
                </a:moveTo>
                <a:cubicBezTo>
                  <a:pt x="10135" y="412"/>
                  <a:pt x="10042" y="422"/>
                  <a:pt x="10011" y="529"/>
                </a:cubicBezTo>
                <a:cubicBezTo>
                  <a:pt x="9997" y="577"/>
                  <a:pt x="9983" y="726"/>
                  <a:pt x="9983" y="855"/>
                </a:cubicBezTo>
                <a:cubicBezTo>
                  <a:pt x="9983" y="985"/>
                  <a:pt x="9972" y="1110"/>
                  <a:pt x="9961" y="1135"/>
                </a:cubicBezTo>
                <a:cubicBezTo>
                  <a:pt x="9933" y="1194"/>
                  <a:pt x="9933" y="2165"/>
                  <a:pt x="9961" y="2224"/>
                </a:cubicBezTo>
                <a:cubicBezTo>
                  <a:pt x="9972" y="2249"/>
                  <a:pt x="9983" y="2542"/>
                  <a:pt x="9983" y="2861"/>
                </a:cubicBezTo>
                <a:cubicBezTo>
                  <a:pt x="9983" y="3347"/>
                  <a:pt x="9978" y="3443"/>
                  <a:pt x="9947" y="3483"/>
                </a:cubicBezTo>
                <a:cubicBezTo>
                  <a:pt x="9927" y="3510"/>
                  <a:pt x="9898" y="3576"/>
                  <a:pt x="9884" y="3639"/>
                </a:cubicBezTo>
                <a:cubicBezTo>
                  <a:pt x="9860" y="3742"/>
                  <a:pt x="9853" y="3744"/>
                  <a:pt x="9829" y="3639"/>
                </a:cubicBezTo>
                <a:cubicBezTo>
                  <a:pt x="9802" y="3519"/>
                  <a:pt x="9709" y="3417"/>
                  <a:pt x="9630" y="3421"/>
                </a:cubicBezTo>
                <a:cubicBezTo>
                  <a:pt x="9577" y="3424"/>
                  <a:pt x="9525" y="3242"/>
                  <a:pt x="9558" y="3172"/>
                </a:cubicBezTo>
                <a:cubicBezTo>
                  <a:pt x="9570" y="3147"/>
                  <a:pt x="9640" y="3119"/>
                  <a:pt x="9716" y="3095"/>
                </a:cubicBezTo>
                <a:cubicBezTo>
                  <a:pt x="9792" y="3070"/>
                  <a:pt x="9857" y="3028"/>
                  <a:pt x="9857" y="3001"/>
                </a:cubicBezTo>
                <a:cubicBezTo>
                  <a:pt x="9857" y="2814"/>
                  <a:pt x="9705" y="2683"/>
                  <a:pt x="9675" y="2846"/>
                </a:cubicBezTo>
                <a:cubicBezTo>
                  <a:pt x="9658" y="2941"/>
                  <a:pt x="9502" y="2941"/>
                  <a:pt x="9485" y="2846"/>
                </a:cubicBezTo>
                <a:cubicBezTo>
                  <a:pt x="9468" y="2751"/>
                  <a:pt x="9353" y="2751"/>
                  <a:pt x="9336" y="2846"/>
                </a:cubicBezTo>
                <a:cubicBezTo>
                  <a:pt x="9329" y="2886"/>
                  <a:pt x="9254" y="2924"/>
                  <a:pt x="9168" y="2924"/>
                </a:cubicBezTo>
                <a:cubicBezTo>
                  <a:pt x="9048" y="2924"/>
                  <a:pt x="9011" y="2946"/>
                  <a:pt x="9001" y="3032"/>
                </a:cubicBezTo>
                <a:cubicBezTo>
                  <a:pt x="8991" y="3122"/>
                  <a:pt x="8967" y="3133"/>
                  <a:pt x="8883" y="3095"/>
                </a:cubicBezTo>
                <a:cubicBezTo>
                  <a:pt x="8780" y="3048"/>
                  <a:pt x="8777" y="3044"/>
                  <a:pt x="8770" y="3250"/>
                </a:cubicBezTo>
                <a:cubicBezTo>
                  <a:pt x="8764" y="3417"/>
                  <a:pt x="8753" y="3465"/>
                  <a:pt x="8707" y="3483"/>
                </a:cubicBezTo>
                <a:cubicBezTo>
                  <a:pt x="8628" y="3515"/>
                  <a:pt x="8601" y="3304"/>
                  <a:pt x="8666" y="3157"/>
                </a:cubicBezTo>
                <a:cubicBezTo>
                  <a:pt x="8696" y="3089"/>
                  <a:pt x="8711" y="2969"/>
                  <a:pt x="8711" y="2830"/>
                </a:cubicBezTo>
                <a:cubicBezTo>
                  <a:pt x="8711" y="2650"/>
                  <a:pt x="8706" y="2624"/>
                  <a:pt x="8666" y="2644"/>
                </a:cubicBezTo>
                <a:cubicBezTo>
                  <a:pt x="8620" y="2666"/>
                  <a:pt x="8618" y="2654"/>
                  <a:pt x="8625" y="2177"/>
                </a:cubicBezTo>
                <a:cubicBezTo>
                  <a:pt x="8630" y="1876"/>
                  <a:pt x="8622" y="1632"/>
                  <a:pt x="8607" y="1571"/>
                </a:cubicBezTo>
                <a:cubicBezTo>
                  <a:pt x="8589" y="1494"/>
                  <a:pt x="8587" y="1447"/>
                  <a:pt x="8607" y="1337"/>
                </a:cubicBezTo>
                <a:cubicBezTo>
                  <a:pt x="8641" y="1150"/>
                  <a:pt x="8607" y="965"/>
                  <a:pt x="8525" y="933"/>
                </a:cubicBezTo>
                <a:cubicBezTo>
                  <a:pt x="8488" y="918"/>
                  <a:pt x="8466" y="875"/>
                  <a:pt x="8462" y="778"/>
                </a:cubicBezTo>
                <a:cubicBezTo>
                  <a:pt x="8456" y="643"/>
                  <a:pt x="8437" y="624"/>
                  <a:pt x="8222" y="606"/>
                </a:cubicBezTo>
                <a:lnTo>
                  <a:pt x="7991" y="591"/>
                </a:lnTo>
                <a:lnTo>
                  <a:pt x="8005" y="762"/>
                </a:lnTo>
                <a:cubicBezTo>
                  <a:pt x="8015" y="902"/>
                  <a:pt x="8000" y="983"/>
                  <a:pt x="7941" y="1135"/>
                </a:cubicBezTo>
                <a:cubicBezTo>
                  <a:pt x="7901" y="1240"/>
                  <a:pt x="7864" y="1322"/>
                  <a:pt x="7855" y="1322"/>
                </a:cubicBezTo>
                <a:cubicBezTo>
                  <a:pt x="7847" y="1322"/>
                  <a:pt x="7817" y="1419"/>
                  <a:pt x="7787" y="1540"/>
                </a:cubicBezTo>
                <a:cubicBezTo>
                  <a:pt x="7758" y="1660"/>
                  <a:pt x="7715" y="1757"/>
                  <a:pt x="7692" y="1757"/>
                </a:cubicBezTo>
                <a:cubicBezTo>
                  <a:pt x="7640" y="1757"/>
                  <a:pt x="7639" y="2136"/>
                  <a:pt x="7688" y="2473"/>
                </a:cubicBezTo>
                <a:cubicBezTo>
                  <a:pt x="7746" y="2869"/>
                  <a:pt x="7724" y="2924"/>
                  <a:pt x="7489" y="2924"/>
                </a:cubicBezTo>
                <a:cubicBezTo>
                  <a:pt x="7267" y="2924"/>
                  <a:pt x="7261" y="2921"/>
                  <a:pt x="7167" y="3343"/>
                </a:cubicBezTo>
                <a:cubicBezTo>
                  <a:pt x="7121" y="3551"/>
                  <a:pt x="7078" y="3523"/>
                  <a:pt x="6982" y="3219"/>
                </a:cubicBezTo>
                <a:cubicBezTo>
                  <a:pt x="6936" y="3075"/>
                  <a:pt x="6906" y="3027"/>
                  <a:pt x="6891" y="3079"/>
                </a:cubicBezTo>
                <a:cubicBezTo>
                  <a:pt x="6876" y="3131"/>
                  <a:pt x="6862" y="3138"/>
                  <a:pt x="6841" y="3079"/>
                </a:cubicBezTo>
                <a:cubicBezTo>
                  <a:pt x="6806" y="2978"/>
                  <a:pt x="6741" y="3046"/>
                  <a:pt x="6696" y="3235"/>
                </a:cubicBezTo>
                <a:cubicBezTo>
                  <a:pt x="6679" y="3309"/>
                  <a:pt x="6647" y="3375"/>
                  <a:pt x="6624" y="3390"/>
                </a:cubicBezTo>
                <a:cubicBezTo>
                  <a:pt x="6601" y="3405"/>
                  <a:pt x="6575" y="3429"/>
                  <a:pt x="6570" y="3437"/>
                </a:cubicBezTo>
                <a:cubicBezTo>
                  <a:pt x="6564" y="3444"/>
                  <a:pt x="6540" y="3444"/>
                  <a:pt x="6515" y="3437"/>
                </a:cubicBezTo>
                <a:cubicBezTo>
                  <a:pt x="6490" y="3430"/>
                  <a:pt x="6464" y="3456"/>
                  <a:pt x="6456" y="3499"/>
                </a:cubicBezTo>
                <a:cubicBezTo>
                  <a:pt x="6447" y="3553"/>
                  <a:pt x="6427" y="3554"/>
                  <a:pt x="6398" y="3499"/>
                </a:cubicBezTo>
                <a:cubicBezTo>
                  <a:pt x="6374" y="3456"/>
                  <a:pt x="6321" y="3423"/>
                  <a:pt x="6275" y="3421"/>
                </a:cubicBezTo>
                <a:cubicBezTo>
                  <a:pt x="6192" y="3417"/>
                  <a:pt x="6125" y="3261"/>
                  <a:pt x="6167" y="3172"/>
                </a:cubicBezTo>
                <a:cubicBezTo>
                  <a:pt x="6178" y="3147"/>
                  <a:pt x="6249" y="3119"/>
                  <a:pt x="6325" y="3095"/>
                </a:cubicBezTo>
                <a:cubicBezTo>
                  <a:pt x="6401" y="3070"/>
                  <a:pt x="6465" y="3028"/>
                  <a:pt x="6465" y="3001"/>
                </a:cubicBezTo>
                <a:cubicBezTo>
                  <a:pt x="6465" y="2814"/>
                  <a:pt x="6314" y="2683"/>
                  <a:pt x="6284" y="2846"/>
                </a:cubicBezTo>
                <a:cubicBezTo>
                  <a:pt x="6267" y="2941"/>
                  <a:pt x="6111" y="2941"/>
                  <a:pt x="6094" y="2846"/>
                </a:cubicBezTo>
                <a:cubicBezTo>
                  <a:pt x="6077" y="2751"/>
                  <a:pt x="5962" y="2751"/>
                  <a:pt x="5945" y="2846"/>
                </a:cubicBezTo>
                <a:cubicBezTo>
                  <a:pt x="5938" y="2886"/>
                  <a:pt x="5853" y="2924"/>
                  <a:pt x="5755" y="2924"/>
                </a:cubicBezTo>
                <a:lnTo>
                  <a:pt x="5573" y="2924"/>
                </a:lnTo>
                <a:lnTo>
                  <a:pt x="5573" y="3157"/>
                </a:lnTo>
                <a:cubicBezTo>
                  <a:pt x="5573" y="3284"/>
                  <a:pt x="5561" y="3441"/>
                  <a:pt x="5542" y="3515"/>
                </a:cubicBezTo>
                <a:cubicBezTo>
                  <a:pt x="5501" y="3668"/>
                  <a:pt x="5382" y="3694"/>
                  <a:pt x="5320" y="3561"/>
                </a:cubicBezTo>
                <a:cubicBezTo>
                  <a:pt x="5275" y="3465"/>
                  <a:pt x="5255" y="3501"/>
                  <a:pt x="5247" y="3686"/>
                </a:cubicBezTo>
                <a:cubicBezTo>
                  <a:pt x="5245" y="3751"/>
                  <a:pt x="5219" y="3849"/>
                  <a:pt x="5189" y="3903"/>
                </a:cubicBezTo>
                <a:cubicBezTo>
                  <a:pt x="5137" y="3995"/>
                  <a:pt x="5130" y="3993"/>
                  <a:pt x="5098" y="3826"/>
                </a:cubicBezTo>
                <a:cubicBezTo>
                  <a:pt x="5065" y="3654"/>
                  <a:pt x="5065" y="3630"/>
                  <a:pt x="5107" y="3592"/>
                </a:cubicBezTo>
                <a:cubicBezTo>
                  <a:pt x="5162" y="3543"/>
                  <a:pt x="5165" y="3437"/>
                  <a:pt x="5112" y="3437"/>
                </a:cubicBezTo>
                <a:cubicBezTo>
                  <a:pt x="5089" y="3437"/>
                  <a:pt x="5064" y="3492"/>
                  <a:pt x="5057" y="3577"/>
                </a:cubicBezTo>
                <a:cubicBezTo>
                  <a:pt x="5048" y="3698"/>
                  <a:pt x="5033" y="3723"/>
                  <a:pt x="4976" y="3701"/>
                </a:cubicBezTo>
                <a:cubicBezTo>
                  <a:pt x="4908" y="3675"/>
                  <a:pt x="4905" y="3655"/>
                  <a:pt x="4899" y="3328"/>
                </a:cubicBezTo>
                <a:cubicBezTo>
                  <a:pt x="4894" y="3054"/>
                  <a:pt x="4885" y="2986"/>
                  <a:pt x="4854" y="2986"/>
                </a:cubicBezTo>
                <a:cubicBezTo>
                  <a:pt x="4832" y="2986"/>
                  <a:pt x="4805" y="3035"/>
                  <a:pt x="4790" y="3095"/>
                </a:cubicBezTo>
                <a:cubicBezTo>
                  <a:pt x="4776" y="3154"/>
                  <a:pt x="4758" y="3192"/>
                  <a:pt x="4749" y="3172"/>
                </a:cubicBezTo>
                <a:cubicBezTo>
                  <a:pt x="4740" y="3153"/>
                  <a:pt x="4719" y="3191"/>
                  <a:pt x="4704" y="3250"/>
                </a:cubicBezTo>
                <a:cubicBezTo>
                  <a:pt x="4672" y="3382"/>
                  <a:pt x="4639" y="3385"/>
                  <a:pt x="4605" y="3266"/>
                </a:cubicBezTo>
                <a:cubicBezTo>
                  <a:pt x="4584" y="3195"/>
                  <a:pt x="4589" y="3149"/>
                  <a:pt x="4627" y="3048"/>
                </a:cubicBezTo>
                <a:lnTo>
                  <a:pt x="4672" y="2924"/>
                </a:lnTo>
                <a:lnTo>
                  <a:pt x="4596" y="2924"/>
                </a:lnTo>
                <a:cubicBezTo>
                  <a:pt x="4546" y="2923"/>
                  <a:pt x="4513" y="2963"/>
                  <a:pt x="4505" y="3032"/>
                </a:cubicBezTo>
                <a:cubicBezTo>
                  <a:pt x="4487" y="3196"/>
                  <a:pt x="4247" y="3182"/>
                  <a:pt x="4220" y="3017"/>
                </a:cubicBezTo>
                <a:cubicBezTo>
                  <a:pt x="4203" y="2914"/>
                  <a:pt x="4190" y="2902"/>
                  <a:pt x="4111" y="2970"/>
                </a:cubicBezTo>
                <a:cubicBezTo>
                  <a:pt x="4011" y="3057"/>
                  <a:pt x="3976" y="3035"/>
                  <a:pt x="3993" y="2877"/>
                </a:cubicBezTo>
                <a:cubicBezTo>
                  <a:pt x="4000" y="2814"/>
                  <a:pt x="3989" y="2782"/>
                  <a:pt x="3966" y="2784"/>
                </a:cubicBezTo>
                <a:cubicBezTo>
                  <a:pt x="3928" y="2786"/>
                  <a:pt x="3858" y="2934"/>
                  <a:pt x="3858" y="3017"/>
                </a:cubicBezTo>
                <a:cubicBezTo>
                  <a:pt x="3858" y="3044"/>
                  <a:pt x="3838" y="3163"/>
                  <a:pt x="3812" y="3281"/>
                </a:cubicBezTo>
                <a:cubicBezTo>
                  <a:pt x="3756" y="3542"/>
                  <a:pt x="3662" y="3586"/>
                  <a:pt x="3627" y="3359"/>
                </a:cubicBezTo>
                <a:cubicBezTo>
                  <a:pt x="3598" y="3173"/>
                  <a:pt x="3615" y="3064"/>
                  <a:pt x="3676" y="3064"/>
                </a:cubicBezTo>
                <a:cubicBezTo>
                  <a:pt x="3739" y="3064"/>
                  <a:pt x="3756" y="2999"/>
                  <a:pt x="3726" y="2877"/>
                </a:cubicBezTo>
                <a:cubicBezTo>
                  <a:pt x="3699" y="2763"/>
                  <a:pt x="3591" y="2739"/>
                  <a:pt x="3572" y="2846"/>
                </a:cubicBezTo>
                <a:cubicBezTo>
                  <a:pt x="3564" y="2889"/>
                  <a:pt x="3430" y="2924"/>
                  <a:pt x="3242" y="2924"/>
                </a:cubicBezTo>
                <a:cubicBezTo>
                  <a:pt x="3028" y="2924"/>
                  <a:pt x="2912" y="2941"/>
                  <a:pt x="2884" y="3001"/>
                </a:cubicBezTo>
                <a:cubicBezTo>
                  <a:pt x="2852" y="3070"/>
                  <a:pt x="2836" y="3084"/>
                  <a:pt x="2816" y="3017"/>
                </a:cubicBezTo>
                <a:cubicBezTo>
                  <a:pt x="2799" y="2959"/>
                  <a:pt x="2750" y="2941"/>
                  <a:pt x="2667" y="2970"/>
                </a:cubicBezTo>
                <a:cubicBezTo>
                  <a:pt x="2564" y="3007"/>
                  <a:pt x="2542" y="2992"/>
                  <a:pt x="2531" y="2892"/>
                </a:cubicBezTo>
                <a:cubicBezTo>
                  <a:pt x="2515" y="2749"/>
                  <a:pt x="2420" y="2742"/>
                  <a:pt x="2368" y="2877"/>
                </a:cubicBezTo>
                <a:cubicBezTo>
                  <a:pt x="2342" y="2945"/>
                  <a:pt x="2338" y="2992"/>
                  <a:pt x="2354" y="3048"/>
                </a:cubicBezTo>
                <a:cubicBezTo>
                  <a:pt x="2387" y="3159"/>
                  <a:pt x="2358" y="3281"/>
                  <a:pt x="2300" y="3281"/>
                </a:cubicBezTo>
                <a:cubicBezTo>
                  <a:pt x="2271" y="3281"/>
                  <a:pt x="2239" y="3202"/>
                  <a:pt x="2219" y="3095"/>
                </a:cubicBezTo>
                <a:cubicBezTo>
                  <a:pt x="2189" y="2939"/>
                  <a:pt x="2177" y="2926"/>
                  <a:pt x="2142" y="3001"/>
                </a:cubicBezTo>
                <a:cubicBezTo>
                  <a:pt x="2107" y="3075"/>
                  <a:pt x="2093" y="3074"/>
                  <a:pt x="2051" y="2939"/>
                </a:cubicBezTo>
                <a:cubicBezTo>
                  <a:pt x="1992" y="2748"/>
                  <a:pt x="1924" y="2729"/>
                  <a:pt x="1852" y="2892"/>
                </a:cubicBezTo>
                <a:cubicBezTo>
                  <a:pt x="1810" y="2986"/>
                  <a:pt x="1773" y="3007"/>
                  <a:pt x="1671" y="2970"/>
                </a:cubicBezTo>
                <a:cubicBezTo>
                  <a:pt x="1599" y="2944"/>
                  <a:pt x="1528" y="2886"/>
                  <a:pt x="1517" y="2846"/>
                </a:cubicBezTo>
                <a:cubicBezTo>
                  <a:pt x="1491" y="2756"/>
                  <a:pt x="1376" y="2757"/>
                  <a:pt x="1376" y="2846"/>
                </a:cubicBezTo>
                <a:cubicBezTo>
                  <a:pt x="1376" y="2976"/>
                  <a:pt x="1550" y="3137"/>
                  <a:pt x="1671" y="3126"/>
                </a:cubicBezTo>
                <a:cubicBezTo>
                  <a:pt x="1794" y="3114"/>
                  <a:pt x="1897" y="3237"/>
                  <a:pt x="1883" y="3375"/>
                </a:cubicBezTo>
                <a:cubicBezTo>
                  <a:pt x="1874" y="3476"/>
                  <a:pt x="1506" y="3461"/>
                  <a:pt x="1476" y="3359"/>
                </a:cubicBezTo>
                <a:cubicBezTo>
                  <a:pt x="1463" y="3315"/>
                  <a:pt x="1434" y="3281"/>
                  <a:pt x="1408" y="3281"/>
                </a:cubicBezTo>
                <a:cubicBezTo>
                  <a:pt x="1381" y="3281"/>
                  <a:pt x="1344" y="3195"/>
                  <a:pt x="1322" y="3079"/>
                </a:cubicBezTo>
                <a:cubicBezTo>
                  <a:pt x="1299" y="2957"/>
                  <a:pt x="1282" y="2929"/>
                  <a:pt x="1277" y="2986"/>
                </a:cubicBezTo>
                <a:cubicBezTo>
                  <a:pt x="1272" y="3036"/>
                  <a:pt x="1280" y="3125"/>
                  <a:pt x="1295" y="3188"/>
                </a:cubicBezTo>
                <a:cubicBezTo>
                  <a:pt x="1318" y="3284"/>
                  <a:pt x="1316" y="3319"/>
                  <a:pt x="1281" y="3406"/>
                </a:cubicBezTo>
                <a:cubicBezTo>
                  <a:pt x="1245" y="3498"/>
                  <a:pt x="1238" y="3491"/>
                  <a:pt x="1204" y="3343"/>
                </a:cubicBezTo>
                <a:cubicBezTo>
                  <a:pt x="1184" y="3252"/>
                  <a:pt x="1168" y="3116"/>
                  <a:pt x="1168" y="3048"/>
                </a:cubicBezTo>
                <a:cubicBezTo>
                  <a:pt x="1168" y="2946"/>
                  <a:pt x="1141" y="2926"/>
                  <a:pt x="1023" y="2908"/>
                </a:cubicBezTo>
                <a:lnTo>
                  <a:pt x="878" y="2877"/>
                </a:lnTo>
                <a:lnTo>
                  <a:pt x="869" y="2022"/>
                </a:lnTo>
                <a:lnTo>
                  <a:pt x="860" y="1151"/>
                </a:lnTo>
                <a:lnTo>
                  <a:pt x="584" y="1120"/>
                </a:lnTo>
                <a:cubicBezTo>
                  <a:pt x="433" y="1102"/>
                  <a:pt x="238" y="1110"/>
                  <a:pt x="154" y="1135"/>
                </a:cubicBezTo>
                <a:lnTo>
                  <a:pt x="0" y="1182"/>
                </a:lnTo>
                <a:lnTo>
                  <a:pt x="0" y="5769"/>
                </a:lnTo>
                <a:lnTo>
                  <a:pt x="0" y="10341"/>
                </a:lnTo>
                <a:lnTo>
                  <a:pt x="91" y="10341"/>
                </a:lnTo>
                <a:cubicBezTo>
                  <a:pt x="141" y="10341"/>
                  <a:pt x="191" y="10307"/>
                  <a:pt x="204" y="10264"/>
                </a:cubicBezTo>
                <a:cubicBezTo>
                  <a:pt x="235" y="10157"/>
                  <a:pt x="374" y="10210"/>
                  <a:pt x="367" y="10326"/>
                </a:cubicBezTo>
                <a:cubicBezTo>
                  <a:pt x="363" y="10396"/>
                  <a:pt x="414" y="10403"/>
                  <a:pt x="598" y="10372"/>
                </a:cubicBezTo>
                <a:cubicBezTo>
                  <a:pt x="728" y="10351"/>
                  <a:pt x="847" y="10317"/>
                  <a:pt x="860" y="10279"/>
                </a:cubicBezTo>
                <a:cubicBezTo>
                  <a:pt x="876" y="10236"/>
                  <a:pt x="890" y="10227"/>
                  <a:pt x="906" y="10279"/>
                </a:cubicBezTo>
                <a:cubicBezTo>
                  <a:pt x="923" y="10341"/>
                  <a:pt x="940" y="10349"/>
                  <a:pt x="964" y="10279"/>
                </a:cubicBezTo>
                <a:cubicBezTo>
                  <a:pt x="990" y="10206"/>
                  <a:pt x="1004" y="10195"/>
                  <a:pt x="1028" y="10264"/>
                </a:cubicBezTo>
                <a:cubicBezTo>
                  <a:pt x="1047" y="10318"/>
                  <a:pt x="1074" y="10331"/>
                  <a:pt x="1105" y="10295"/>
                </a:cubicBezTo>
                <a:cubicBezTo>
                  <a:pt x="1177" y="10209"/>
                  <a:pt x="1259" y="10211"/>
                  <a:pt x="1290" y="10295"/>
                </a:cubicBezTo>
                <a:cubicBezTo>
                  <a:pt x="1306" y="10336"/>
                  <a:pt x="1365" y="10366"/>
                  <a:pt x="1422" y="10357"/>
                </a:cubicBezTo>
                <a:cubicBezTo>
                  <a:pt x="1478" y="10348"/>
                  <a:pt x="1527" y="10377"/>
                  <a:pt x="1535" y="10419"/>
                </a:cubicBezTo>
                <a:cubicBezTo>
                  <a:pt x="1552" y="10516"/>
                  <a:pt x="1667" y="10515"/>
                  <a:pt x="1684" y="10419"/>
                </a:cubicBezTo>
                <a:cubicBezTo>
                  <a:pt x="1691" y="10379"/>
                  <a:pt x="1734" y="10351"/>
                  <a:pt x="1779" y="10357"/>
                </a:cubicBezTo>
                <a:cubicBezTo>
                  <a:pt x="1825" y="10363"/>
                  <a:pt x="1879" y="10331"/>
                  <a:pt x="1897" y="10279"/>
                </a:cubicBezTo>
                <a:cubicBezTo>
                  <a:pt x="1924" y="10202"/>
                  <a:pt x="1940" y="10201"/>
                  <a:pt x="1997" y="10295"/>
                </a:cubicBezTo>
                <a:cubicBezTo>
                  <a:pt x="2059" y="10399"/>
                  <a:pt x="2070" y="10404"/>
                  <a:pt x="2105" y="10295"/>
                </a:cubicBezTo>
                <a:cubicBezTo>
                  <a:pt x="2137" y="10197"/>
                  <a:pt x="2149" y="10192"/>
                  <a:pt x="2182" y="10264"/>
                </a:cubicBezTo>
                <a:cubicBezTo>
                  <a:pt x="2241" y="10389"/>
                  <a:pt x="2293" y="10370"/>
                  <a:pt x="2277" y="10233"/>
                </a:cubicBezTo>
                <a:cubicBezTo>
                  <a:pt x="2269" y="10157"/>
                  <a:pt x="2279" y="10104"/>
                  <a:pt x="2309" y="10077"/>
                </a:cubicBezTo>
                <a:cubicBezTo>
                  <a:pt x="2334" y="10055"/>
                  <a:pt x="2354" y="9987"/>
                  <a:pt x="2354" y="9922"/>
                </a:cubicBezTo>
                <a:cubicBezTo>
                  <a:pt x="2355" y="9856"/>
                  <a:pt x="2357" y="9726"/>
                  <a:pt x="2363" y="9642"/>
                </a:cubicBezTo>
                <a:cubicBezTo>
                  <a:pt x="2373" y="9525"/>
                  <a:pt x="2368" y="9487"/>
                  <a:pt x="2332" y="9455"/>
                </a:cubicBezTo>
                <a:cubicBezTo>
                  <a:pt x="2291" y="9419"/>
                  <a:pt x="2286" y="9395"/>
                  <a:pt x="2309" y="9299"/>
                </a:cubicBezTo>
                <a:cubicBezTo>
                  <a:pt x="2324" y="9237"/>
                  <a:pt x="2358" y="9175"/>
                  <a:pt x="2386" y="9175"/>
                </a:cubicBezTo>
                <a:lnTo>
                  <a:pt x="2436" y="9175"/>
                </a:lnTo>
                <a:lnTo>
                  <a:pt x="2440" y="8149"/>
                </a:lnTo>
                <a:cubicBezTo>
                  <a:pt x="2448" y="6105"/>
                  <a:pt x="2455" y="5732"/>
                  <a:pt x="2477" y="5707"/>
                </a:cubicBezTo>
                <a:cubicBezTo>
                  <a:pt x="2489" y="5693"/>
                  <a:pt x="2501" y="5715"/>
                  <a:pt x="2508" y="5754"/>
                </a:cubicBezTo>
                <a:cubicBezTo>
                  <a:pt x="2515" y="5793"/>
                  <a:pt x="2525" y="6701"/>
                  <a:pt x="2526" y="7775"/>
                </a:cubicBezTo>
                <a:cubicBezTo>
                  <a:pt x="2528" y="8946"/>
                  <a:pt x="2536" y="9758"/>
                  <a:pt x="2549" y="9813"/>
                </a:cubicBezTo>
                <a:cubicBezTo>
                  <a:pt x="2561" y="9863"/>
                  <a:pt x="2598" y="9906"/>
                  <a:pt x="2631" y="9906"/>
                </a:cubicBezTo>
                <a:cubicBezTo>
                  <a:pt x="2700" y="9906"/>
                  <a:pt x="2727" y="10016"/>
                  <a:pt x="2694" y="10155"/>
                </a:cubicBezTo>
                <a:cubicBezTo>
                  <a:pt x="2660" y="10296"/>
                  <a:pt x="2724" y="10477"/>
                  <a:pt x="2766" y="10357"/>
                </a:cubicBezTo>
                <a:cubicBezTo>
                  <a:pt x="2787" y="10299"/>
                  <a:pt x="2798" y="10289"/>
                  <a:pt x="2807" y="10341"/>
                </a:cubicBezTo>
                <a:cubicBezTo>
                  <a:pt x="2828" y="10458"/>
                  <a:pt x="2938" y="10435"/>
                  <a:pt x="2952" y="10310"/>
                </a:cubicBezTo>
                <a:cubicBezTo>
                  <a:pt x="2968" y="10167"/>
                  <a:pt x="3046" y="10165"/>
                  <a:pt x="3070" y="10310"/>
                </a:cubicBezTo>
                <a:cubicBezTo>
                  <a:pt x="3087" y="10414"/>
                  <a:pt x="3090" y="10414"/>
                  <a:pt x="3115" y="10310"/>
                </a:cubicBezTo>
                <a:cubicBezTo>
                  <a:pt x="3148" y="10174"/>
                  <a:pt x="3215" y="10169"/>
                  <a:pt x="3237" y="10295"/>
                </a:cubicBezTo>
                <a:cubicBezTo>
                  <a:pt x="3259" y="10417"/>
                  <a:pt x="3244" y="11530"/>
                  <a:pt x="3219" y="11617"/>
                </a:cubicBezTo>
                <a:cubicBezTo>
                  <a:pt x="3208" y="11655"/>
                  <a:pt x="3201" y="11784"/>
                  <a:pt x="3201" y="11896"/>
                </a:cubicBezTo>
                <a:cubicBezTo>
                  <a:pt x="3201" y="12075"/>
                  <a:pt x="3208" y="12099"/>
                  <a:pt x="3264" y="12099"/>
                </a:cubicBezTo>
                <a:cubicBezTo>
                  <a:pt x="3306" y="12099"/>
                  <a:pt x="3332" y="12140"/>
                  <a:pt x="3341" y="12223"/>
                </a:cubicBezTo>
                <a:cubicBezTo>
                  <a:pt x="3349" y="12293"/>
                  <a:pt x="3373" y="12429"/>
                  <a:pt x="3396" y="12534"/>
                </a:cubicBezTo>
                <a:cubicBezTo>
                  <a:pt x="3436" y="12724"/>
                  <a:pt x="3519" y="12785"/>
                  <a:pt x="3577" y="12658"/>
                </a:cubicBezTo>
                <a:cubicBezTo>
                  <a:pt x="3591" y="12629"/>
                  <a:pt x="3606" y="12635"/>
                  <a:pt x="3613" y="12674"/>
                </a:cubicBezTo>
                <a:cubicBezTo>
                  <a:pt x="3625" y="12739"/>
                  <a:pt x="3829" y="12724"/>
                  <a:pt x="3848" y="12658"/>
                </a:cubicBezTo>
                <a:cubicBezTo>
                  <a:pt x="3853" y="12643"/>
                  <a:pt x="3860" y="12541"/>
                  <a:pt x="3867" y="12425"/>
                </a:cubicBezTo>
                <a:cubicBezTo>
                  <a:pt x="3873" y="12309"/>
                  <a:pt x="3887" y="12183"/>
                  <a:pt x="3898" y="12145"/>
                </a:cubicBezTo>
                <a:cubicBezTo>
                  <a:pt x="3924" y="12058"/>
                  <a:pt x="3962" y="12147"/>
                  <a:pt x="3962" y="12285"/>
                </a:cubicBezTo>
                <a:cubicBezTo>
                  <a:pt x="3962" y="12343"/>
                  <a:pt x="3980" y="12379"/>
                  <a:pt x="3998" y="12379"/>
                </a:cubicBezTo>
                <a:cubicBezTo>
                  <a:pt x="4016" y="12379"/>
                  <a:pt x="4023" y="12357"/>
                  <a:pt x="4016" y="12316"/>
                </a:cubicBezTo>
                <a:cubicBezTo>
                  <a:pt x="4009" y="12276"/>
                  <a:pt x="4020" y="12217"/>
                  <a:pt x="4039" y="12192"/>
                </a:cubicBezTo>
                <a:cubicBezTo>
                  <a:pt x="4070" y="12151"/>
                  <a:pt x="4069" y="12135"/>
                  <a:pt x="4039" y="12021"/>
                </a:cubicBezTo>
                <a:cubicBezTo>
                  <a:pt x="4020" y="11952"/>
                  <a:pt x="4009" y="11849"/>
                  <a:pt x="4016" y="11788"/>
                </a:cubicBezTo>
                <a:cubicBezTo>
                  <a:pt x="4023" y="11726"/>
                  <a:pt x="4021" y="11652"/>
                  <a:pt x="4011" y="11632"/>
                </a:cubicBezTo>
                <a:cubicBezTo>
                  <a:pt x="4002" y="11612"/>
                  <a:pt x="4001" y="11329"/>
                  <a:pt x="4007" y="10995"/>
                </a:cubicBezTo>
                <a:lnTo>
                  <a:pt x="4016" y="10388"/>
                </a:lnTo>
                <a:lnTo>
                  <a:pt x="4378" y="10388"/>
                </a:lnTo>
                <a:lnTo>
                  <a:pt x="4740" y="10404"/>
                </a:lnTo>
                <a:lnTo>
                  <a:pt x="4740" y="10170"/>
                </a:lnTo>
                <a:cubicBezTo>
                  <a:pt x="4740" y="9981"/>
                  <a:pt x="4746" y="9939"/>
                  <a:pt x="4790" y="9922"/>
                </a:cubicBezTo>
                <a:cubicBezTo>
                  <a:pt x="4857" y="9895"/>
                  <a:pt x="4915" y="9520"/>
                  <a:pt x="4876" y="9362"/>
                </a:cubicBezTo>
                <a:cubicBezTo>
                  <a:pt x="4863" y="9306"/>
                  <a:pt x="4858" y="9257"/>
                  <a:pt x="4867" y="9237"/>
                </a:cubicBezTo>
                <a:cubicBezTo>
                  <a:pt x="4889" y="9191"/>
                  <a:pt x="5103" y="9242"/>
                  <a:pt x="5130" y="9299"/>
                </a:cubicBezTo>
                <a:cubicBezTo>
                  <a:pt x="5141" y="9323"/>
                  <a:pt x="5160" y="9258"/>
                  <a:pt x="5171" y="9160"/>
                </a:cubicBezTo>
                <a:cubicBezTo>
                  <a:pt x="5181" y="9061"/>
                  <a:pt x="5199" y="8953"/>
                  <a:pt x="5211" y="8926"/>
                </a:cubicBezTo>
                <a:cubicBezTo>
                  <a:pt x="5244" y="8856"/>
                  <a:pt x="5283" y="8966"/>
                  <a:pt x="5261" y="9066"/>
                </a:cubicBezTo>
                <a:cubicBezTo>
                  <a:pt x="5251" y="9113"/>
                  <a:pt x="5242" y="9279"/>
                  <a:pt x="5243" y="9439"/>
                </a:cubicBezTo>
                <a:cubicBezTo>
                  <a:pt x="5245" y="9728"/>
                  <a:pt x="5247" y="9729"/>
                  <a:pt x="5334" y="9750"/>
                </a:cubicBezTo>
                <a:cubicBezTo>
                  <a:pt x="5434" y="9776"/>
                  <a:pt x="5522" y="10011"/>
                  <a:pt x="5460" y="10093"/>
                </a:cubicBezTo>
                <a:cubicBezTo>
                  <a:pt x="5431" y="10132"/>
                  <a:pt x="5433" y="10167"/>
                  <a:pt x="5474" y="10279"/>
                </a:cubicBezTo>
                <a:cubicBezTo>
                  <a:pt x="5514" y="10391"/>
                  <a:pt x="5523" y="10385"/>
                  <a:pt x="5542" y="10295"/>
                </a:cubicBezTo>
                <a:cubicBezTo>
                  <a:pt x="5561" y="10203"/>
                  <a:pt x="5573" y="10212"/>
                  <a:pt x="5628" y="10310"/>
                </a:cubicBezTo>
                <a:cubicBezTo>
                  <a:pt x="5700" y="10439"/>
                  <a:pt x="5748" y="10454"/>
                  <a:pt x="5777" y="10357"/>
                </a:cubicBezTo>
                <a:cubicBezTo>
                  <a:pt x="5806" y="10260"/>
                  <a:pt x="5937" y="10239"/>
                  <a:pt x="5999" y="10326"/>
                </a:cubicBezTo>
                <a:cubicBezTo>
                  <a:pt x="6028" y="10367"/>
                  <a:pt x="6056" y="10386"/>
                  <a:pt x="6062" y="10372"/>
                </a:cubicBezTo>
                <a:cubicBezTo>
                  <a:pt x="6069" y="10359"/>
                  <a:pt x="6169" y="10348"/>
                  <a:pt x="6284" y="10341"/>
                </a:cubicBezTo>
                <a:cubicBezTo>
                  <a:pt x="6399" y="10335"/>
                  <a:pt x="6512" y="10293"/>
                  <a:pt x="6533" y="10248"/>
                </a:cubicBezTo>
                <a:cubicBezTo>
                  <a:pt x="6562" y="10187"/>
                  <a:pt x="6582" y="10193"/>
                  <a:pt x="6615" y="10264"/>
                </a:cubicBezTo>
                <a:cubicBezTo>
                  <a:pt x="6689" y="10423"/>
                  <a:pt x="6990" y="10461"/>
                  <a:pt x="7122" y="10326"/>
                </a:cubicBezTo>
                <a:cubicBezTo>
                  <a:pt x="7185" y="10261"/>
                  <a:pt x="7262" y="10201"/>
                  <a:pt x="7294" y="10201"/>
                </a:cubicBezTo>
                <a:cubicBezTo>
                  <a:pt x="7359" y="10201"/>
                  <a:pt x="7387" y="10106"/>
                  <a:pt x="7362" y="9968"/>
                </a:cubicBezTo>
                <a:cubicBezTo>
                  <a:pt x="7306" y="9667"/>
                  <a:pt x="7368" y="9002"/>
                  <a:pt x="7434" y="9191"/>
                </a:cubicBezTo>
                <a:cubicBezTo>
                  <a:pt x="7458" y="9258"/>
                  <a:pt x="7461" y="9165"/>
                  <a:pt x="7461" y="8677"/>
                </a:cubicBezTo>
                <a:cubicBezTo>
                  <a:pt x="7461" y="8243"/>
                  <a:pt x="7454" y="8089"/>
                  <a:pt x="7434" y="8102"/>
                </a:cubicBezTo>
                <a:cubicBezTo>
                  <a:pt x="7415" y="8115"/>
                  <a:pt x="7407" y="7962"/>
                  <a:pt x="7403" y="7573"/>
                </a:cubicBezTo>
                <a:cubicBezTo>
                  <a:pt x="7399" y="7273"/>
                  <a:pt x="7389" y="7014"/>
                  <a:pt x="7380" y="6982"/>
                </a:cubicBezTo>
                <a:cubicBezTo>
                  <a:pt x="7357" y="6904"/>
                  <a:pt x="7381" y="6397"/>
                  <a:pt x="7407" y="6407"/>
                </a:cubicBezTo>
                <a:cubicBezTo>
                  <a:pt x="7419" y="6411"/>
                  <a:pt x="7436" y="6524"/>
                  <a:pt x="7443" y="6656"/>
                </a:cubicBezTo>
                <a:cubicBezTo>
                  <a:pt x="7455" y="6876"/>
                  <a:pt x="7454" y="6867"/>
                  <a:pt x="7457" y="6563"/>
                </a:cubicBezTo>
                <a:cubicBezTo>
                  <a:pt x="7459" y="6380"/>
                  <a:pt x="7454" y="6196"/>
                  <a:pt x="7443" y="6158"/>
                </a:cubicBezTo>
                <a:cubicBezTo>
                  <a:pt x="7416" y="6059"/>
                  <a:pt x="7454" y="5754"/>
                  <a:pt x="7493" y="5754"/>
                </a:cubicBezTo>
                <a:cubicBezTo>
                  <a:pt x="7538" y="5754"/>
                  <a:pt x="7566" y="6048"/>
                  <a:pt x="7566" y="6485"/>
                </a:cubicBezTo>
                <a:cubicBezTo>
                  <a:pt x="7566" y="6864"/>
                  <a:pt x="7604" y="6996"/>
                  <a:pt x="7615" y="6656"/>
                </a:cubicBezTo>
                <a:cubicBezTo>
                  <a:pt x="7621" y="6485"/>
                  <a:pt x="7633" y="6438"/>
                  <a:pt x="7701" y="6407"/>
                </a:cubicBezTo>
                <a:cubicBezTo>
                  <a:pt x="7780" y="6371"/>
                  <a:pt x="7780" y="6381"/>
                  <a:pt x="7747" y="6220"/>
                </a:cubicBezTo>
                <a:cubicBezTo>
                  <a:pt x="7728" y="6130"/>
                  <a:pt x="7696" y="6049"/>
                  <a:pt x="7674" y="6049"/>
                </a:cubicBezTo>
                <a:cubicBezTo>
                  <a:pt x="7616" y="6049"/>
                  <a:pt x="7601" y="5912"/>
                  <a:pt x="7643" y="5754"/>
                </a:cubicBezTo>
                <a:cubicBezTo>
                  <a:pt x="7669" y="5653"/>
                  <a:pt x="7688" y="5643"/>
                  <a:pt x="7715" y="5692"/>
                </a:cubicBezTo>
                <a:cubicBezTo>
                  <a:pt x="7735" y="5729"/>
                  <a:pt x="7777" y="5747"/>
                  <a:pt x="7810" y="5738"/>
                </a:cubicBezTo>
                <a:cubicBezTo>
                  <a:pt x="7858" y="5726"/>
                  <a:pt x="7875" y="5765"/>
                  <a:pt x="7887" y="5909"/>
                </a:cubicBezTo>
                <a:cubicBezTo>
                  <a:pt x="7914" y="6230"/>
                  <a:pt x="7909" y="6876"/>
                  <a:pt x="7878" y="6998"/>
                </a:cubicBezTo>
                <a:cubicBezTo>
                  <a:pt x="7846" y="7125"/>
                  <a:pt x="7807" y="9410"/>
                  <a:pt x="7837" y="9377"/>
                </a:cubicBezTo>
                <a:cubicBezTo>
                  <a:pt x="7862" y="9350"/>
                  <a:pt x="7991" y="9869"/>
                  <a:pt x="7991" y="9999"/>
                </a:cubicBezTo>
                <a:cubicBezTo>
                  <a:pt x="7991" y="10062"/>
                  <a:pt x="7980" y="10145"/>
                  <a:pt x="7969" y="10170"/>
                </a:cubicBezTo>
                <a:cubicBezTo>
                  <a:pt x="7922" y="10269"/>
                  <a:pt x="7977" y="10353"/>
                  <a:pt x="8055" y="10310"/>
                </a:cubicBezTo>
                <a:cubicBezTo>
                  <a:pt x="8099" y="10286"/>
                  <a:pt x="8185" y="10313"/>
                  <a:pt x="8245" y="10357"/>
                </a:cubicBezTo>
                <a:cubicBezTo>
                  <a:pt x="8339" y="10426"/>
                  <a:pt x="8359" y="10420"/>
                  <a:pt x="8394" y="10310"/>
                </a:cubicBezTo>
                <a:cubicBezTo>
                  <a:pt x="8431" y="10195"/>
                  <a:pt x="8436" y="10186"/>
                  <a:pt x="8449" y="10295"/>
                </a:cubicBezTo>
                <a:cubicBezTo>
                  <a:pt x="8456" y="10360"/>
                  <a:pt x="8469" y="10396"/>
                  <a:pt x="8480" y="10372"/>
                </a:cubicBezTo>
                <a:cubicBezTo>
                  <a:pt x="8492" y="10347"/>
                  <a:pt x="8494" y="10289"/>
                  <a:pt x="8480" y="10233"/>
                </a:cubicBezTo>
                <a:cubicBezTo>
                  <a:pt x="8464" y="10165"/>
                  <a:pt x="8467" y="10126"/>
                  <a:pt x="8489" y="10061"/>
                </a:cubicBezTo>
                <a:cubicBezTo>
                  <a:pt x="8515" y="9989"/>
                  <a:pt x="8530" y="9998"/>
                  <a:pt x="8575" y="10155"/>
                </a:cubicBezTo>
                <a:cubicBezTo>
                  <a:pt x="8625" y="10326"/>
                  <a:pt x="8650" y="10360"/>
                  <a:pt x="8775" y="10357"/>
                </a:cubicBezTo>
                <a:cubicBezTo>
                  <a:pt x="8852" y="10355"/>
                  <a:pt x="9034" y="10363"/>
                  <a:pt x="9182" y="10372"/>
                </a:cubicBezTo>
                <a:cubicBezTo>
                  <a:pt x="9394" y="10386"/>
                  <a:pt x="9454" y="10357"/>
                  <a:pt x="9463" y="10279"/>
                </a:cubicBezTo>
                <a:cubicBezTo>
                  <a:pt x="9471" y="10207"/>
                  <a:pt x="9484" y="10207"/>
                  <a:pt x="9503" y="10264"/>
                </a:cubicBezTo>
                <a:cubicBezTo>
                  <a:pt x="9542" y="10374"/>
                  <a:pt x="9701" y="10456"/>
                  <a:pt x="9716" y="10372"/>
                </a:cubicBezTo>
                <a:cubicBezTo>
                  <a:pt x="9723" y="10333"/>
                  <a:pt x="9770" y="10313"/>
                  <a:pt x="9825" y="10341"/>
                </a:cubicBezTo>
                <a:cubicBezTo>
                  <a:pt x="9878" y="10369"/>
                  <a:pt x="9924" y="10374"/>
                  <a:pt x="9929" y="10357"/>
                </a:cubicBezTo>
                <a:cubicBezTo>
                  <a:pt x="9940" y="10318"/>
                  <a:pt x="10317" y="10339"/>
                  <a:pt x="10472" y="10388"/>
                </a:cubicBezTo>
                <a:cubicBezTo>
                  <a:pt x="10576" y="10421"/>
                  <a:pt x="10585" y="10418"/>
                  <a:pt x="10549" y="10326"/>
                </a:cubicBezTo>
                <a:cubicBezTo>
                  <a:pt x="10516" y="10240"/>
                  <a:pt x="10511" y="10193"/>
                  <a:pt x="10531" y="10061"/>
                </a:cubicBezTo>
                <a:cubicBezTo>
                  <a:pt x="10562" y="9866"/>
                  <a:pt x="10588" y="9876"/>
                  <a:pt x="10676" y="10061"/>
                </a:cubicBezTo>
                <a:cubicBezTo>
                  <a:pt x="10714" y="10141"/>
                  <a:pt x="10776" y="10204"/>
                  <a:pt x="10807" y="10201"/>
                </a:cubicBezTo>
                <a:lnTo>
                  <a:pt x="10862" y="10186"/>
                </a:lnTo>
                <a:lnTo>
                  <a:pt x="10812" y="10124"/>
                </a:lnTo>
                <a:cubicBezTo>
                  <a:pt x="10761" y="10053"/>
                  <a:pt x="10759" y="10037"/>
                  <a:pt x="10798" y="9937"/>
                </a:cubicBezTo>
                <a:cubicBezTo>
                  <a:pt x="10821" y="9880"/>
                  <a:pt x="10833" y="9808"/>
                  <a:pt x="10826" y="9782"/>
                </a:cubicBezTo>
                <a:cubicBezTo>
                  <a:pt x="10818" y="9755"/>
                  <a:pt x="10821" y="9697"/>
                  <a:pt x="10835" y="9642"/>
                </a:cubicBezTo>
                <a:cubicBezTo>
                  <a:pt x="10853" y="9564"/>
                  <a:pt x="10848" y="9520"/>
                  <a:pt x="10816" y="9439"/>
                </a:cubicBezTo>
                <a:cubicBezTo>
                  <a:pt x="10794" y="9382"/>
                  <a:pt x="10788" y="9332"/>
                  <a:pt x="10798" y="9331"/>
                </a:cubicBezTo>
                <a:cubicBezTo>
                  <a:pt x="10809" y="9329"/>
                  <a:pt x="10807" y="9291"/>
                  <a:pt x="10794" y="9237"/>
                </a:cubicBezTo>
                <a:cubicBezTo>
                  <a:pt x="10778" y="9170"/>
                  <a:pt x="10767" y="8083"/>
                  <a:pt x="10767" y="5676"/>
                </a:cubicBezTo>
                <a:lnTo>
                  <a:pt x="10767" y="2224"/>
                </a:lnTo>
                <a:lnTo>
                  <a:pt x="10816" y="2239"/>
                </a:lnTo>
                <a:cubicBezTo>
                  <a:pt x="10853" y="2253"/>
                  <a:pt x="10857" y="2243"/>
                  <a:pt x="10835" y="2193"/>
                </a:cubicBezTo>
                <a:cubicBezTo>
                  <a:pt x="10794" y="2102"/>
                  <a:pt x="10787" y="1832"/>
                  <a:pt x="10826" y="1757"/>
                </a:cubicBezTo>
                <a:cubicBezTo>
                  <a:pt x="10846" y="1718"/>
                  <a:pt x="10851" y="1667"/>
                  <a:pt x="10839" y="1602"/>
                </a:cubicBezTo>
                <a:cubicBezTo>
                  <a:pt x="10814" y="1466"/>
                  <a:pt x="10814" y="1301"/>
                  <a:pt x="10839" y="1182"/>
                </a:cubicBezTo>
                <a:cubicBezTo>
                  <a:pt x="10855" y="1104"/>
                  <a:pt x="10847" y="1087"/>
                  <a:pt x="10789" y="1104"/>
                </a:cubicBezTo>
                <a:cubicBezTo>
                  <a:pt x="10695" y="1132"/>
                  <a:pt x="10663" y="1067"/>
                  <a:pt x="10663" y="824"/>
                </a:cubicBezTo>
                <a:lnTo>
                  <a:pt x="10663" y="622"/>
                </a:lnTo>
                <a:lnTo>
                  <a:pt x="10427" y="606"/>
                </a:lnTo>
                <a:cubicBezTo>
                  <a:pt x="10297" y="597"/>
                  <a:pt x="10176" y="554"/>
                  <a:pt x="10164" y="513"/>
                </a:cubicBezTo>
                <a:close/>
                <a:moveTo>
                  <a:pt x="521" y="560"/>
                </a:moveTo>
                <a:cubicBezTo>
                  <a:pt x="511" y="644"/>
                  <a:pt x="471" y="669"/>
                  <a:pt x="349" y="669"/>
                </a:cubicBezTo>
                <a:cubicBezTo>
                  <a:pt x="242" y="669"/>
                  <a:pt x="190" y="691"/>
                  <a:pt x="190" y="746"/>
                </a:cubicBezTo>
                <a:cubicBezTo>
                  <a:pt x="190" y="808"/>
                  <a:pt x="258" y="813"/>
                  <a:pt x="439" y="778"/>
                </a:cubicBezTo>
                <a:cubicBezTo>
                  <a:pt x="575" y="751"/>
                  <a:pt x="692" y="718"/>
                  <a:pt x="697" y="700"/>
                </a:cubicBezTo>
                <a:cubicBezTo>
                  <a:pt x="703" y="681"/>
                  <a:pt x="694" y="621"/>
                  <a:pt x="679" y="560"/>
                </a:cubicBezTo>
                <a:cubicBezTo>
                  <a:pt x="645" y="417"/>
                  <a:pt x="537" y="417"/>
                  <a:pt x="521" y="560"/>
                </a:cubicBezTo>
                <a:close/>
                <a:moveTo>
                  <a:pt x="32" y="591"/>
                </a:moveTo>
                <a:cubicBezTo>
                  <a:pt x="14" y="591"/>
                  <a:pt x="0" y="629"/>
                  <a:pt x="0" y="669"/>
                </a:cubicBezTo>
                <a:cubicBezTo>
                  <a:pt x="0" y="709"/>
                  <a:pt x="14" y="731"/>
                  <a:pt x="32" y="731"/>
                </a:cubicBezTo>
                <a:cubicBezTo>
                  <a:pt x="49" y="731"/>
                  <a:pt x="63" y="709"/>
                  <a:pt x="63" y="669"/>
                </a:cubicBezTo>
                <a:cubicBezTo>
                  <a:pt x="63" y="629"/>
                  <a:pt x="49" y="591"/>
                  <a:pt x="32" y="591"/>
                </a:cubicBezTo>
                <a:close/>
                <a:moveTo>
                  <a:pt x="11903" y="1104"/>
                </a:moveTo>
                <a:cubicBezTo>
                  <a:pt x="11886" y="1104"/>
                  <a:pt x="11871" y="1126"/>
                  <a:pt x="11871" y="1166"/>
                </a:cubicBezTo>
                <a:cubicBezTo>
                  <a:pt x="11871" y="1206"/>
                  <a:pt x="11886" y="1244"/>
                  <a:pt x="11903" y="1244"/>
                </a:cubicBezTo>
                <a:cubicBezTo>
                  <a:pt x="11921" y="1244"/>
                  <a:pt x="11935" y="1206"/>
                  <a:pt x="11935" y="1166"/>
                </a:cubicBezTo>
                <a:cubicBezTo>
                  <a:pt x="11935" y="1126"/>
                  <a:pt x="11921" y="1104"/>
                  <a:pt x="11903" y="1104"/>
                </a:cubicBezTo>
                <a:close/>
                <a:moveTo>
                  <a:pt x="13691" y="1462"/>
                </a:moveTo>
                <a:cubicBezTo>
                  <a:pt x="13681" y="1525"/>
                  <a:pt x="13680" y="1655"/>
                  <a:pt x="13687" y="1742"/>
                </a:cubicBezTo>
                <a:cubicBezTo>
                  <a:pt x="13705" y="1977"/>
                  <a:pt x="13715" y="1940"/>
                  <a:pt x="13714" y="1633"/>
                </a:cubicBezTo>
                <a:cubicBezTo>
                  <a:pt x="13714" y="1431"/>
                  <a:pt x="13706" y="1377"/>
                  <a:pt x="13691" y="1462"/>
                </a:cubicBezTo>
                <a:close/>
                <a:moveTo>
                  <a:pt x="11736" y="1819"/>
                </a:moveTo>
                <a:cubicBezTo>
                  <a:pt x="11729" y="1761"/>
                  <a:pt x="11723" y="1766"/>
                  <a:pt x="11722" y="1851"/>
                </a:cubicBezTo>
                <a:cubicBezTo>
                  <a:pt x="11721" y="1927"/>
                  <a:pt x="11729" y="1984"/>
                  <a:pt x="11736" y="1959"/>
                </a:cubicBezTo>
                <a:cubicBezTo>
                  <a:pt x="11743" y="1935"/>
                  <a:pt x="11742" y="1872"/>
                  <a:pt x="11736" y="1819"/>
                </a:cubicBezTo>
                <a:close/>
                <a:moveTo>
                  <a:pt x="17051" y="2317"/>
                </a:moveTo>
                <a:cubicBezTo>
                  <a:pt x="16988" y="2292"/>
                  <a:pt x="16979" y="2310"/>
                  <a:pt x="16979" y="2457"/>
                </a:cubicBezTo>
                <a:cubicBezTo>
                  <a:pt x="16979" y="2593"/>
                  <a:pt x="16988" y="2628"/>
                  <a:pt x="17037" y="2628"/>
                </a:cubicBezTo>
                <a:cubicBezTo>
                  <a:pt x="17080" y="2628"/>
                  <a:pt x="17103" y="2584"/>
                  <a:pt x="17110" y="2488"/>
                </a:cubicBezTo>
                <a:cubicBezTo>
                  <a:pt x="17118" y="2375"/>
                  <a:pt x="17109" y="2340"/>
                  <a:pt x="17051" y="2317"/>
                </a:cubicBezTo>
                <a:close/>
                <a:moveTo>
                  <a:pt x="11545" y="2721"/>
                </a:moveTo>
                <a:cubicBezTo>
                  <a:pt x="11540" y="2651"/>
                  <a:pt x="11537" y="2695"/>
                  <a:pt x="11536" y="2815"/>
                </a:cubicBezTo>
                <a:cubicBezTo>
                  <a:pt x="11536" y="2935"/>
                  <a:pt x="11540" y="2988"/>
                  <a:pt x="11545" y="2939"/>
                </a:cubicBezTo>
                <a:cubicBezTo>
                  <a:pt x="11551" y="2890"/>
                  <a:pt x="11551" y="2792"/>
                  <a:pt x="11545" y="2721"/>
                </a:cubicBezTo>
                <a:close/>
                <a:moveTo>
                  <a:pt x="7049" y="2768"/>
                </a:moveTo>
                <a:cubicBezTo>
                  <a:pt x="7012" y="2768"/>
                  <a:pt x="7000" y="2809"/>
                  <a:pt x="7009" y="2924"/>
                </a:cubicBezTo>
                <a:cubicBezTo>
                  <a:pt x="7019" y="3065"/>
                  <a:pt x="7100" y="3124"/>
                  <a:pt x="7131" y="3017"/>
                </a:cubicBezTo>
                <a:cubicBezTo>
                  <a:pt x="7155" y="2935"/>
                  <a:pt x="7101" y="2768"/>
                  <a:pt x="7049" y="2768"/>
                </a:cubicBezTo>
                <a:close/>
                <a:moveTo>
                  <a:pt x="20347" y="2861"/>
                </a:moveTo>
                <a:cubicBezTo>
                  <a:pt x="20319" y="2936"/>
                  <a:pt x="20328" y="2964"/>
                  <a:pt x="20406" y="2970"/>
                </a:cubicBezTo>
                <a:cubicBezTo>
                  <a:pt x="20457" y="2974"/>
                  <a:pt x="20510" y="3002"/>
                  <a:pt x="20524" y="3048"/>
                </a:cubicBezTo>
                <a:cubicBezTo>
                  <a:pt x="20557" y="3163"/>
                  <a:pt x="20861" y="3164"/>
                  <a:pt x="20895" y="3048"/>
                </a:cubicBezTo>
                <a:cubicBezTo>
                  <a:pt x="20909" y="2999"/>
                  <a:pt x="20956" y="2974"/>
                  <a:pt x="20999" y="2986"/>
                </a:cubicBezTo>
                <a:cubicBezTo>
                  <a:pt x="21074" y="3006"/>
                  <a:pt x="21080" y="2999"/>
                  <a:pt x="21040" y="2892"/>
                </a:cubicBezTo>
                <a:cubicBezTo>
                  <a:pt x="20985" y="2748"/>
                  <a:pt x="20888" y="2736"/>
                  <a:pt x="20872" y="2877"/>
                </a:cubicBezTo>
                <a:cubicBezTo>
                  <a:pt x="20863" y="2962"/>
                  <a:pt x="20819" y="2986"/>
                  <a:pt x="20687" y="2986"/>
                </a:cubicBezTo>
                <a:cubicBezTo>
                  <a:pt x="20554" y="2986"/>
                  <a:pt x="20515" y="2962"/>
                  <a:pt x="20506" y="2877"/>
                </a:cubicBezTo>
                <a:cubicBezTo>
                  <a:pt x="20491" y="2746"/>
                  <a:pt x="20395" y="2737"/>
                  <a:pt x="20347" y="2861"/>
                </a:cubicBezTo>
                <a:close/>
                <a:moveTo>
                  <a:pt x="17717" y="2939"/>
                </a:moveTo>
                <a:cubicBezTo>
                  <a:pt x="17702" y="2959"/>
                  <a:pt x="17715" y="2986"/>
                  <a:pt x="17744" y="2986"/>
                </a:cubicBezTo>
                <a:cubicBezTo>
                  <a:pt x="17773" y="2986"/>
                  <a:pt x="17781" y="2959"/>
                  <a:pt x="17766" y="2939"/>
                </a:cubicBezTo>
                <a:cubicBezTo>
                  <a:pt x="17752" y="2919"/>
                  <a:pt x="17731" y="2919"/>
                  <a:pt x="17717" y="2939"/>
                </a:cubicBezTo>
                <a:close/>
                <a:moveTo>
                  <a:pt x="21343" y="3437"/>
                </a:moveTo>
                <a:cubicBezTo>
                  <a:pt x="21331" y="3437"/>
                  <a:pt x="21327" y="3459"/>
                  <a:pt x="21334" y="3499"/>
                </a:cubicBezTo>
                <a:cubicBezTo>
                  <a:pt x="21341" y="3539"/>
                  <a:pt x="21352" y="3577"/>
                  <a:pt x="21357" y="3577"/>
                </a:cubicBezTo>
                <a:cubicBezTo>
                  <a:pt x="21362" y="3577"/>
                  <a:pt x="21366" y="3539"/>
                  <a:pt x="21366" y="3499"/>
                </a:cubicBezTo>
                <a:cubicBezTo>
                  <a:pt x="21366" y="3459"/>
                  <a:pt x="21355" y="3437"/>
                  <a:pt x="21343" y="3437"/>
                </a:cubicBezTo>
                <a:close/>
                <a:moveTo>
                  <a:pt x="11536" y="7900"/>
                </a:moveTo>
                <a:cubicBezTo>
                  <a:pt x="11531" y="7919"/>
                  <a:pt x="11533" y="7966"/>
                  <a:pt x="11541" y="8009"/>
                </a:cubicBezTo>
                <a:cubicBezTo>
                  <a:pt x="11562" y="8125"/>
                  <a:pt x="11573" y="8106"/>
                  <a:pt x="11559" y="7978"/>
                </a:cubicBezTo>
                <a:cubicBezTo>
                  <a:pt x="11552" y="7916"/>
                  <a:pt x="11542" y="7881"/>
                  <a:pt x="11536" y="7900"/>
                </a:cubicBezTo>
                <a:close/>
                <a:moveTo>
                  <a:pt x="11699" y="8895"/>
                </a:moveTo>
                <a:cubicBezTo>
                  <a:pt x="11689" y="8895"/>
                  <a:pt x="11681" y="8955"/>
                  <a:pt x="11681" y="9035"/>
                </a:cubicBezTo>
                <a:cubicBezTo>
                  <a:pt x="11681" y="9115"/>
                  <a:pt x="11692" y="9175"/>
                  <a:pt x="11708" y="9175"/>
                </a:cubicBezTo>
                <a:cubicBezTo>
                  <a:pt x="11728" y="9175"/>
                  <a:pt x="11734" y="9130"/>
                  <a:pt x="11727" y="9035"/>
                </a:cubicBezTo>
                <a:cubicBezTo>
                  <a:pt x="11720" y="8955"/>
                  <a:pt x="11710" y="8895"/>
                  <a:pt x="11699" y="8895"/>
                </a:cubicBezTo>
                <a:close/>
                <a:moveTo>
                  <a:pt x="7842" y="9953"/>
                </a:moveTo>
                <a:cubicBezTo>
                  <a:pt x="7830" y="9928"/>
                  <a:pt x="7824" y="9941"/>
                  <a:pt x="7824" y="9984"/>
                </a:cubicBezTo>
                <a:cubicBezTo>
                  <a:pt x="7824" y="10026"/>
                  <a:pt x="7830" y="10061"/>
                  <a:pt x="7842" y="10061"/>
                </a:cubicBezTo>
                <a:cubicBezTo>
                  <a:pt x="7853" y="10061"/>
                  <a:pt x="7864" y="10032"/>
                  <a:pt x="7864" y="10015"/>
                </a:cubicBezTo>
                <a:cubicBezTo>
                  <a:pt x="7864" y="9997"/>
                  <a:pt x="7853" y="9977"/>
                  <a:pt x="7842" y="9953"/>
                </a:cubicBezTo>
                <a:close/>
                <a:moveTo>
                  <a:pt x="2341" y="10279"/>
                </a:moveTo>
                <a:cubicBezTo>
                  <a:pt x="2323" y="10279"/>
                  <a:pt x="2315" y="10301"/>
                  <a:pt x="2323" y="10341"/>
                </a:cubicBezTo>
                <a:cubicBezTo>
                  <a:pt x="2330" y="10381"/>
                  <a:pt x="2343" y="10419"/>
                  <a:pt x="2354" y="10419"/>
                </a:cubicBezTo>
                <a:cubicBezTo>
                  <a:pt x="2365" y="10419"/>
                  <a:pt x="2372" y="10381"/>
                  <a:pt x="2372" y="10341"/>
                </a:cubicBezTo>
                <a:cubicBezTo>
                  <a:pt x="2372" y="10301"/>
                  <a:pt x="2359" y="10279"/>
                  <a:pt x="2341" y="10279"/>
                </a:cubicBezTo>
                <a:close/>
                <a:moveTo>
                  <a:pt x="6479" y="11585"/>
                </a:moveTo>
                <a:cubicBezTo>
                  <a:pt x="6461" y="11585"/>
                  <a:pt x="6443" y="11623"/>
                  <a:pt x="6443" y="11663"/>
                </a:cubicBezTo>
                <a:cubicBezTo>
                  <a:pt x="6443" y="11703"/>
                  <a:pt x="6454" y="11725"/>
                  <a:pt x="6465" y="11725"/>
                </a:cubicBezTo>
                <a:cubicBezTo>
                  <a:pt x="6476" y="11725"/>
                  <a:pt x="6490" y="11703"/>
                  <a:pt x="6497" y="11663"/>
                </a:cubicBezTo>
                <a:cubicBezTo>
                  <a:pt x="6504" y="11623"/>
                  <a:pt x="6497" y="11585"/>
                  <a:pt x="6479" y="11585"/>
                </a:cubicBezTo>
                <a:close/>
                <a:moveTo>
                  <a:pt x="6782" y="11617"/>
                </a:moveTo>
                <a:cubicBezTo>
                  <a:pt x="6644" y="11625"/>
                  <a:pt x="6605" y="11638"/>
                  <a:pt x="6588" y="11741"/>
                </a:cubicBezTo>
                <a:cubicBezTo>
                  <a:pt x="6576" y="11811"/>
                  <a:pt x="6555" y="11881"/>
                  <a:pt x="6538" y="11881"/>
                </a:cubicBezTo>
                <a:cubicBezTo>
                  <a:pt x="6521" y="11881"/>
                  <a:pt x="6508" y="11910"/>
                  <a:pt x="6511" y="11959"/>
                </a:cubicBezTo>
                <a:cubicBezTo>
                  <a:pt x="6514" y="12008"/>
                  <a:pt x="6495" y="12070"/>
                  <a:pt x="6470" y="12083"/>
                </a:cubicBezTo>
                <a:cubicBezTo>
                  <a:pt x="6441" y="12098"/>
                  <a:pt x="6416" y="12179"/>
                  <a:pt x="6402" y="12316"/>
                </a:cubicBezTo>
                <a:cubicBezTo>
                  <a:pt x="6375" y="12586"/>
                  <a:pt x="6339" y="12537"/>
                  <a:pt x="6339" y="12223"/>
                </a:cubicBezTo>
                <a:cubicBezTo>
                  <a:pt x="6338" y="12046"/>
                  <a:pt x="6332" y="12016"/>
                  <a:pt x="6316" y="12099"/>
                </a:cubicBezTo>
                <a:cubicBezTo>
                  <a:pt x="6305" y="12159"/>
                  <a:pt x="6298" y="12324"/>
                  <a:pt x="6298" y="12472"/>
                </a:cubicBezTo>
                <a:cubicBezTo>
                  <a:pt x="6298" y="12620"/>
                  <a:pt x="6287" y="12758"/>
                  <a:pt x="6275" y="12783"/>
                </a:cubicBezTo>
                <a:cubicBezTo>
                  <a:pt x="6264" y="12808"/>
                  <a:pt x="6253" y="13080"/>
                  <a:pt x="6253" y="13389"/>
                </a:cubicBezTo>
                <a:cubicBezTo>
                  <a:pt x="6253" y="13946"/>
                  <a:pt x="6218" y="14276"/>
                  <a:pt x="6162" y="14276"/>
                </a:cubicBezTo>
                <a:cubicBezTo>
                  <a:pt x="6149" y="14276"/>
                  <a:pt x="6130" y="14325"/>
                  <a:pt x="6117" y="14385"/>
                </a:cubicBezTo>
                <a:cubicBezTo>
                  <a:pt x="6097" y="14474"/>
                  <a:pt x="6086" y="14474"/>
                  <a:pt x="6044" y="14400"/>
                </a:cubicBezTo>
                <a:cubicBezTo>
                  <a:pt x="5985" y="14295"/>
                  <a:pt x="5981" y="14187"/>
                  <a:pt x="6035" y="14136"/>
                </a:cubicBezTo>
                <a:cubicBezTo>
                  <a:pt x="6056" y="14116"/>
                  <a:pt x="6073" y="14061"/>
                  <a:pt x="6076" y="14011"/>
                </a:cubicBezTo>
                <a:cubicBezTo>
                  <a:pt x="6084" y="13883"/>
                  <a:pt x="5990" y="13887"/>
                  <a:pt x="5904" y="14027"/>
                </a:cubicBezTo>
                <a:cubicBezTo>
                  <a:pt x="5840" y="14132"/>
                  <a:pt x="5829" y="14129"/>
                  <a:pt x="5786" y="14027"/>
                </a:cubicBezTo>
                <a:cubicBezTo>
                  <a:pt x="5744" y="13925"/>
                  <a:pt x="5732" y="13932"/>
                  <a:pt x="5678" y="14043"/>
                </a:cubicBezTo>
                <a:cubicBezTo>
                  <a:pt x="5622" y="14155"/>
                  <a:pt x="5604" y="14317"/>
                  <a:pt x="5614" y="14618"/>
                </a:cubicBezTo>
                <a:cubicBezTo>
                  <a:pt x="5618" y="14714"/>
                  <a:pt x="5519" y="15007"/>
                  <a:pt x="5483" y="15007"/>
                </a:cubicBezTo>
                <a:cubicBezTo>
                  <a:pt x="5459" y="15007"/>
                  <a:pt x="5422" y="15179"/>
                  <a:pt x="5370" y="15535"/>
                </a:cubicBezTo>
                <a:cubicBezTo>
                  <a:pt x="5342" y="15723"/>
                  <a:pt x="5280" y="15802"/>
                  <a:pt x="5247" y="15691"/>
                </a:cubicBezTo>
                <a:cubicBezTo>
                  <a:pt x="5240" y="15664"/>
                  <a:pt x="5254" y="15564"/>
                  <a:pt x="5279" y="15473"/>
                </a:cubicBezTo>
                <a:cubicBezTo>
                  <a:pt x="5332" y="15281"/>
                  <a:pt x="5320" y="15056"/>
                  <a:pt x="5261" y="15131"/>
                </a:cubicBezTo>
                <a:cubicBezTo>
                  <a:pt x="5240" y="15158"/>
                  <a:pt x="5210" y="15239"/>
                  <a:pt x="5193" y="15318"/>
                </a:cubicBezTo>
                <a:cubicBezTo>
                  <a:pt x="5164" y="15459"/>
                  <a:pt x="5163" y="15463"/>
                  <a:pt x="5125" y="15302"/>
                </a:cubicBezTo>
                <a:cubicBezTo>
                  <a:pt x="5099" y="15192"/>
                  <a:pt x="5076" y="15147"/>
                  <a:pt x="5048" y="15178"/>
                </a:cubicBezTo>
                <a:cubicBezTo>
                  <a:pt x="4997" y="15234"/>
                  <a:pt x="4974" y="15137"/>
                  <a:pt x="5008" y="14991"/>
                </a:cubicBezTo>
                <a:cubicBezTo>
                  <a:pt x="5045" y="14831"/>
                  <a:pt x="5239" y="14620"/>
                  <a:pt x="5266" y="14711"/>
                </a:cubicBezTo>
                <a:cubicBezTo>
                  <a:pt x="5297" y="14821"/>
                  <a:pt x="5343" y="14804"/>
                  <a:pt x="5343" y="14680"/>
                </a:cubicBezTo>
                <a:cubicBezTo>
                  <a:pt x="5343" y="14620"/>
                  <a:pt x="5324" y="14571"/>
                  <a:pt x="5302" y="14571"/>
                </a:cubicBezTo>
                <a:cubicBezTo>
                  <a:pt x="5279" y="14571"/>
                  <a:pt x="5255" y="14534"/>
                  <a:pt x="5247" y="14494"/>
                </a:cubicBezTo>
                <a:cubicBezTo>
                  <a:pt x="5240" y="14453"/>
                  <a:pt x="5204" y="14416"/>
                  <a:pt x="5171" y="14416"/>
                </a:cubicBezTo>
                <a:cubicBezTo>
                  <a:pt x="5106" y="14416"/>
                  <a:pt x="5056" y="14221"/>
                  <a:pt x="5075" y="14043"/>
                </a:cubicBezTo>
                <a:cubicBezTo>
                  <a:pt x="5091" y="13906"/>
                  <a:pt x="3956" y="13906"/>
                  <a:pt x="3916" y="14043"/>
                </a:cubicBezTo>
                <a:cubicBezTo>
                  <a:pt x="3880" y="14168"/>
                  <a:pt x="3785" y="14160"/>
                  <a:pt x="3753" y="14027"/>
                </a:cubicBezTo>
                <a:cubicBezTo>
                  <a:pt x="3739" y="13967"/>
                  <a:pt x="3717" y="13917"/>
                  <a:pt x="3704" y="13918"/>
                </a:cubicBezTo>
                <a:cubicBezTo>
                  <a:pt x="3690" y="13919"/>
                  <a:pt x="3697" y="13955"/>
                  <a:pt x="3717" y="13996"/>
                </a:cubicBezTo>
                <a:cubicBezTo>
                  <a:pt x="3738" y="14037"/>
                  <a:pt x="3747" y="14098"/>
                  <a:pt x="3740" y="14136"/>
                </a:cubicBezTo>
                <a:cubicBezTo>
                  <a:pt x="3721" y="14242"/>
                  <a:pt x="3633" y="14210"/>
                  <a:pt x="3604" y="14089"/>
                </a:cubicBezTo>
                <a:cubicBezTo>
                  <a:pt x="3562" y="13914"/>
                  <a:pt x="3508" y="13961"/>
                  <a:pt x="3482" y="14198"/>
                </a:cubicBezTo>
                <a:cubicBezTo>
                  <a:pt x="3458" y="14412"/>
                  <a:pt x="3408" y="14497"/>
                  <a:pt x="3382" y="14354"/>
                </a:cubicBezTo>
                <a:cubicBezTo>
                  <a:pt x="3375" y="14314"/>
                  <a:pt x="3341" y="14287"/>
                  <a:pt x="3310" y="14291"/>
                </a:cubicBezTo>
                <a:cubicBezTo>
                  <a:pt x="3255" y="14298"/>
                  <a:pt x="3254" y="14293"/>
                  <a:pt x="3301" y="14338"/>
                </a:cubicBezTo>
                <a:cubicBezTo>
                  <a:pt x="3384" y="14418"/>
                  <a:pt x="3353" y="14533"/>
                  <a:pt x="3242" y="14556"/>
                </a:cubicBezTo>
                <a:cubicBezTo>
                  <a:pt x="3166" y="14571"/>
                  <a:pt x="3138" y="14605"/>
                  <a:pt x="3138" y="14680"/>
                </a:cubicBezTo>
                <a:cubicBezTo>
                  <a:pt x="3138" y="14738"/>
                  <a:pt x="3155" y="14789"/>
                  <a:pt x="3178" y="14789"/>
                </a:cubicBezTo>
                <a:cubicBezTo>
                  <a:pt x="3228" y="14789"/>
                  <a:pt x="3261" y="14972"/>
                  <a:pt x="3228" y="15084"/>
                </a:cubicBezTo>
                <a:cubicBezTo>
                  <a:pt x="3197" y="15192"/>
                  <a:pt x="3101" y="15185"/>
                  <a:pt x="3061" y="15069"/>
                </a:cubicBezTo>
                <a:cubicBezTo>
                  <a:pt x="3042" y="15016"/>
                  <a:pt x="3007" y="14972"/>
                  <a:pt x="2984" y="14960"/>
                </a:cubicBezTo>
                <a:cubicBezTo>
                  <a:pt x="2961" y="14948"/>
                  <a:pt x="2925" y="14892"/>
                  <a:pt x="2902" y="14851"/>
                </a:cubicBezTo>
                <a:cubicBezTo>
                  <a:pt x="2862" y="14777"/>
                  <a:pt x="2861" y="14781"/>
                  <a:pt x="2902" y="14587"/>
                </a:cubicBezTo>
                <a:cubicBezTo>
                  <a:pt x="2925" y="14478"/>
                  <a:pt x="2949" y="14298"/>
                  <a:pt x="2952" y="14198"/>
                </a:cubicBezTo>
                <a:cubicBezTo>
                  <a:pt x="2958" y="13995"/>
                  <a:pt x="2938" y="13990"/>
                  <a:pt x="2721" y="14089"/>
                </a:cubicBezTo>
                <a:cubicBezTo>
                  <a:pt x="2651" y="14121"/>
                  <a:pt x="2608" y="14108"/>
                  <a:pt x="2599" y="14058"/>
                </a:cubicBezTo>
                <a:cubicBezTo>
                  <a:pt x="2581" y="13960"/>
                  <a:pt x="2404" y="13961"/>
                  <a:pt x="2386" y="14058"/>
                </a:cubicBezTo>
                <a:cubicBezTo>
                  <a:pt x="2366" y="14167"/>
                  <a:pt x="2238" y="14151"/>
                  <a:pt x="2169" y="14027"/>
                </a:cubicBezTo>
                <a:cubicBezTo>
                  <a:pt x="2091" y="13888"/>
                  <a:pt x="2044" y="13889"/>
                  <a:pt x="2028" y="14027"/>
                </a:cubicBezTo>
                <a:cubicBezTo>
                  <a:pt x="2015" y="14150"/>
                  <a:pt x="1940" y="14170"/>
                  <a:pt x="1920" y="14058"/>
                </a:cubicBezTo>
                <a:cubicBezTo>
                  <a:pt x="1912" y="14018"/>
                  <a:pt x="1895" y="13980"/>
                  <a:pt x="1883" y="13980"/>
                </a:cubicBezTo>
                <a:cubicBezTo>
                  <a:pt x="1872" y="13980"/>
                  <a:pt x="1868" y="14009"/>
                  <a:pt x="1874" y="14043"/>
                </a:cubicBezTo>
                <a:cubicBezTo>
                  <a:pt x="1893" y="14144"/>
                  <a:pt x="1765" y="14571"/>
                  <a:pt x="1716" y="14571"/>
                </a:cubicBezTo>
                <a:cubicBezTo>
                  <a:pt x="1684" y="14571"/>
                  <a:pt x="1675" y="14603"/>
                  <a:pt x="1684" y="14680"/>
                </a:cubicBezTo>
                <a:cubicBezTo>
                  <a:pt x="1691" y="14740"/>
                  <a:pt x="1700" y="14835"/>
                  <a:pt x="1707" y="14898"/>
                </a:cubicBezTo>
                <a:cubicBezTo>
                  <a:pt x="1716" y="14975"/>
                  <a:pt x="1707" y="15025"/>
                  <a:pt x="1675" y="15053"/>
                </a:cubicBezTo>
                <a:cubicBezTo>
                  <a:pt x="1639" y="15086"/>
                  <a:pt x="1630" y="15129"/>
                  <a:pt x="1639" y="15256"/>
                </a:cubicBezTo>
                <a:cubicBezTo>
                  <a:pt x="1656" y="15490"/>
                  <a:pt x="1602" y="15655"/>
                  <a:pt x="1571" y="15458"/>
                </a:cubicBezTo>
                <a:cubicBezTo>
                  <a:pt x="1559" y="15378"/>
                  <a:pt x="1548" y="15258"/>
                  <a:pt x="1548" y="15193"/>
                </a:cubicBezTo>
                <a:cubicBezTo>
                  <a:pt x="1548" y="15128"/>
                  <a:pt x="1537" y="15091"/>
                  <a:pt x="1526" y="15116"/>
                </a:cubicBezTo>
                <a:cubicBezTo>
                  <a:pt x="1514" y="15140"/>
                  <a:pt x="1503" y="15224"/>
                  <a:pt x="1503" y="15302"/>
                </a:cubicBezTo>
                <a:cubicBezTo>
                  <a:pt x="1503" y="15380"/>
                  <a:pt x="1496" y="15497"/>
                  <a:pt x="1485" y="15567"/>
                </a:cubicBezTo>
                <a:cubicBezTo>
                  <a:pt x="1474" y="15636"/>
                  <a:pt x="1460" y="15809"/>
                  <a:pt x="1453" y="15955"/>
                </a:cubicBezTo>
                <a:cubicBezTo>
                  <a:pt x="1447" y="16101"/>
                  <a:pt x="1425" y="16264"/>
                  <a:pt x="1408" y="16313"/>
                </a:cubicBezTo>
                <a:cubicBezTo>
                  <a:pt x="1385" y="16379"/>
                  <a:pt x="1382" y="16430"/>
                  <a:pt x="1399" y="16500"/>
                </a:cubicBezTo>
                <a:cubicBezTo>
                  <a:pt x="1412" y="16552"/>
                  <a:pt x="1428" y="16788"/>
                  <a:pt x="1435" y="17013"/>
                </a:cubicBezTo>
                <a:cubicBezTo>
                  <a:pt x="1447" y="17391"/>
                  <a:pt x="1442" y="17425"/>
                  <a:pt x="1399" y="17464"/>
                </a:cubicBezTo>
                <a:cubicBezTo>
                  <a:pt x="1357" y="17501"/>
                  <a:pt x="1355" y="17535"/>
                  <a:pt x="1367" y="17790"/>
                </a:cubicBezTo>
                <a:cubicBezTo>
                  <a:pt x="1375" y="17948"/>
                  <a:pt x="1397" y="18168"/>
                  <a:pt x="1413" y="18272"/>
                </a:cubicBezTo>
                <a:cubicBezTo>
                  <a:pt x="1444" y="18478"/>
                  <a:pt x="1419" y="18646"/>
                  <a:pt x="1363" y="18646"/>
                </a:cubicBezTo>
                <a:cubicBezTo>
                  <a:pt x="1346" y="18646"/>
                  <a:pt x="1309" y="18692"/>
                  <a:pt x="1281" y="18754"/>
                </a:cubicBezTo>
                <a:cubicBezTo>
                  <a:pt x="1236" y="18856"/>
                  <a:pt x="1229" y="18853"/>
                  <a:pt x="1213" y="18754"/>
                </a:cubicBezTo>
                <a:cubicBezTo>
                  <a:pt x="1200" y="18670"/>
                  <a:pt x="1149" y="18646"/>
                  <a:pt x="996" y="18630"/>
                </a:cubicBezTo>
                <a:lnTo>
                  <a:pt x="797" y="18615"/>
                </a:lnTo>
                <a:lnTo>
                  <a:pt x="788" y="16002"/>
                </a:lnTo>
                <a:cubicBezTo>
                  <a:pt x="784" y="14299"/>
                  <a:pt x="792" y="13355"/>
                  <a:pt x="806" y="13296"/>
                </a:cubicBezTo>
                <a:cubicBezTo>
                  <a:pt x="821" y="13234"/>
                  <a:pt x="819" y="13147"/>
                  <a:pt x="797" y="13001"/>
                </a:cubicBezTo>
                <a:cubicBezTo>
                  <a:pt x="779" y="12885"/>
                  <a:pt x="765" y="12664"/>
                  <a:pt x="765" y="12519"/>
                </a:cubicBezTo>
                <a:cubicBezTo>
                  <a:pt x="765" y="12350"/>
                  <a:pt x="754" y="12234"/>
                  <a:pt x="733" y="12208"/>
                </a:cubicBezTo>
                <a:cubicBezTo>
                  <a:pt x="714" y="12181"/>
                  <a:pt x="697" y="12068"/>
                  <a:pt x="697" y="11912"/>
                </a:cubicBezTo>
                <a:lnTo>
                  <a:pt x="697" y="11663"/>
                </a:lnTo>
                <a:lnTo>
                  <a:pt x="548" y="11632"/>
                </a:lnTo>
                <a:cubicBezTo>
                  <a:pt x="409" y="11598"/>
                  <a:pt x="343" y="11603"/>
                  <a:pt x="81" y="11648"/>
                </a:cubicBezTo>
                <a:lnTo>
                  <a:pt x="0" y="11663"/>
                </a:lnTo>
                <a:lnTo>
                  <a:pt x="0" y="16235"/>
                </a:lnTo>
                <a:lnTo>
                  <a:pt x="0" y="20823"/>
                </a:lnTo>
                <a:lnTo>
                  <a:pt x="50" y="20823"/>
                </a:lnTo>
                <a:cubicBezTo>
                  <a:pt x="77" y="20823"/>
                  <a:pt x="106" y="20802"/>
                  <a:pt x="118" y="20761"/>
                </a:cubicBezTo>
                <a:cubicBezTo>
                  <a:pt x="132" y="20710"/>
                  <a:pt x="166" y="20712"/>
                  <a:pt x="222" y="20792"/>
                </a:cubicBezTo>
                <a:cubicBezTo>
                  <a:pt x="288" y="20886"/>
                  <a:pt x="314" y="20894"/>
                  <a:pt x="353" y="20823"/>
                </a:cubicBezTo>
                <a:cubicBezTo>
                  <a:pt x="388" y="20758"/>
                  <a:pt x="523" y="20745"/>
                  <a:pt x="878" y="20776"/>
                </a:cubicBezTo>
                <a:cubicBezTo>
                  <a:pt x="1143" y="20799"/>
                  <a:pt x="1363" y="20840"/>
                  <a:pt x="1367" y="20854"/>
                </a:cubicBezTo>
                <a:cubicBezTo>
                  <a:pt x="1371" y="20868"/>
                  <a:pt x="1419" y="20860"/>
                  <a:pt x="1471" y="20838"/>
                </a:cubicBezTo>
                <a:cubicBezTo>
                  <a:pt x="1537" y="20811"/>
                  <a:pt x="1588" y="20727"/>
                  <a:pt x="1630" y="20589"/>
                </a:cubicBezTo>
                <a:cubicBezTo>
                  <a:pt x="1684" y="20414"/>
                  <a:pt x="1695" y="20410"/>
                  <a:pt x="1711" y="20512"/>
                </a:cubicBezTo>
                <a:cubicBezTo>
                  <a:pt x="1728" y="20612"/>
                  <a:pt x="1735" y="20596"/>
                  <a:pt x="1766" y="20434"/>
                </a:cubicBezTo>
                <a:cubicBezTo>
                  <a:pt x="1796" y="20275"/>
                  <a:pt x="1811" y="20258"/>
                  <a:pt x="1847" y="20325"/>
                </a:cubicBezTo>
                <a:cubicBezTo>
                  <a:pt x="1879" y="20383"/>
                  <a:pt x="1882" y="20428"/>
                  <a:pt x="1865" y="20496"/>
                </a:cubicBezTo>
                <a:cubicBezTo>
                  <a:pt x="1838" y="20608"/>
                  <a:pt x="1857" y="20683"/>
                  <a:pt x="1911" y="20683"/>
                </a:cubicBezTo>
                <a:cubicBezTo>
                  <a:pt x="1932" y="20683"/>
                  <a:pt x="1958" y="20730"/>
                  <a:pt x="1965" y="20792"/>
                </a:cubicBezTo>
                <a:cubicBezTo>
                  <a:pt x="1974" y="20870"/>
                  <a:pt x="1994" y="20898"/>
                  <a:pt x="2033" y="20869"/>
                </a:cubicBezTo>
                <a:cubicBezTo>
                  <a:pt x="2120" y="20805"/>
                  <a:pt x="2351" y="20810"/>
                  <a:pt x="2468" y="20885"/>
                </a:cubicBezTo>
                <a:cubicBezTo>
                  <a:pt x="2531" y="20926"/>
                  <a:pt x="2582" y="20940"/>
                  <a:pt x="2594" y="20901"/>
                </a:cubicBezTo>
                <a:cubicBezTo>
                  <a:pt x="2605" y="20864"/>
                  <a:pt x="2625" y="20823"/>
                  <a:pt x="2640" y="20823"/>
                </a:cubicBezTo>
                <a:cubicBezTo>
                  <a:pt x="2654" y="20823"/>
                  <a:pt x="2692" y="20756"/>
                  <a:pt x="2721" y="20667"/>
                </a:cubicBezTo>
                <a:cubicBezTo>
                  <a:pt x="2750" y="20578"/>
                  <a:pt x="2794" y="20497"/>
                  <a:pt x="2821" y="20496"/>
                </a:cubicBezTo>
                <a:cubicBezTo>
                  <a:pt x="2849" y="20495"/>
                  <a:pt x="2870" y="20463"/>
                  <a:pt x="2871" y="20403"/>
                </a:cubicBezTo>
                <a:cubicBezTo>
                  <a:pt x="2871" y="20296"/>
                  <a:pt x="2984" y="20150"/>
                  <a:pt x="3015" y="20216"/>
                </a:cubicBezTo>
                <a:cubicBezTo>
                  <a:pt x="3047" y="20284"/>
                  <a:pt x="2962" y="20614"/>
                  <a:pt x="2884" y="20729"/>
                </a:cubicBezTo>
                <a:cubicBezTo>
                  <a:pt x="2842" y="20792"/>
                  <a:pt x="2820" y="20867"/>
                  <a:pt x="2834" y="20885"/>
                </a:cubicBezTo>
                <a:cubicBezTo>
                  <a:pt x="2848" y="20903"/>
                  <a:pt x="2893" y="20858"/>
                  <a:pt x="2934" y="20792"/>
                </a:cubicBezTo>
                <a:cubicBezTo>
                  <a:pt x="2978" y="20720"/>
                  <a:pt x="3024" y="20684"/>
                  <a:pt x="3052" y="20714"/>
                </a:cubicBezTo>
                <a:cubicBezTo>
                  <a:pt x="3091" y="20756"/>
                  <a:pt x="3095" y="20747"/>
                  <a:pt x="3083" y="20621"/>
                </a:cubicBezTo>
                <a:cubicBezTo>
                  <a:pt x="3073" y="20514"/>
                  <a:pt x="3084" y="20445"/>
                  <a:pt x="3115" y="20387"/>
                </a:cubicBezTo>
                <a:cubicBezTo>
                  <a:pt x="3139" y="20343"/>
                  <a:pt x="3168" y="20335"/>
                  <a:pt x="3178" y="20356"/>
                </a:cubicBezTo>
                <a:cubicBezTo>
                  <a:pt x="3188" y="20378"/>
                  <a:pt x="3199" y="20329"/>
                  <a:pt x="3206" y="20247"/>
                </a:cubicBezTo>
                <a:cubicBezTo>
                  <a:pt x="3216" y="20116"/>
                  <a:pt x="3226" y="20102"/>
                  <a:pt x="3264" y="20185"/>
                </a:cubicBezTo>
                <a:cubicBezTo>
                  <a:pt x="3299" y="20260"/>
                  <a:pt x="3313" y="20271"/>
                  <a:pt x="3346" y="20201"/>
                </a:cubicBezTo>
                <a:cubicBezTo>
                  <a:pt x="3381" y="20125"/>
                  <a:pt x="3394" y="20131"/>
                  <a:pt x="3427" y="20278"/>
                </a:cubicBezTo>
                <a:cubicBezTo>
                  <a:pt x="3449" y="20374"/>
                  <a:pt x="3490" y="20467"/>
                  <a:pt x="3518" y="20481"/>
                </a:cubicBezTo>
                <a:cubicBezTo>
                  <a:pt x="3602" y="20521"/>
                  <a:pt x="3579" y="20643"/>
                  <a:pt x="3482" y="20667"/>
                </a:cubicBezTo>
                <a:cubicBezTo>
                  <a:pt x="3420" y="20682"/>
                  <a:pt x="3391" y="20720"/>
                  <a:pt x="3391" y="20792"/>
                </a:cubicBezTo>
                <a:cubicBezTo>
                  <a:pt x="3391" y="20915"/>
                  <a:pt x="3400" y="20928"/>
                  <a:pt x="3491" y="20838"/>
                </a:cubicBezTo>
                <a:cubicBezTo>
                  <a:pt x="3533" y="20797"/>
                  <a:pt x="3565" y="20797"/>
                  <a:pt x="3572" y="20838"/>
                </a:cubicBezTo>
                <a:cubicBezTo>
                  <a:pt x="3579" y="20875"/>
                  <a:pt x="3627" y="20901"/>
                  <a:pt x="3681" y="20901"/>
                </a:cubicBezTo>
                <a:cubicBezTo>
                  <a:pt x="3768" y="20901"/>
                  <a:pt x="3775" y="20895"/>
                  <a:pt x="3740" y="20807"/>
                </a:cubicBezTo>
                <a:cubicBezTo>
                  <a:pt x="3709" y="20730"/>
                  <a:pt x="3709" y="20699"/>
                  <a:pt x="3731" y="20652"/>
                </a:cubicBezTo>
                <a:cubicBezTo>
                  <a:pt x="3759" y="20592"/>
                  <a:pt x="3874" y="20490"/>
                  <a:pt x="3998" y="20418"/>
                </a:cubicBezTo>
                <a:cubicBezTo>
                  <a:pt x="4054" y="20386"/>
                  <a:pt x="4060" y="20349"/>
                  <a:pt x="4052" y="20201"/>
                </a:cubicBezTo>
                <a:cubicBezTo>
                  <a:pt x="4047" y="20105"/>
                  <a:pt x="4049" y="19976"/>
                  <a:pt x="4057" y="19905"/>
                </a:cubicBezTo>
                <a:cubicBezTo>
                  <a:pt x="4070" y="19785"/>
                  <a:pt x="4074" y="19788"/>
                  <a:pt x="4102" y="19921"/>
                </a:cubicBezTo>
                <a:cubicBezTo>
                  <a:pt x="4129" y="20047"/>
                  <a:pt x="4134" y="19982"/>
                  <a:pt x="4134" y="19361"/>
                </a:cubicBezTo>
                <a:cubicBezTo>
                  <a:pt x="4134" y="18725"/>
                  <a:pt x="4132" y="18665"/>
                  <a:pt x="4093" y="18630"/>
                </a:cubicBezTo>
                <a:cubicBezTo>
                  <a:pt x="4055" y="18596"/>
                  <a:pt x="4048" y="18527"/>
                  <a:pt x="4048" y="17992"/>
                </a:cubicBezTo>
                <a:cubicBezTo>
                  <a:pt x="4048" y="17463"/>
                  <a:pt x="4052" y="17388"/>
                  <a:pt x="4088" y="17355"/>
                </a:cubicBezTo>
                <a:cubicBezTo>
                  <a:pt x="4118" y="17328"/>
                  <a:pt x="4134" y="17250"/>
                  <a:pt x="4138" y="17059"/>
                </a:cubicBezTo>
                <a:cubicBezTo>
                  <a:pt x="4143" y="16853"/>
                  <a:pt x="4155" y="16785"/>
                  <a:pt x="4188" y="16779"/>
                </a:cubicBezTo>
                <a:cubicBezTo>
                  <a:pt x="4309" y="16758"/>
                  <a:pt x="4324" y="16751"/>
                  <a:pt x="4324" y="16655"/>
                </a:cubicBezTo>
                <a:cubicBezTo>
                  <a:pt x="4324" y="16598"/>
                  <a:pt x="4305" y="16528"/>
                  <a:pt x="4279" y="16515"/>
                </a:cubicBezTo>
                <a:cubicBezTo>
                  <a:pt x="4244" y="16498"/>
                  <a:pt x="4229" y="16446"/>
                  <a:pt x="4229" y="16313"/>
                </a:cubicBezTo>
                <a:cubicBezTo>
                  <a:pt x="4229" y="16186"/>
                  <a:pt x="4238" y="16151"/>
                  <a:pt x="4260" y="16173"/>
                </a:cubicBezTo>
                <a:cubicBezTo>
                  <a:pt x="4278" y="16191"/>
                  <a:pt x="4324" y="16199"/>
                  <a:pt x="4365" y="16204"/>
                </a:cubicBezTo>
                <a:cubicBezTo>
                  <a:pt x="4405" y="16209"/>
                  <a:pt x="4439" y="16244"/>
                  <a:pt x="4437" y="16282"/>
                </a:cubicBezTo>
                <a:cubicBezTo>
                  <a:pt x="4435" y="16320"/>
                  <a:pt x="4427" y="16571"/>
                  <a:pt x="4419" y="16842"/>
                </a:cubicBezTo>
                <a:lnTo>
                  <a:pt x="4405" y="17339"/>
                </a:lnTo>
                <a:lnTo>
                  <a:pt x="4469" y="17339"/>
                </a:lnTo>
                <a:cubicBezTo>
                  <a:pt x="4540" y="17339"/>
                  <a:pt x="4579" y="17458"/>
                  <a:pt x="4528" y="17526"/>
                </a:cubicBezTo>
                <a:cubicBezTo>
                  <a:pt x="4500" y="17563"/>
                  <a:pt x="4496" y="17735"/>
                  <a:pt x="4496" y="18615"/>
                </a:cubicBezTo>
                <a:cubicBezTo>
                  <a:pt x="4496" y="19583"/>
                  <a:pt x="4491" y="19668"/>
                  <a:pt x="4451" y="19765"/>
                </a:cubicBezTo>
                <a:cubicBezTo>
                  <a:pt x="4414" y="19852"/>
                  <a:pt x="4415" y="19870"/>
                  <a:pt x="4442" y="19905"/>
                </a:cubicBezTo>
                <a:cubicBezTo>
                  <a:pt x="4459" y="19929"/>
                  <a:pt x="4466" y="20003"/>
                  <a:pt x="4460" y="20061"/>
                </a:cubicBezTo>
                <a:cubicBezTo>
                  <a:pt x="4453" y="20118"/>
                  <a:pt x="4458" y="20177"/>
                  <a:pt x="4469" y="20201"/>
                </a:cubicBezTo>
                <a:cubicBezTo>
                  <a:pt x="4480" y="20224"/>
                  <a:pt x="4494" y="20176"/>
                  <a:pt x="4500" y="20092"/>
                </a:cubicBezTo>
                <a:cubicBezTo>
                  <a:pt x="4514" y="19919"/>
                  <a:pt x="4559" y="19980"/>
                  <a:pt x="4559" y="20170"/>
                </a:cubicBezTo>
                <a:cubicBezTo>
                  <a:pt x="4559" y="20238"/>
                  <a:pt x="4573" y="20360"/>
                  <a:pt x="4591" y="20450"/>
                </a:cubicBezTo>
                <a:cubicBezTo>
                  <a:pt x="4616" y="20575"/>
                  <a:pt x="4635" y="20595"/>
                  <a:pt x="4677" y="20558"/>
                </a:cubicBezTo>
                <a:cubicBezTo>
                  <a:pt x="4713" y="20528"/>
                  <a:pt x="4743" y="20554"/>
                  <a:pt x="4759" y="20621"/>
                </a:cubicBezTo>
                <a:cubicBezTo>
                  <a:pt x="4797" y="20788"/>
                  <a:pt x="4859" y="20861"/>
                  <a:pt x="4949" y="20854"/>
                </a:cubicBezTo>
                <a:cubicBezTo>
                  <a:pt x="5166" y="20838"/>
                  <a:pt x="5181" y="20827"/>
                  <a:pt x="5202" y="20667"/>
                </a:cubicBezTo>
                <a:cubicBezTo>
                  <a:pt x="5252" y="20293"/>
                  <a:pt x="5361" y="20304"/>
                  <a:pt x="5361" y="20683"/>
                </a:cubicBezTo>
                <a:lnTo>
                  <a:pt x="5361" y="20916"/>
                </a:lnTo>
                <a:lnTo>
                  <a:pt x="5415" y="20761"/>
                </a:lnTo>
                <a:cubicBezTo>
                  <a:pt x="5446" y="20677"/>
                  <a:pt x="5485" y="20643"/>
                  <a:pt x="5506" y="20667"/>
                </a:cubicBezTo>
                <a:cubicBezTo>
                  <a:pt x="5559" y="20732"/>
                  <a:pt x="5619" y="20914"/>
                  <a:pt x="5619" y="21025"/>
                </a:cubicBezTo>
                <a:cubicBezTo>
                  <a:pt x="5619" y="21176"/>
                  <a:pt x="5652" y="21142"/>
                  <a:pt x="5664" y="20978"/>
                </a:cubicBezTo>
                <a:cubicBezTo>
                  <a:pt x="5674" y="20846"/>
                  <a:pt x="5694" y="20823"/>
                  <a:pt x="5868" y="20823"/>
                </a:cubicBezTo>
                <a:cubicBezTo>
                  <a:pt x="5973" y="20823"/>
                  <a:pt x="6065" y="20862"/>
                  <a:pt x="6072" y="20901"/>
                </a:cubicBezTo>
                <a:cubicBezTo>
                  <a:pt x="6087" y="20986"/>
                  <a:pt x="6019" y="21118"/>
                  <a:pt x="5958" y="21118"/>
                </a:cubicBezTo>
                <a:cubicBezTo>
                  <a:pt x="5894" y="21118"/>
                  <a:pt x="5786" y="21319"/>
                  <a:pt x="5786" y="21445"/>
                </a:cubicBezTo>
                <a:cubicBezTo>
                  <a:pt x="5786" y="21600"/>
                  <a:pt x="5876" y="21589"/>
                  <a:pt x="5963" y="21414"/>
                </a:cubicBezTo>
                <a:cubicBezTo>
                  <a:pt x="6003" y="21332"/>
                  <a:pt x="6084" y="21236"/>
                  <a:pt x="6144" y="21212"/>
                </a:cubicBezTo>
                <a:cubicBezTo>
                  <a:pt x="6229" y="21177"/>
                  <a:pt x="6253" y="21144"/>
                  <a:pt x="6253" y="21040"/>
                </a:cubicBezTo>
                <a:cubicBezTo>
                  <a:pt x="6253" y="20968"/>
                  <a:pt x="6263" y="20895"/>
                  <a:pt x="6275" y="20869"/>
                </a:cubicBezTo>
                <a:cubicBezTo>
                  <a:pt x="6290" y="20837"/>
                  <a:pt x="6288" y="20784"/>
                  <a:pt x="6271" y="20714"/>
                </a:cubicBezTo>
                <a:cubicBezTo>
                  <a:pt x="6251" y="20634"/>
                  <a:pt x="6258" y="20596"/>
                  <a:pt x="6289" y="20558"/>
                </a:cubicBezTo>
                <a:cubicBezTo>
                  <a:pt x="6311" y="20532"/>
                  <a:pt x="6342" y="20475"/>
                  <a:pt x="6361" y="20418"/>
                </a:cubicBezTo>
                <a:cubicBezTo>
                  <a:pt x="6407" y="20283"/>
                  <a:pt x="6433" y="20411"/>
                  <a:pt x="6398" y="20605"/>
                </a:cubicBezTo>
                <a:cubicBezTo>
                  <a:pt x="6383" y="20685"/>
                  <a:pt x="6374" y="20773"/>
                  <a:pt x="6379" y="20792"/>
                </a:cubicBezTo>
                <a:cubicBezTo>
                  <a:pt x="6396" y="20847"/>
                  <a:pt x="6667" y="20860"/>
                  <a:pt x="6692" y="20807"/>
                </a:cubicBezTo>
                <a:cubicBezTo>
                  <a:pt x="6704" y="20781"/>
                  <a:pt x="6728" y="20768"/>
                  <a:pt x="6746" y="20792"/>
                </a:cubicBezTo>
                <a:cubicBezTo>
                  <a:pt x="6766" y="20817"/>
                  <a:pt x="6791" y="20775"/>
                  <a:pt x="6805" y="20683"/>
                </a:cubicBezTo>
                <a:cubicBezTo>
                  <a:pt x="6818" y="20598"/>
                  <a:pt x="6846" y="20543"/>
                  <a:pt x="6873" y="20543"/>
                </a:cubicBezTo>
                <a:cubicBezTo>
                  <a:pt x="6904" y="20543"/>
                  <a:pt x="6934" y="20455"/>
                  <a:pt x="6959" y="20310"/>
                </a:cubicBezTo>
                <a:cubicBezTo>
                  <a:pt x="6985" y="20158"/>
                  <a:pt x="7008" y="20120"/>
                  <a:pt x="7022" y="20170"/>
                </a:cubicBezTo>
                <a:cubicBezTo>
                  <a:pt x="7034" y="20210"/>
                  <a:pt x="7056" y="20222"/>
                  <a:pt x="7072" y="20201"/>
                </a:cubicBezTo>
                <a:cubicBezTo>
                  <a:pt x="7088" y="20179"/>
                  <a:pt x="7114" y="20198"/>
                  <a:pt x="7131" y="20247"/>
                </a:cubicBezTo>
                <a:cubicBezTo>
                  <a:pt x="7154" y="20314"/>
                  <a:pt x="7173" y="20323"/>
                  <a:pt x="7194" y="20263"/>
                </a:cubicBezTo>
                <a:cubicBezTo>
                  <a:pt x="7228" y="20167"/>
                  <a:pt x="7249" y="20218"/>
                  <a:pt x="7249" y="20403"/>
                </a:cubicBezTo>
                <a:cubicBezTo>
                  <a:pt x="7249" y="20596"/>
                  <a:pt x="7302" y="20573"/>
                  <a:pt x="7344" y="20356"/>
                </a:cubicBezTo>
                <a:cubicBezTo>
                  <a:pt x="7371" y="20213"/>
                  <a:pt x="7386" y="20186"/>
                  <a:pt x="7407" y="20247"/>
                </a:cubicBezTo>
                <a:cubicBezTo>
                  <a:pt x="7450" y="20370"/>
                  <a:pt x="7465" y="20621"/>
                  <a:pt x="7430" y="20667"/>
                </a:cubicBezTo>
                <a:cubicBezTo>
                  <a:pt x="7390" y="20719"/>
                  <a:pt x="7390" y="20901"/>
                  <a:pt x="7430" y="20901"/>
                </a:cubicBezTo>
                <a:cubicBezTo>
                  <a:pt x="7447" y="20901"/>
                  <a:pt x="7479" y="20832"/>
                  <a:pt x="7502" y="20745"/>
                </a:cubicBezTo>
                <a:cubicBezTo>
                  <a:pt x="7539" y="20610"/>
                  <a:pt x="7552" y="20596"/>
                  <a:pt x="7597" y="20667"/>
                </a:cubicBezTo>
                <a:cubicBezTo>
                  <a:pt x="7643" y="20739"/>
                  <a:pt x="7652" y="20806"/>
                  <a:pt x="7652" y="21087"/>
                </a:cubicBezTo>
                <a:lnTo>
                  <a:pt x="7652" y="21414"/>
                </a:lnTo>
                <a:lnTo>
                  <a:pt x="7801" y="21414"/>
                </a:lnTo>
                <a:cubicBezTo>
                  <a:pt x="7959" y="21414"/>
                  <a:pt x="7949" y="21426"/>
                  <a:pt x="7955" y="21009"/>
                </a:cubicBezTo>
                <a:cubicBezTo>
                  <a:pt x="7957" y="20875"/>
                  <a:pt x="7975" y="20876"/>
                  <a:pt x="8213" y="20869"/>
                </a:cubicBezTo>
                <a:cubicBezTo>
                  <a:pt x="8414" y="20864"/>
                  <a:pt x="8478" y="20826"/>
                  <a:pt x="8521" y="20729"/>
                </a:cubicBezTo>
                <a:cubicBezTo>
                  <a:pt x="8551" y="20662"/>
                  <a:pt x="8582" y="20628"/>
                  <a:pt x="8589" y="20652"/>
                </a:cubicBezTo>
                <a:cubicBezTo>
                  <a:pt x="8614" y="20739"/>
                  <a:pt x="8692" y="20589"/>
                  <a:pt x="8711" y="20418"/>
                </a:cubicBezTo>
                <a:cubicBezTo>
                  <a:pt x="8722" y="20320"/>
                  <a:pt x="8748" y="20247"/>
                  <a:pt x="8770" y="20247"/>
                </a:cubicBezTo>
                <a:cubicBezTo>
                  <a:pt x="8823" y="20247"/>
                  <a:pt x="8842" y="20324"/>
                  <a:pt x="8815" y="20434"/>
                </a:cubicBezTo>
                <a:cubicBezTo>
                  <a:pt x="8780" y="20579"/>
                  <a:pt x="8835" y="20647"/>
                  <a:pt x="8879" y="20512"/>
                </a:cubicBezTo>
                <a:cubicBezTo>
                  <a:pt x="8899" y="20448"/>
                  <a:pt x="8932" y="20387"/>
                  <a:pt x="8951" y="20387"/>
                </a:cubicBezTo>
                <a:cubicBezTo>
                  <a:pt x="8994" y="20387"/>
                  <a:pt x="9041" y="20648"/>
                  <a:pt x="9010" y="20714"/>
                </a:cubicBezTo>
                <a:cubicBezTo>
                  <a:pt x="8998" y="20739"/>
                  <a:pt x="8987" y="20796"/>
                  <a:pt x="8987" y="20838"/>
                </a:cubicBezTo>
                <a:cubicBezTo>
                  <a:pt x="8987" y="20889"/>
                  <a:pt x="9020" y="20906"/>
                  <a:pt x="9087" y="20869"/>
                </a:cubicBezTo>
                <a:cubicBezTo>
                  <a:pt x="9236" y="20787"/>
                  <a:pt x="9483" y="20777"/>
                  <a:pt x="9513" y="20854"/>
                </a:cubicBezTo>
                <a:cubicBezTo>
                  <a:pt x="9531" y="20901"/>
                  <a:pt x="9544" y="20871"/>
                  <a:pt x="9558" y="20745"/>
                </a:cubicBezTo>
                <a:cubicBezTo>
                  <a:pt x="9569" y="20646"/>
                  <a:pt x="9594" y="20536"/>
                  <a:pt x="9612" y="20512"/>
                </a:cubicBezTo>
                <a:cubicBezTo>
                  <a:pt x="9636" y="20480"/>
                  <a:pt x="9644" y="20376"/>
                  <a:pt x="9644" y="20107"/>
                </a:cubicBezTo>
                <a:cubicBezTo>
                  <a:pt x="9644" y="19836"/>
                  <a:pt x="9655" y="19721"/>
                  <a:pt x="9680" y="19688"/>
                </a:cubicBezTo>
                <a:cubicBezTo>
                  <a:pt x="9710" y="19648"/>
                  <a:pt x="9714" y="19464"/>
                  <a:pt x="9707" y="18070"/>
                </a:cubicBezTo>
                <a:cubicBezTo>
                  <a:pt x="9701" y="16714"/>
                  <a:pt x="9703" y="16500"/>
                  <a:pt x="9730" y="16500"/>
                </a:cubicBezTo>
                <a:cubicBezTo>
                  <a:pt x="9748" y="16500"/>
                  <a:pt x="9764" y="16580"/>
                  <a:pt x="9771" y="16702"/>
                </a:cubicBezTo>
                <a:cubicBezTo>
                  <a:pt x="9785" y="16982"/>
                  <a:pt x="9840" y="17106"/>
                  <a:pt x="9897" y="16982"/>
                </a:cubicBezTo>
                <a:cubicBezTo>
                  <a:pt x="9921" y="16931"/>
                  <a:pt x="9954" y="16911"/>
                  <a:pt x="9965" y="16935"/>
                </a:cubicBezTo>
                <a:cubicBezTo>
                  <a:pt x="9977" y="16960"/>
                  <a:pt x="9983" y="17653"/>
                  <a:pt x="9983" y="18615"/>
                </a:cubicBezTo>
                <a:cubicBezTo>
                  <a:pt x="9983" y="19622"/>
                  <a:pt x="9993" y="20251"/>
                  <a:pt x="10006" y="20278"/>
                </a:cubicBezTo>
                <a:cubicBezTo>
                  <a:pt x="10018" y="20303"/>
                  <a:pt x="10024" y="20436"/>
                  <a:pt x="10024" y="20574"/>
                </a:cubicBezTo>
                <a:cubicBezTo>
                  <a:pt x="10024" y="20807"/>
                  <a:pt x="10033" y="20833"/>
                  <a:pt x="10097" y="20838"/>
                </a:cubicBezTo>
                <a:cubicBezTo>
                  <a:pt x="10548" y="20876"/>
                  <a:pt x="10642" y="20859"/>
                  <a:pt x="10635" y="20792"/>
                </a:cubicBezTo>
                <a:cubicBezTo>
                  <a:pt x="10631" y="20751"/>
                  <a:pt x="10607" y="20704"/>
                  <a:pt x="10581" y="20683"/>
                </a:cubicBezTo>
                <a:cubicBezTo>
                  <a:pt x="10509" y="20624"/>
                  <a:pt x="10517" y="20511"/>
                  <a:pt x="10599" y="20418"/>
                </a:cubicBezTo>
                <a:cubicBezTo>
                  <a:pt x="10665" y="20345"/>
                  <a:pt x="10675" y="20305"/>
                  <a:pt x="10676" y="20076"/>
                </a:cubicBezTo>
                <a:cubicBezTo>
                  <a:pt x="10677" y="19934"/>
                  <a:pt x="10688" y="19767"/>
                  <a:pt x="10703" y="19703"/>
                </a:cubicBezTo>
                <a:cubicBezTo>
                  <a:pt x="10728" y="19600"/>
                  <a:pt x="10737" y="19607"/>
                  <a:pt x="10780" y="19703"/>
                </a:cubicBezTo>
                <a:cubicBezTo>
                  <a:pt x="10823" y="19799"/>
                  <a:pt x="10828" y="19787"/>
                  <a:pt x="10839" y="19688"/>
                </a:cubicBezTo>
                <a:cubicBezTo>
                  <a:pt x="10846" y="19626"/>
                  <a:pt x="10853" y="18841"/>
                  <a:pt x="10853" y="17946"/>
                </a:cubicBezTo>
                <a:lnTo>
                  <a:pt x="10853" y="16329"/>
                </a:lnTo>
                <a:lnTo>
                  <a:pt x="10794" y="16297"/>
                </a:lnTo>
                <a:cubicBezTo>
                  <a:pt x="10740" y="16276"/>
                  <a:pt x="10738" y="16261"/>
                  <a:pt x="10735" y="15862"/>
                </a:cubicBezTo>
                <a:cubicBezTo>
                  <a:pt x="10732" y="15554"/>
                  <a:pt x="10739" y="15425"/>
                  <a:pt x="10762" y="15380"/>
                </a:cubicBezTo>
                <a:cubicBezTo>
                  <a:pt x="10782" y="15342"/>
                  <a:pt x="10789" y="15271"/>
                  <a:pt x="10780" y="15193"/>
                </a:cubicBezTo>
                <a:cubicBezTo>
                  <a:pt x="10769" y="15088"/>
                  <a:pt x="10751" y="15075"/>
                  <a:pt x="10672" y="15116"/>
                </a:cubicBezTo>
                <a:cubicBezTo>
                  <a:pt x="10598" y="15153"/>
                  <a:pt x="10572" y="15136"/>
                  <a:pt x="10563" y="15053"/>
                </a:cubicBezTo>
                <a:cubicBezTo>
                  <a:pt x="10556" y="14995"/>
                  <a:pt x="10535" y="14933"/>
                  <a:pt x="10513" y="14913"/>
                </a:cubicBezTo>
                <a:cubicBezTo>
                  <a:pt x="10478" y="14882"/>
                  <a:pt x="10477" y="14844"/>
                  <a:pt x="10495" y="14571"/>
                </a:cubicBezTo>
                <a:cubicBezTo>
                  <a:pt x="10506" y="14401"/>
                  <a:pt x="10512" y="14249"/>
                  <a:pt x="10509" y="14245"/>
                </a:cubicBezTo>
                <a:cubicBezTo>
                  <a:pt x="10505" y="14240"/>
                  <a:pt x="10466" y="14161"/>
                  <a:pt x="10418" y="14074"/>
                </a:cubicBezTo>
                <a:lnTo>
                  <a:pt x="10327" y="13918"/>
                </a:lnTo>
                <a:lnTo>
                  <a:pt x="10287" y="14120"/>
                </a:lnTo>
                <a:cubicBezTo>
                  <a:pt x="10246" y="14309"/>
                  <a:pt x="10245" y="14311"/>
                  <a:pt x="10174" y="14198"/>
                </a:cubicBezTo>
                <a:cubicBezTo>
                  <a:pt x="10051" y="14003"/>
                  <a:pt x="10007" y="13970"/>
                  <a:pt x="9929" y="14058"/>
                </a:cubicBezTo>
                <a:cubicBezTo>
                  <a:pt x="9866" y="14130"/>
                  <a:pt x="9848" y="14128"/>
                  <a:pt x="9816" y="14027"/>
                </a:cubicBezTo>
                <a:cubicBezTo>
                  <a:pt x="9777" y="13905"/>
                  <a:pt x="9684" y="13928"/>
                  <a:pt x="9630" y="14074"/>
                </a:cubicBezTo>
                <a:cubicBezTo>
                  <a:pt x="9615" y="14114"/>
                  <a:pt x="9602" y="14116"/>
                  <a:pt x="9594" y="14074"/>
                </a:cubicBezTo>
                <a:cubicBezTo>
                  <a:pt x="9580" y="13996"/>
                  <a:pt x="9411" y="13963"/>
                  <a:pt x="9318" y="14027"/>
                </a:cubicBezTo>
                <a:cubicBezTo>
                  <a:pt x="9279" y="14054"/>
                  <a:pt x="9265" y="14101"/>
                  <a:pt x="9273" y="14167"/>
                </a:cubicBezTo>
                <a:cubicBezTo>
                  <a:pt x="9287" y="14292"/>
                  <a:pt x="9268" y="14344"/>
                  <a:pt x="9177" y="14385"/>
                </a:cubicBezTo>
                <a:cubicBezTo>
                  <a:pt x="9077" y="14430"/>
                  <a:pt x="9030" y="14494"/>
                  <a:pt x="9005" y="14649"/>
                </a:cubicBezTo>
                <a:cubicBezTo>
                  <a:pt x="8993" y="14727"/>
                  <a:pt x="8974" y="14767"/>
                  <a:pt x="8956" y="14742"/>
                </a:cubicBezTo>
                <a:cubicBezTo>
                  <a:pt x="8929" y="14708"/>
                  <a:pt x="8925" y="14727"/>
                  <a:pt x="8942" y="14882"/>
                </a:cubicBezTo>
                <a:cubicBezTo>
                  <a:pt x="8956" y="15007"/>
                  <a:pt x="8956" y="15085"/>
                  <a:pt x="8942" y="15116"/>
                </a:cubicBezTo>
                <a:cubicBezTo>
                  <a:pt x="8910" y="15184"/>
                  <a:pt x="8861" y="15102"/>
                  <a:pt x="8861" y="14976"/>
                </a:cubicBezTo>
                <a:cubicBezTo>
                  <a:pt x="8861" y="14819"/>
                  <a:pt x="8834" y="14830"/>
                  <a:pt x="8802" y="15007"/>
                </a:cubicBezTo>
                <a:cubicBezTo>
                  <a:pt x="8784" y="15106"/>
                  <a:pt x="8760" y="15144"/>
                  <a:pt x="8734" y="15116"/>
                </a:cubicBezTo>
                <a:cubicBezTo>
                  <a:pt x="8712" y="15092"/>
                  <a:pt x="8687" y="15102"/>
                  <a:pt x="8679" y="15147"/>
                </a:cubicBezTo>
                <a:cubicBezTo>
                  <a:pt x="8670" y="15201"/>
                  <a:pt x="8652" y="15185"/>
                  <a:pt x="8625" y="15084"/>
                </a:cubicBezTo>
                <a:cubicBezTo>
                  <a:pt x="8603" y="15002"/>
                  <a:pt x="8554" y="14879"/>
                  <a:pt x="8521" y="14820"/>
                </a:cubicBezTo>
                <a:cubicBezTo>
                  <a:pt x="8444" y="14683"/>
                  <a:pt x="8421" y="14496"/>
                  <a:pt x="8476" y="14447"/>
                </a:cubicBezTo>
                <a:cubicBezTo>
                  <a:pt x="8502" y="14423"/>
                  <a:pt x="8514" y="14365"/>
                  <a:pt x="8507" y="14276"/>
                </a:cubicBezTo>
                <a:cubicBezTo>
                  <a:pt x="8501" y="14199"/>
                  <a:pt x="8483" y="14160"/>
                  <a:pt x="8467" y="14182"/>
                </a:cubicBezTo>
                <a:cubicBezTo>
                  <a:pt x="8451" y="14204"/>
                  <a:pt x="8406" y="14155"/>
                  <a:pt x="8367" y="14074"/>
                </a:cubicBezTo>
                <a:cubicBezTo>
                  <a:pt x="8293" y="13917"/>
                  <a:pt x="8264" y="13927"/>
                  <a:pt x="8240" y="14151"/>
                </a:cubicBezTo>
                <a:cubicBezTo>
                  <a:pt x="8229" y="14260"/>
                  <a:pt x="8208" y="14282"/>
                  <a:pt x="8154" y="14245"/>
                </a:cubicBezTo>
                <a:cubicBezTo>
                  <a:pt x="8117" y="14219"/>
                  <a:pt x="8075" y="14152"/>
                  <a:pt x="8055" y="14089"/>
                </a:cubicBezTo>
                <a:cubicBezTo>
                  <a:pt x="8026" y="13999"/>
                  <a:pt x="8002" y="13985"/>
                  <a:pt x="7941" y="14043"/>
                </a:cubicBezTo>
                <a:cubicBezTo>
                  <a:pt x="7893" y="14089"/>
                  <a:pt x="7859" y="14088"/>
                  <a:pt x="7851" y="14043"/>
                </a:cubicBezTo>
                <a:cubicBezTo>
                  <a:pt x="7843" y="13998"/>
                  <a:pt x="7827" y="14009"/>
                  <a:pt x="7810" y="14058"/>
                </a:cubicBezTo>
                <a:cubicBezTo>
                  <a:pt x="7791" y="14112"/>
                  <a:pt x="7768" y="14110"/>
                  <a:pt x="7729" y="14058"/>
                </a:cubicBezTo>
                <a:cubicBezTo>
                  <a:pt x="7651" y="13957"/>
                  <a:pt x="7586" y="13963"/>
                  <a:pt x="7593" y="14074"/>
                </a:cubicBezTo>
                <a:cubicBezTo>
                  <a:pt x="7596" y="14130"/>
                  <a:pt x="7573" y="14165"/>
                  <a:pt x="7534" y="14167"/>
                </a:cubicBezTo>
                <a:cubicBezTo>
                  <a:pt x="7499" y="14169"/>
                  <a:pt x="7439" y="14209"/>
                  <a:pt x="7398" y="14245"/>
                </a:cubicBezTo>
                <a:lnTo>
                  <a:pt x="7326" y="14307"/>
                </a:lnTo>
                <a:lnTo>
                  <a:pt x="7389" y="14354"/>
                </a:lnTo>
                <a:cubicBezTo>
                  <a:pt x="7424" y="14377"/>
                  <a:pt x="7506" y="14357"/>
                  <a:pt x="7575" y="14322"/>
                </a:cubicBezTo>
                <a:cubicBezTo>
                  <a:pt x="7657" y="14280"/>
                  <a:pt x="7705" y="14287"/>
                  <a:pt x="7720" y="14338"/>
                </a:cubicBezTo>
                <a:cubicBezTo>
                  <a:pt x="7735" y="14392"/>
                  <a:pt x="7730" y="14432"/>
                  <a:pt x="7701" y="14462"/>
                </a:cubicBezTo>
                <a:cubicBezTo>
                  <a:pt x="7679" y="14487"/>
                  <a:pt x="7648" y="14537"/>
                  <a:pt x="7629" y="14571"/>
                </a:cubicBezTo>
                <a:cubicBezTo>
                  <a:pt x="7610" y="14606"/>
                  <a:pt x="7572" y="14609"/>
                  <a:pt x="7548" y="14587"/>
                </a:cubicBezTo>
                <a:cubicBezTo>
                  <a:pt x="7523" y="14565"/>
                  <a:pt x="7488" y="14598"/>
                  <a:pt x="7471" y="14649"/>
                </a:cubicBezTo>
                <a:cubicBezTo>
                  <a:pt x="7446" y="14719"/>
                  <a:pt x="7430" y="14713"/>
                  <a:pt x="7412" y="14649"/>
                </a:cubicBezTo>
                <a:cubicBezTo>
                  <a:pt x="7377" y="14531"/>
                  <a:pt x="7312" y="14555"/>
                  <a:pt x="7312" y="14680"/>
                </a:cubicBezTo>
                <a:cubicBezTo>
                  <a:pt x="7312" y="14737"/>
                  <a:pt x="7336" y="14792"/>
                  <a:pt x="7362" y="14805"/>
                </a:cubicBezTo>
                <a:cubicBezTo>
                  <a:pt x="7424" y="14835"/>
                  <a:pt x="7424" y="15035"/>
                  <a:pt x="7362" y="15038"/>
                </a:cubicBezTo>
                <a:cubicBezTo>
                  <a:pt x="7336" y="15039"/>
                  <a:pt x="7307" y="15071"/>
                  <a:pt x="7299" y="15100"/>
                </a:cubicBezTo>
                <a:cubicBezTo>
                  <a:pt x="7290" y="15129"/>
                  <a:pt x="7247" y="15147"/>
                  <a:pt x="7203" y="15147"/>
                </a:cubicBezTo>
                <a:lnTo>
                  <a:pt x="7126" y="15147"/>
                </a:lnTo>
                <a:lnTo>
                  <a:pt x="7136" y="15660"/>
                </a:lnTo>
                <a:cubicBezTo>
                  <a:pt x="7148" y="16159"/>
                  <a:pt x="7124" y="16444"/>
                  <a:pt x="7077" y="16344"/>
                </a:cubicBezTo>
                <a:cubicBezTo>
                  <a:pt x="7066" y="16322"/>
                  <a:pt x="7059" y="15526"/>
                  <a:pt x="7059" y="14571"/>
                </a:cubicBezTo>
                <a:cubicBezTo>
                  <a:pt x="7059" y="13151"/>
                  <a:pt x="7051" y="12830"/>
                  <a:pt x="7027" y="12798"/>
                </a:cubicBezTo>
                <a:cubicBezTo>
                  <a:pt x="7011" y="12777"/>
                  <a:pt x="6994" y="12633"/>
                  <a:pt x="6986" y="12472"/>
                </a:cubicBezTo>
                <a:cubicBezTo>
                  <a:pt x="6978" y="12311"/>
                  <a:pt x="6957" y="12130"/>
                  <a:pt x="6941" y="12083"/>
                </a:cubicBezTo>
                <a:cubicBezTo>
                  <a:pt x="6919" y="12022"/>
                  <a:pt x="6917" y="11961"/>
                  <a:pt x="6932" y="11865"/>
                </a:cubicBezTo>
                <a:cubicBezTo>
                  <a:pt x="6970" y="11619"/>
                  <a:pt x="6956" y="11606"/>
                  <a:pt x="6782" y="11617"/>
                </a:cubicBezTo>
                <a:close/>
                <a:moveTo>
                  <a:pt x="7099" y="11881"/>
                </a:moveTo>
                <a:cubicBezTo>
                  <a:pt x="7088" y="11881"/>
                  <a:pt x="7081" y="11930"/>
                  <a:pt x="7081" y="11990"/>
                </a:cubicBezTo>
                <a:cubicBezTo>
                  <a:pt x="7081" y="12050"/>
                  <a:pt x="7088" y="12099"/>
                  <a:pt x="7099" y="12099"/>
                </a:cubicBezTo>
                <a:cubicBezTo>
                  <a:pt x="7111" y="12099"/>
                  <a:pt x="7122" y="12050"/>
                  <a:pt x="7122" y="11990"/>
                </a:cubicBezTo>
                <a:cubicBezTo>
                  <a:pt x="7122" y="11930"/>
                  <a:pt x="7111" y="11881"/>
                  <a:pt x="7099" y="11881"/>
                </a:cubicBezTo>
                <a:close/>
                <a:moveTo>
                  <a:pt x="19650" y="12596"/>
                </a:moveTo>
                <a:cubicBezTo>
                  <a:pt x="19638" y="12596"/>
                  <a:pt x="19627" y="12634"/>
                  <a:pt x="19627" y="12674"/>
                </a:cubicBezTo>
                <a:cubicBezTo>
                  <a:pt x="19627" y="12714"/>
                  <a:pt x="19638" y="12752"/>
                  <a:pt x="19650" y="12752"/>
                </a:cubicBezTo>
                <a:cubicBezTo>
                  <a:pt x="19661" y="12752"/>
                  <a:pt x="19672" y="12714"/>
                  <a:pt x="19672" y="12674"/>
                </a:cubicBezTo>
                <a:cubicBezTo>
                  <a:pt x="19672" y="12634"/>
                  <a:pt x="19661" y="12596"/>
                  <a:pt x="19650" y="12596"/>
                </a:cubicBezTo>
                <a:close/>
                <a:moveTo>
                  <a:pt x="8861" y="13980"/>
                </a:moveTo>
                <a:cubicBezTo>
                  <a:pt x="8849" y="13980"/>
                  <a:pt x="8838" y="14018"/>
                  <a:pt x="8838" y="14058"/>
                </a:cubicBezTo>
                <a:cubicBezTo>
                  <a:pt x="8838" y="14098"/>
                  <a:pt x="8849" y="14136"/>
                  <a:pt x="8861" y="14136"/>
                </a:cubicBezTo>
                <a:cubicBezTo>
                  <a:pt x="8872" y="14136"/>
                  <a:pt x="8883" y="14098"/>
                  <a:pt x="8883" y="14058"/>
                </a:cubicBezTo>
                <a:cubicBezTo>
                  <a:pt x="8883" y="14018"/>
                  <a:pt x="8872" y="13980"/>
                  <a:pt x="8861" y="13980"/>
                </a:cubicBezTo>
                <a:close/>
                <a:moveTo>
                  <a:pt x="9082" y="13980"/>
                </a:moveTo>
                <a:cubicBezTo>
                  <a:pt x="9076" y="14018"/>
                  <a:pt x="9092" y="14056"/>
                  <a:pt x="9119" y="14074"/>
                </a:cubicBezTo>
                <a:cubicBezTo>
                  <a:pt x="9145" y="14091"/>
                  <a:pt x="9170" y="14115"/>
                  <a:pt x="9173" y="14120"/>
                </a:cubicBezTo>
                <a:cubicBezTo>
                  <a:pt x="9175" y="14126"/>
                  <a:pt x="9171" y="14087"/>
                  <a:pt x="9164" y="14027"/>
                </a:cubicBezTo>
                <a:cubicBezTo>
                  <a:pt x="9150" y="13906"/>
                  <a:pt x="9101" y="13876"/>
                  <a:pt x="9082" y="13980"/>
                </a:cubicBezTo>
                <a:close/>
                <a:moveTo>
                  <a:pt x="10640" y="14276"/>
                </a:moveTo>
                <a:cubicBezTo>
                  <a:pt x="10606" y="14276"/>
                  <a:pt x="10591" y="14607"/>
                  <a:pt x="10617" y="14773"/>
                </a:cubicBezTo>
                <a:cubicBezTo>
                  <a:pt x="10652" y="14997"/>
                  <a:pt x="10663" y="14967"/>
                  <a:pt x="10663" y="14602"/>
                </a:cubicBezTo>
                <a:cubicBezTo>
                  <a:pt x="10663" y="14422"/>
                  <a:pt x="10651" y="14276"/>
                  <a:pt x="10640" y="14276"/>
                </a:cubicBezTo>
                <a:close/>
                <a:moveTo>
                  <a:pt x="3011" y="14571"/>
                </a:moveTo>
                <a:cubicBezTo>
                  <a:pt x="2999" y="14571"/>
                  <a:pt x="2988" y="14609"/>
                  <a:pt x="2988" y="14649"/>
                </a:cubicBezTo>
                <a:cubicBezTo>
                  <a:pt x="2988" y="14689"/>
                  <a:pt x="2999" y="14711"/>
                  <a:pt x="3011" y="14711"/>
                </a:cubicBezTo>
                <a:cubicBezTo>
                  <a:pt x="3023" y="14711"/>
                  <a:pt x="3029" y="14689"/>
                  <a:pt x="3029" y="14649"/>
                </a:cubicBezTo>
                <a:cubicBezTo>
                  <a:pt x="3029" y="14609"/>
                  <a:pt x="3023" y="14571"/>
                  <a:pt x="3011" y="14571"/>
                </a:cubicBezTo>
                <a:close/>
                <a:moveTo>
                  <a:pt x="5460" y="14571"/>
                </a:moveTo>
                <a:cubicBezTo>
                  <a:pt x="5443" y="14571"/>
                  <a:pt x="5424" y="14609"/>
                  <a:pt x="5424" y="14649"/>
                </a:cubicBezTo>
                <a:cubicBezTo>
                  <a:pt x="5424" y="14689"/>
                  <a:pt x="5443" y="14711"/>
                  <a:pt x="5460" y="14711"/>
                </a:cubicBezTo>
                <a:cubicBezTo>
                  <a:pt x="5478" y="14711"/>
                  <a:pt x="5492" y="14689"/>
                  <a:pt x="5492" y="14649"/>
                </a:cubicBezTo>
                <a:cubicBezTo>
                  <a:pt x="5492" y="14609"/>
                  <a:pt x="5478" y="14571"/>
                  <a:pt x="5460" y="14571"/>
                </a:cubicBezTo>
                <a:close/>
                <a:moveTo>
                  <a:pt x="9852" y="17713"/>
                </a:moveTo>
                <a:cubicBezTo>
                  <a:pt x="9847" y="17562"/>
                  <a:pt x="9843" y="17692"/>
                  <a:pt x="9843" y="17992"/>
                </a:cubicBezTo>
                <a:cubicBezTo>
                  <a:pt x="9843" y="18293"/>
                  <a:pt x="9847" y="18407"/>
                  <a:pt x="9852" y="18257"/>
                </a:cubicBezTo>
                <a:cubicBezTo>
                  <a:pt x="9857" y="18107"/>
                  <a:pt x="9857" y="17863"/>
                  <a:pt x="9852" y="17713"/>
                </a:cubicBezTo>
                <a:close/>
                <a:moveTo>
                  <a:pt x="4365" y="18646"/>
                </a:moveTo>
                <a:cubicBezTo>
                  <a:pt x="4353" y="18646"/>
                  <a:pt x="4347" y="18868"/>
                  <a:pt x="4347" y="19159"/>
                </a:cubicBezTo>
                <a:cubicBezTo>
                  <a:pt x="4347" y="19450"/>
                  <a:pt x="4353" y="19672"/>
                  <a:pt x="4365" y="19672"/>
                </a:cubicBezTo>
                <a:cubicBezTo>
                  <a:pt x="4377" y="19672"/>
                  <a:pt x="4387" y="19450"/>
                  <a:pt x="4387" y="19159"/>
                </a:cubicBezTo>
                <a:cubicBezTo>
                  <a:pt x="4387" y="18868"/>
                  <a:pt x="4377" y="18646"/>
                  <a:pt x="4365" y="18646"/>
                </a:cubicBezTo>
                <a:close/>
                <a:moveTo>
                  <a:pt x="9752" y="19921"/>
                </a:moveTo>
                <a:cubicBezTo>
                  <a:pt x="9741" y="19946"/>
                  <a:pt x="9730" y="20016"/>
                  <a:pt x="9730" y="20076"/>
                </a:cubicBezTo>
                <a:cubicBezTo>
                  <a:pt x="9730" y="20136"/>
                  <a:pt x="9741" y="20163"/>
                  <a:pt x="9752" y="20139"/>
                </a:cubicBezTo>
                <a:cubicBezTo>
                  <a:pt x="9764" y="20114"/>
                  <a:pt x="9771" y="20043"/>
                  <a:pt x="9771" y="19983"/>
                </a:cubicBezTo>
                <a:cubicBezTo>
                  <a:pt x="9771" y="19923"/>
                  <a:pt x="9764" y="19896"/>
                  <a:pt x="9752" y="19921"/>
                </a:cubicBezTo>
                <a:close/>
                <a:moveTo>
                  <a:pt x="7145" y="20667"/>
                </a:moveTo>
                <a:cubicBezTo>
                  <a:pt x="7116" y="20642"/>
                  <a:pt x="7109" y="20659"/>
                  <a:pt x="7117" y="20729"/>
                </a:cubicBezTo>
                <a:cubicBezTo>
                  <a:pt x="7124" y="20785"/>
                  <a:pt x="7142" y="20823"/>
                  <a:pt x="7158" y="20823"/>
                </a:cubicBezTo>
                <a:cubicBezTo>
                  <a:pt x="7202" y="20823"/>
                  <a:pt x="7191" y="20709"/>
                  <a:pt x="7145" y="20667"/>
                </a:cubicBezTo>
                <a:close/>
                <a:moveTo>
                  <a:pt x="4641" y="20714"/>
                </a:moveTo>
                <a:cubicBezTo>
                  <a:pt x="4629" y="20689"/>
                  <a:pt x="4623" y="20703"/>
                  <a:pt x="4623" y="20745"/>
                </a:cubicBezTo>
                <a:cubicBezTo>
                  <a:pt x="4623" y="20787"/>
                  <a:pt x="4629" y="20823"/>
                  <a:pt x="4641" y="20823"/>
                </a:cubicBezTo>
                <a:cubicBezTo>
                  <a:pt x="4652" y="20823"/>
                  <a:pt x="4663" y="20809"/>
                  <a:pt x="4663" y="20792"/>
                </a:cubicBezTo>
                <a:cubicBezTo>
                  <a:pt x="4663" y="20774"/>
                  <a:pt x="4652" y="20739"/>
                  <a:pt x="4641" y="20714"/>
                </a:cubicBezTo>
                <a:close/>
                <a:moveTo>
                  <a:pt x="4482" y="20729"/>
                </a:moveTo>
                <a:cubicBezTo>
                  <a:pt x="4466" y="20751"/>
                  <a:pt x="4458" y="20802"/>
                  <a:pt x="4464" y="20838"/>
                </a:cubicBezTo>
                <a:cubicBezTo>
                  <a:pt x="4479" y="20921"/>
                  <a:pt x="4537" y="20920"/>
                  <a:pt x="4537" y="20838"/>
                </a:cubicBezTo>
                <a:cubicBezTo>
                  <a:pt x="4537" y="20736"/>
                  <a:pt x="4513" y="20688"/>
                  <a:pt x="4482" y="20729"/>
                </a:cubicBezTo>
                <a:close/>
                <a:moveTo>
                  <a:pt x="3966" y="20745"/>
                </a:moveTo>
                <a:cubicBezTo>
                  <a:pt x="3942" y="20662"/>
                  <a:pt x="3895" y="20743"/>
                  <a:pt x="3912" y="20838"/>
                </a:cubicBezTo>
                <a:cubicBezTo>
                  <a:pt x="3918" y="20874"/>
                  <a:pt x="3939" y="20877"/>
                  <a:pt x="3957" y="20854"/>
                </a:cubicBezTo>
                <a:cubicBezTo>
                  <a:pt x="3978" y="20826"/>
                  <a:pt x="3980" y="20792"/>
                  <a:pt x="3966" y="20745"/>
                </a:cubicBezTo>
                <a:close/>
                <a:moveTo>
                  <a:pt x="6977" y="20745"/>
                </a:moveTo>
                <a:cubicBezTo>
                  <a:pt x="6948" y="20783"/>
                  <a:pt x="6952" y="20797"/>
                  <a:pt x="6995" y="20838"/>
                </a:cubicBezTo>
                <a:cubicBezTo>
                  <a:pt x="7024" y="20866"/>
                  <a:pt x="7050" y="20897"/>
                  <a:pt x="7054" y="20901"/>
                </a:cubicBezTo>
                <a:cubicBezTo>
                  <a:pt x="7058" y="20904"/>
                  <a:pt x="7054" y="20849"/>
                  <a:pt x="7040" y="20792"/>
                </a:cubicBezTo>
                <a:cubicBezTo>
                  <a:pt x="7026" y="20732"/>
                  <a:pt x="6997" y="20718"/>
                  <a:pt x="6977" y="20745"/>
                </a:cubicBezTo>
                <a:close/>
                <a:moveTo>
                  <a:pt x="2395" y="21103"/>
                </a:moveTo>
                <a:cubicBezTo>
                  <a:pt x="2303" y="21116"/>
                  <a:pt x="2228" y="21159"/>
                  <a:pt x="2228" y="21196"/>
                </a:cubicBezTo>
                <a:cubicBezTo>
                  <a:pt x="2228" y="21300"/>
                  <a:pt x="2514" y="21287"/>
                  <a:pt x="2540" y="21180"/>
                </a:cubicBezTo>
                <a:cubicBezTo>
                  <a:pt x="2557" y="21109"/>
                  <a:pt x="2528" y="21084"/>
                  <a:pt x="2395" y="21103"/>
                </a:cubicBezTo>
                <a:close/>
                <a:moveTo>
                  <a:pt x="8213" y="21118"/>
                </a:moveTo>
                <a:cubicBezTo>
                  <a:pt x="8168" y="21118"/>
                  <a:pt x="8142" y="21153"/>
                  <a:pt x="8150" y="21196"/>
                </a:cubicBezTo>
                <a:cubicBezTo>
                  <a:pt x="8157" y="21236"/>
                  <a:pt x="8192" y="21274"/>
                  <a:pt x="8227" y="21274"/>
                </a:cubicBezTo>
                <a:cubicBezTo>
                  <a:pt x="8261" y="21274"/>
                  <a:pt x="8290" y="21236"/>
                  <a:pt x="8290" y="21196"/>
                </a:cubicBezTo>
                <a:cubicBezTo>
                  <a:pt x="8290" y="21156"/>
                  <a:pt x="8255" y="21118"/>
                  <a:pt x="8213" y="21118"/>
                </a:cubicBezTo>
                <a:close/>
                <a:moveTo>
                  <a:pt x="2775" y="21320"/>
                </a:moveTo>
                <a:cubicBezTo>
                  <a:pt x="2729" y="21305"/>
                  <a:pt x="2694" y="21320"/>
                  <a:pt x="2694" y="21351"/>
                </a:cubicBezTo>
                <a:cubicBezTo>
                  <a:pt x="2694" y="21383"/>
                  <a:pt x="2729" y="21414"/>
                  <a:pt x="2775" y="21414"/>
                </a:cubicBezTo>
                <a:cubicBezTo>
                  <a:pt x="2822" y="21414"/>
                  <a:pt x="2861" y="21398"/>
                  <a:pt x="2861" y="21383"/>
                </a:cubicBezTo>
                <a:cubicBezTo>
                  <a:pt x="2861" y="21367"/>
                  <a:pt x="2822" y="21336"/>
                  <a:pt x="2775" y="21320"/>
                </a:cubicBezTo>
                <a:close/>
              </a:path>
            </a:pathLst>
          </a:custGeom>
          <a:ln w="88900">
            <a:miter lim="400000"/>
          </a:ln>
        </p:spPr>
      </p:pic>
      <p:sp>
        <p:nvSpPr>
          <p:cNvPr id="109" name="Title Text"/>
          <p:cNvSpPr txBox="1"/>
          <p:nvPr>
            <p:ph type="title"/>
          </p:nvPr>
        </p:nvSpPr>
        <p:spPr>
          <a:prstGeom prst="rect">
            <a:avLst/>
          </a:prstGeom>
        </p:spPr>
        <p:txBody>
          <a:bodyPr/>
          <a:lstStyle/>
          <a:p>
            <a:pPr/>
            <a:r>
              <a:t>Title Text</a:t>
            </a:r>
          </a:p>
        </p:txBody>
      </p:sp>
      <p:sp>
        <p:nvSpPr>
          <p:cNvPr id="110" name="Body Level One…"/>
          <p:cNvSpPr txBox="1"/>
          <p:nvPr>
            <p:ph type="body" idx="1"/>
          </p:nvPr>
        </p:nvSpPr>
        <p:spPr>
          <a:prstGeom prst="rect">
            <a:avLst/>
          </a:prstGeom>
        </p:spPr>
        <p:txBody>
          <a:bodyPr numCol="1" spcCol="38100"/>
          <a:lstStyle>
            <a:lvl1pPr>
              <a:spcBef>
                <a:spcPts val="3000"/>
              </a:spcBef>
              <a:defRPr sz="2400">
                <a:solidFill>
                  <a:srgbClr val="000000"/>
                </a:solidFill>
              </a:defRPr>
            </a:lvl1pPr>
            <a:lvl2pPr>
              <a:spcBef>
                <a:spcPts val="3000"/>
              </a:spcBef>
              <a:defRPr sz="2400">
                <a:solidFill>
                  <a:srgbClr val="000000"/>
                </a:solidFill>
              </a:defRPr>
            </a:lvl2pPr>
            <a:lvl3pPr>
              <a:defRPr sz="2400">
                <a:solidFill>
                  <a:srgbClr val="000000"/>
                </a:solidFill>
              </a:defRPr>
            </a:lvl3pPr>
            <a:lvl4pPr>
              <a:defRPr sz="2400">
                <a:solidFill>
                  <a:srgbClr val="000000"/>
                </a:solidFill>
              </a:defRPr>
            </a:lvl4pPr>
            <a:lvl5pPr>
              <a:defRPr sz="2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copy 1">
    <p:spTree>
      <p:nvGrpSpPr>
        <p:cNvPr id="1" name=""/>
        <p:cNvGrpSpPr/>
        <p:nvPr/>
      </p:nvGrpSpPr>
      <p:grpSpPr>
        <a:xfrm>
          <a:off x="0" y="0"/>
          <a:ext cx="0" cy="0"/>
          <a:chOff x="0" y="0"/>
          <a:chExt cx="0" cy="0"/>
        </a:xfrm>
      </p:grpSpPr>
      <p:sp>
        <p:nvSpPr>
          <p:cNvPr id="118" name="Line"/>
          <p:cNvSpPr/>
          <p:nvPr/>
        </p:nvSpPr>
        <p:spPr>
          <a:xfrm>
            <a:off x="609600" y="9118600"/>
            <a:ext cx="11785710" cy="127"/>
          </a:xfrm>
          <a:prstGeom prst="line">
            <a:avLst/>
          </a:prstGeom>
          <a:ln w="6350">
            <a:solidFill>
              <a:srgbClr val="000000"/>
            </a:solidFill>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119" name="Roberto Trotta"/>
          <p:cNvSpPr txBox="1"/>
          <p:nvPr/>
        </p:nvSpPr>
        <p:spPr>
          <a:xfrm>
            <a:off x="11040016" y="9182100"/>
            <a:ext cx="1264134" cy="317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1400">
                <a:solidFill>
                  <a:srgbClr val="606060"/>
                </a:solidFill>
                <a:latin typeface="+mn-lt"/>
                <a:ea typeface="+mn-ea"/>
                <a:cs typeface="+mn-cs"/>
                <a:sym typeface="Helvetica Neue Light"/>
              </a:defRPr>
            </a:lvl1pPr>
          </a:lstStyle>
          <a:p>
            <a:pPr/>
            <a:r>
              <a:t>Roberto Trotta </a:t>
            </a:r>
          </a:p>
        </p:txBody>
      </p:sp>
      <p:pic>
        <p:nvPicPr>
          <p:cNvPr id="120" name="ICL_logo.png" descr="ICL_logo.png"/>
          <p:cNvPicPr>
            <a:picLocks noChangeAspect="1"/>
          </p:cNvPicPr>
          <p:nvPr/>
        </p:nvPicPr>
        <p:blipFill>
          <a:blip r:embed="rId2">
            <a:extLst/>
          </a:blip>
          <a:srcRect l="0" t="9318" r="743" b="6814"/>
          <a:stretch>
            <a:fillRect/>
          </a:stretch>
        </p:blipFill>
        <p:spPr>
          <a:xfrm>
            <a:off x="10515600" y="1100402"/>
            <a:ext cx="1892158" cy="550070"/>
          </a:xfrm>
          <a:custGeom>
            <a:avLst/>
            <a:gdLst/>
            <a:ahLst/>
            <a:cxnLst>
              <a:cxn ang="0">
                <a:pos x="wd2" y="hd2"/>
              </a:cxn>
              <a:cxn ang="5400000">
                <a:pos x="wd2" y="hd2"/>
              </a:cxn>
              <a:cxn ang="10800000">
                <a:pos x="wd2" y="hd2"/>
              </a:cxn>
              <a:cxn ang="16200000">
                <a:pos x="wd2" y="hd2"/>
              </a:cxn>
            </a:cxnLst>
            <a:rect l="0" t="0" r="r" b="b"/>
            <a:pathLst>
              <a:path w="21586" h="21554" fill="norm" stroke="1" extrusionOk="0">
                <a:moveTo>
                  <a:pt x="15163" y="0"/>
                </a:moveTo>
                <a:cubicBezTo>
                  <a:pt x="15113" y="0"/>
                  <a:pt x="15113" y="19"/>
                  <a:pt x="15113" y="544"/>
                </a:cubicBezTo>
                <a:cubicBezTo>
                  <a:pt x="15113" y="842"/>
                  <a:pt x="15102" y="1110"/>
                  <a:pt x="15091" y="1135"/>
                </a:cubicBezTo>
                <a:cubicBezTo>
                  <a:pt x="15079" y="1160"/>
                  <a:pt x="15072" y="1421"/>
                  <a:pt x="15072" y="1711"/>
                </a:cubicBezTo>
                <a:cubicBezTo>
                  <a:pt x="15072" y="2001"/>
                  <a:pt x="15061" y="2264"/>
                  <a:pt x="15050" y="2302"/>
                </a:cubicBezTo>
                <a:cubicBezTo>
                  <a:pt x="15039" y="2340"/>
                  <a:pt x="15026" y="2601"/>
                  <a:pt x="15023" y="2877"/>
                </a:cubicBezTo>
                <a:cubicBezTo>
                  <a:pt x="15018" y="3236"/>
                  <a:pt x="15009" y="3385"/>
                  <a:pt x="14986" y="3421"/>
                </a:cubicBezTo>
                <a:cubicBezTo>
                  <a:pt x="14969" y="3449"/>
                  <a:pt x="14932" y="3512"/>
                  <a:pt x="14905" y="3561"/>
                </a:cubicBezTo>
                <a:cubicBezTo>
                  <a:pt x="14836" y="3684"/>
                  <a:pt x="14774" y="3493"/>
                  <a:pt x="14774" y="3157"/>
                </a:cubicBezTo>
                <a:lnTo>
                  <a:pt x="14774" y="2924"/>
                </a:lnTo>
                <a:lnTo>
                  <a:pt x="14425" y="2955"/>
                </a:lnTo>
                <a:cubicBezTo>
                  <a:pt x="14135" y="2981"/>
                  <a:pt x="14068" y="2963"/>
                  <a:pt x="14058" y="2877"/>
                </a:cubicBezTo>
                <a:cubicBezTo>
                  <a:pt x="14044" y="2751"/>
                  <a:pt x="13919" y="2742"/>
                  <a:pt x="13864" y="2861"/>
                </a:cubicBezTo>
                <a:cubicBezTo>
                  <a:pt x="13800" y="2998"/>
                  <a:pt x="13755" y="2888"/>
                  <a:pt x="13755" y="2597"/>
                </a:cubicBezTo>
                <a:cubicBezTo>
                  <a:pt x="13755" y="2373"/>
                  <a:pt x="13750" y="2333"/>
                  <a:pt x="13705" y="2333"/>
                </a:cubicBezTo>
                <a:cubicBezTo>
                  <a:pt x="13639" y="2333"/>
                  <a:pt x="13626" y="2260"/>
                  <a:pt x="13619" y="1835"/>
                </a:cubicBezTo>
                <a:cubicBezTo>
                  <a:pt x="13612" y="1415"/>
                  <a:pt x="13572" y="1126"/>
                  <a:pt x="13538" y="1244"/>
                </a:cubicBezTo>
                <a:cubicBezTo>
                  <a:pt x="13479" y="1445"/>
                  <a:pt x="13375" y="1201"/>
                  <a:pt x="13375" y="871"/>
                </a:cubicBezTo>
                <a:cubicBezTo>
                  <a:pt x="13375" y="563"/>
                  <a:pt x="13278" y="559"/>
                  <a:pt x="13193" y="855"/>
                </a:cubicBezTo>
                <a:lnTo>
                  <a:pt x="13130" y="1073"/>
                </a:lnTo>
                <a:lnTo>
                  <a:pt x="12908" y="1026"/>
                </a:lnTo>
                <a:cubicBezTo>
                  <a:pt x="12786" y="1002"/>
                  <a:pt x="12673" y="1008"/>
                  <a:pt x="12659" y="1042"/>
                </a:cubicBezTo>
                <a:cubicBezTo>
                  <a:pt x="12619" y="1143"/>
                  <a:pt x="12496" y="1072"/>
                  <a:pt x="12496" y="949"/>
                </a:cubicBezTo>
                <a:cubicBezTo>
                  <a:pt x="12496" y="889"/>
                  <a:pt x="12514" y="839"/>
                  <a:pt x="12537" y="824"/>
                </a:cubicBezTo>
                <a:cubicBezTo>
                  <a:pt x="12633" y="765"/>
                  <a:pt x="12608" y="677"/>
                  <a:pt x="12487" y="653"/>
                </a:cubicBezTo>
                <a:cubicBezTo>
                  <a:pt x="12359" y="628"/>
                  <a:pt x="12356" y="630"/>
                  <a:pt x="12356" y="824"/>
                </a:cubicBezTo>
                <a:cubicBezTo>
                  <a:pt x="12356" y="932"/>
                  <a:pt x="12370" y="1045"/>
                  <a:pt x="12383" y="1073"/>
                </a:cubicBezTo>
                <a:cubicBezTo>
                  <a:pt x="12400" y="1109"/>
                  <a:pt x="12396" y="1146"/>
                  <a:pt x="12369" y="1213"/>
                </a:cubicBezTo>
                <a:cubicBezTo>
                  <a:pt x="12340" y="1287"/>
                  <a:pt x="12324" y="1292"/>
                  <a:pt x="12302" y="1229"/>
                </a:cubicBezTo>
                <a:cubicBezTo>
                  <a:pt x="12259" y="1107"/>
                  <a:pt x="12080" y="1108"/>
                  <a:pt x="12093" y="1229"/>
                </a:cubicBezTo>
                <a:cubicBezTo>
                  <a:pt x="12099" y="1281"/>
                  <a:pt x="12077" y="1346"/>
                  <a:pt x="12048" y="1384"/>
                </a:cubicBezTo>
                <a:cubicBezTo>
                  <a:pt x="12011" y="1433"/>
                  <a:pt x="11999" y="1515"/>
                  <a:pt x="12003" y="1633"/>
                </a:cubicBezTo>
                <a:cubicBezTo>
                  <a:pt x="12007" y="1756"/>
                  <a:pt x="11998" y="1788"/>
                  <a:pt x="11966" y="1788"/>
                </a:cubicBezTo>
                <a:cubicBezTo>
                  <a:pt x="11943" y="1788"/>
                  <a:pt x="11923" y="1745"/>
                  <a:pt x="11921" y="1695"/>
                </a:cubicBezTo>
                <a:cubicBezTo>
                  <a:pt x="11913" y="1425"/>
                  <a:pt x="11913" y="1421"/>
                  <a:pt x="11894" y="1524"/>
                </a:cubicBezTo>
                <a:cubicBezTo>
                  <a:pt x="11884" y="1580"/>
                  <a:pt x="11879" y="1685"/>
                  <a:pt x="11885" y="1742"/>
                </a:cubicBezTo>
                <a:cubicBezTo>
                  <a:pt x="11901" y="1887"/>
                  <a:pt x="11765" y="2330"/>
                  <a:pt x="11704" y="2333"/>
                </a:cubicBezTo>
                <a:cubicBezTo>
                  <a:pt x="11662" y="2335"/>
                  <a:pt x="11656" y="2354"/>
                  <a:pt x="11677" y="2442"/>
                </a:cubicBezTo>
                <a:cubicBezTo>
                  <a:pt x="11708" y="2571"/>
                  <a:pt x="11687" y="2715"/>
                  <a:pt x="11645" y="2659"/>
                </a:cubicBezTo>
                <a:cubicBezTo>
                  <a:pt x="11620" y="2627"/>
                  <a:pt x="11616" y="2681"/>
                  <a:pt x="11618" y="2970"/>
                </a:cubicBezTo>
                <a:cubicBezTo>
                  <a:pt x="11621" y="3382"/>
                  <a:pt x="11605" y="3544"/>
                  <a:pt x="11568" y="3437"/>
                </a:cubicBezTo>
                <a:cubicBezTo>
                  <a:pt x="11550" y="3386"/>
                  <a:pt x="11541" y="3444"/>
                  <a:pt x="11541" y="3639"/>
                </a:cubicBezTo>
                <a:cubicBezTo>
                  <a:pt x="11541" y="3895"/>
                  <a:pt x="11540" y="3897"/>
                  <a:pt x="11464" y="3919"/>
                </a:cubicBezTo>
                <a:cubicBezTo>
                  <a:pt x="11385" y="3941"/>
                  <a:pt x="11382" y="3945"/>
                  <a:pt x="11382" y="4261"/>
                </a:cubicBezTo>
                <a:cubicBezTo>
                  <a:pt x="11382" y="4436"/>
                  <a:pt x="11371" y="4609"/>
                  <a:pt x="11360" y="4634"/>
                </a:cubicBezTo>
                <a:cubicBezTo>
                  <a:pt x="11348" y="4660"/>
                  <a:pt x="11342" y="5025"/>
                  <a:pt x="11342" y="5474"/>
                </a:cubicBezTo>
                <a:cubicBezTo>
                  <a:pt x="11342" y="6239"/>
                  <a:pt x="11341" y="6260"/>
                  <a:pt x="11387" y="6283"/>
                </a:cubicBezTo>
                <a:cubicBezTo>
                  <a:pt x="11427" y="6302"/>
                  <a:pt x="11433" y="6347"/>
                  <a:pt x="11428" y="6563"/>
                </a:cubicBezTo>
                <a:cubicBezTo>
                  <a:pt x="11424" y="6702"/>
                  <a:pt x="11416" y="6850"/>
                  <a:pt x="11405" y="6889"/>
                </a:cubicBezTo>
                <a:cubicBezTo>
                  <a:pt x="11394" y="6928"/>
                  <a:pt x="11382" y="7061"/>
                  <a:pt x="11382" y="7185"/>
                </a:cubicBezTo>
                <a:cubicBezTo>
                  <a:pt x="11382" y="7384"/>
                  <a:pt x="11391" y="7402"/>
                  <a:pt x="11450" y="7418"/>
                </a:cubicBezTo>
                <a:cubicBezTo>
                  <a:pt x="11489" y="7428"/>
                  <a:pt x="11532" y="7394"/>
                  <a:pt x="11554" y="7325"/>
                </a:cubicBezTo>
                <a:cubicBezTo>
                  <a:pt x="11591" y="7211"/>
                  <a:pt x="11597" y="7212"/>
                  <a:pt x="11618" y="7402"/>
                </a:cubicBezTo>
                <a:cubicBezTo>
                  <a:pt x="11630" y="7513"/>
                  <a:pt x="11633" y="7615"/>
                  <a:pt x="11627" y="7636"/>
                </a:cubicBezTo>
                <a:cubicBezTo>
                  <a:pt x="11621" y="7656"/>
                  <a:pt x="11626" y="7717"/>
                  <a:pt x="11640" y="7775"/>
                </a:cubicBezTo>
                <a:cubicBezTo>
                  <a:pt x="11655" y="7834"/>
                  <a:pt x="11666" y="7943"/>
                  <a:pt x="11668" y="8009"/>
                </a:cubicBezTo>
                <a:cubicBezTo>
                  <a:pt x="11669" y="8074"/>
                  <a:pt x="11675" y="8229"/>
                  <a:pt x="11677" y="8351"/>
                </a:cubicBezTo>
                <a:cubicBezTo>
                  <a:pt x="11680" y="8541"/>
                  <a:pt x="11685" y="8571"/>
                  <a:pt x="11736" y="8569"/>
                </a:cubicBezTo>
                <a:cubicBezTo>
                  <a:pt x="11789" y="8566"/>
                  <a:pt x="11794" y="8583"/>
                  <a:pt x="11794" y="8849"/>
                </a:cubicBezTo>
                <a:cubicBezTo>
                  <a:pt x="11794" y="9145"/>
                  <a:pt x="11827" y="9232"/>
                  <a:pt x="11944" y="9253"/>
                </a:cubicBezTo>
                <a:cubicBezTo>
                  <a:pt x="11977" y="9259"/>
                  <a:pt x="11975" y="9233"/>
                  <a:pt x="11953" y="9144"/>
                </a:cubicBezTo>
                <a:cubicBezTo>
                  <a:pt x="11932" y="9056"/>
                  <a:pt x="11936" y="9029"/>
                  <a:pt x="11966" y="8988"/>
                </a:cubicBezTo>
                <a:cubicBezTo>
                  <a:pt x="12015" y="8924"/>
                  <a:pt x="12071" y="9195"/>
                  <a:pt x="12071" y="9502"/>
                </a:cubicBezTo>
                <a:cubicBezTo>
                  <a:pt x="12071" y="9700"/>
                  <a:pt x="12081" y="9733"/>
                  <a:pt x="12148" y="9766"/>
                </a:cubicBezTo>
                <a:cubicBezTo>
                  <a:pt x="12220" y="9801"/>
                  <a:pt x="12218" y="9808"/>
                  <a:pt x="12215" y="10108"/>
                </a:cubicBezTo>
                <a:cubicBezTo>
                  <a:pt x="12213" y="10338"/>
                  <a:pt x="12224" y="10419"/>
                  <a:pt x="12247" y="10419"/>
                </a:cubicBezTo>
                <a:cubicBezTo>
                  <a:pt x="12268" y="10419"/>
                  <a:pt x="12274" y="10373"/>
                  <a:pt x="12265" y="10295"/>
                </a:cubicBezTo>
                <a:cubicBezTo>
                  <a:pt x="12258" y="10228"/>
                  <a:pt x="12264" y="10118"/>
                  <a:pt x="12283" y="10046"/>
                </a:cubicBezTo>
                <a:cubicBezTo>
                  <a:pt x="12316" y="9923"/>
                  <a:pt x="12323" y="9931"/>
                  <a:pt x="12378" y="10046"/>
                </a:cubicBezTo>
                <a:cubicBezTo>
                  <a:pt x="12453" y="10201"/>
                  <a:pt x="12459" y="10305"/>
                  <a:pt x="12397" y="10357"/>
                </a:cubicBezTo>
                <a:cubicBezTo>
                  <a:pt x="12370" y="10379"/>
                  <a:pt x="12426" y="10398"/>
                  <a:pt x="12519" y="10404"/>
                </a:cubicBezTo>
                <a:cubicBezTo>
                  <a:pt x="12629" y="10410"/>
                  <a:pt x="12710" y="10378"/>
                  <a:pt x="12750" y="10310"/>
                </a:cubicBezTo>
                <a:cubicBezTo>
                  <a:pt x="12825" y="10182"/>
                  <a:pt x="12852" y="10179"/>
                  <a:pt x="12886" y="10295"/>
                </a:cubicBezTo>
                <a:cubicBezTo>
                  <a:pt x="12900" y="10344"/>
                  <a:pt x="12941" y="10369"/>
                  <a:pt x="12981" y="10357"/>
                </a:cubicBezTo>
                <a:cubicBezTo>
                  <a:pt x="13020" y="10345"/>
                  <a:pt x="13059" y="10376"/>
                  <a:pt x="13067" y="10419"/>
                </a:cubicBezTo>
                <a:cubicBezTo>
                  <a:pt x="13092" y="10561"/>
                  <a:pt x="13199" y="10501"/>
                  <a:pt x="13212" y="10341"/>
                </a:cubicBezTo>
                <a:cubicBezTo>
                  <a:pt x="13221" y="10223"/>
                  <a:pt x="13242" y="10201"/>
                  <a:pt x="13320" y="10201"/>
                </a:cubicBezTo>
                <a:cubicBezTo>
                  <a:pt x="13373" y="10201"/>
                  <a:pt x="13418" y="10228"/>
                  <a:pt x="13424" y="10264"/>
                </a:cubicBezTo>
                <a:cubicBezTo>
                  <a:pt x="13446" y="10383"/>
                  <a:pt x="13543" y="10407"/>
                  <a:pt x="13556" y="10295"/>
                </a:cubicBezTo>
                <a:cubicBezTo>
                  <a:pt x="13565" y="10211"/>
                  <a:pt x="13573" y="10196"/>
                  <a:pt x="13596" y="10264"/>
                </a:cubicBezTo>
                <a:cubicBezTo>
                  <a:pt x="13614" y="10315"/>
                  <a:pt x="13693" y="10360"/>
                  <a:pt x="13791" y="10357"/>
                </a:cubicBezTo>
                <a:cubicBezTo>
                  <a:pt x="13882" y="10354"/>
                  <a:pt x="13998" y="10363"/>
                  <a:pt x="14049" y="10388"/>
                </a:cubicBezTo>
                <a:cubicBezTo>
                  <a:pt x="14128" y="10426"/>
                  <a:pt x="14141" y="10421"/>
                  <a:pt x="14131" y="10326"/>
                </a:cubicBezTo>
                <a:cubicBezTo>
                  <a:pt x="14116" y="10198"/>
                  <a:pt x="14167" y="10026"/>
                  <a:pt x="14199" y="10093"/>
                </a:cubicBezTo>
                <a:cubicBezTo>
                  <a:pt x="14210" y="10117"/>
                  <a:pt x="14216" y="10194"/>
                  <a:pt x="14212" y="10264"/>
                </a:cubicBezTo>
                <a:cubicBezTo>
                  <a:pt x="14206" y="10376"/>
                  <a:pt x="14231" y="10387"/>
                  <a:pt x="14429" y="10404"/>
                </a:cubicBezTo>
                <a:cubicBezTo>
                  <a:pt x="14612" y="10419"/>
                  <a:pt x="14659" y="10403"/>
                  <a:pt x="14679" y="10310"/>
                </a:cubicBezTo>
                <a:cubicBezTo>
                  <a:pt x="14697" y="10221"/>
                  <a:pt x="14712" y="10207"/>
                  <a:pt x="14755" y="10264"/>
                </a:cubicBezTo>
                <a:cubicBezTo>
                  <a:pt x="14803" y="10325"/>
                  <a:pt x="14814" y="10321"/>
                  <a:pt x="14823" y="10201"/>
                </a:cubicBezTo>
                <a:cubicBezTo>
                  <a:pt x="14829" y="10122"/>
                  <a:pt x="14854" y="10061"/>
                  <a:pt x="14878" y="10061"/>
                </a:cubicBezTo>
                <a:cubicBezTo>
                  <a:pt x="14902" y="10061"/>
                  <a:pt x="14921" y="9990"/>
                  <a:pt x="14928" y="9906"/>
                </a:cubicBezTo>
                <a:cubicBezTo>
                  <a:pt x="14934" y="9816"/>
                  <a:pt x="14957" y="9766"/>
                  <a:pt x="14986" y="9766"/>
                </a:cubicBezTo>
                <a:cubicBezTo>
                  <a:pt x="15027" y="9766"/>
                  <a:pt x="15033" y="9732"/>
                  <a:pt x="15023" y="9548"/>
                </a:cubicBezTo>
                <a:cubicBezTo>
                  <a:pt x="15006" y="9270"/>
                  <a:pt x="15057" y="9097"/>
                  <a:pt x="15091" y="9315"/>
                </a:cubicBezTo>
                <a:cubicBezTo>
                  <a:pt x="15103" y="9395"/>
                  <a:pt x="15113" y="9538"/>
                  <a:pt x="15113" y="9626"/>
                </a:cubicBezTo>
                <a:cubicBezTo>
                  <a:pt x="15113" y="9757"/>
                  <a:pt x="15119" y="9761"/>
                  <a:pt x="15145" y="9688"/>
                </a:cubicBezTo>
                <a:cubicBezTo>
                  <a:pt x="15195" y="9546"/>
                  <a:pt x="15215" y="9663"/>
                  <a:pt x="15204" y="10015"/>
                </a:cubicBezTo>
                <a:cubicBezTo>
                  <a:pt x="15196" y="10262"/>
                  <a:pt x="15200" y="10353"/>
                  <a:pt x="15222" y="10357"/>
                </a:cubicBezTo>
                <a:cubicBezTo>
                  <a:pt x="15459" y="10402"/>
                  <a:pt x="15615" y="10368"/>
                  <a:pt x="15598" y="10295"/>
                </a:cubicBezTo>
                <a:cubicBezTo>
                  <a:pt x="15584" y="10238"/>
                  <a:pt x="15594" y="10188"/>
                  <a:pt x="15629" y="10108"/>
                </a:cubicBezTo>
                <a:cubicBezTo>
                  <a:pt x="15673" y="10009"/>
                  <a:pt x="15695" y="9999"/>
                  <a:pt x="15761" y="10077"/>
                </a:cubicBezTo>
                <a:cubicBezTo>
                  <a:pt x="15849" y="10182"/>
                  <a:pt x="15859" y="10299"/>
                  <a:pt x="15788" y="10357"/>
                </a:cubicBezTo>
                <a:cubicBezTo>
                  <a:pt x="15761" y="10379"/>
                  <a:pt x="15904" y="10379"/>
                  <a:pt x="16105" y="10372"/>
                </a:cubicBezTo>
                <a:cubicBezTo>
                  <a:pt x="16357" y="10364"/>
                  <a:pt x="16477" y="10341"/>
                  <a:pt x="16499" y="10279"/>
                </a:cubicBezTo>
                <a:cubicBezTo>
                  <a:pt x="16532" y="10183"/>
                  <a:pt x="16582" y="10245"/>
                  <a:pt x="16562" y="10357"/>
                </a:cubicBezTo>
                <a:cubicBezTo>
                  <a:pt x="16555" y="10394"/>
                  <a:pt x="16564" y="10419"/>
                  <a:pt x="16580" y="10419"/>
                </a:cubicBezTo>
                <a:cubicBezTo>
                  <a:pt x="16596" y="10419"/>
                  <a:pt x="16609" y="10333"/>
                  <a:pt x="16612" y="10233"/>
                </a:cubicBezTo>
                <a:cubicBezTo>
                  <a:pt x="16615" y="10116"/>
                  <a:pt x="16609" y="10061"/>
                  <a:pt x="16589" y="10061"/>
                </a:cubicBezTo>
                <a:cubicBezTo>
                  <a:pt x="16537" y="10061"/>
                  <a:pt x="16531" y="9907"/>
                  <a:pt x="16580" y="9844"/>
                </a:cubicBezTo>
                <a:cubicBezTo>
                  <a:pt x="16609" y="9808"/>
                  <a:pt x="16617" y="9764"/>
                  <a:pt x="16603" y="9735"/>
                </a:cubicBezTo>
                <a:cubicBezTo>
                  <a:pt x="16587" y="9701"/>
                  <a:pt x="16590" y="9622"/>
                  <a:pt x="16612" y="9471"/>
                </a:cubicBezTo>
                <a:cubicBezTo>
                  <a:pt x="16645" y="9240"/>
                  <a:pt x="16688" y="9186"/>
                  <a:pt x="16716" y="9346"/>
                </a:cubicBezTo>
                <a:cubicBezTo>
                  <a:pt x="16725" y="9399"/>
                  <a:pt x="16750" y="9460"/>
                  <a:pt x="16770" y="9486"/>
                </a:cubicBezTo>
                <a:cubicBezTo>
                  <a:pt x="16799" y="9523"/>
                  <a:pt x="16811" y="9620"/>
                  <a:pt x="16811" y="9937"/>
                </a:cubicBezTo>
                <a:cubicBezTo>
                  <a:pt x="16811" y="10388"/>
                  <a:pt x="16798" y="10369"/>
                  <a:pt x="17010" y="10341"/>
                </a:cubicBezTo>
                <a:cubicBezTo>
                  <a:pt x="17069" y="10334"/>
                  <a:pt x="17190" y="10319"/>
                  <a:pt x="17277" y="10310"/>
                </a:cubicBezTo>
                <a:cubicBezTo>
                  <a:pt x="17365" y="10302"/>
                  <a:pt x="17451" y="10280"/>
                  <a:pt x="17472" y="10248"/>
                </a:cubicBezTo>
                <a:cubicBezTo>
                  <a:pt x="17493" y="10216"/>
                  <a:pt x="17521" y="10224"/>
                  <a:pt x="17535" y="10264"/>
                </a:cubicBezTo>
                <a:cubicBezTo>
                  <a:pt x="17550" y="10303"/>
                  <a:pt x="17618" y="10339"/>
                  <a:pt x="17685" y="10357"/>
                </a:cubicBezTo>
                <a:cubicBezTo>
                  <a:pt x="17793" y="10386"/>
                  <a:pt x="17804" y="10373"/>
                  <a:pt x="17793" y="10264"/>
                </a:cubicBezTo>
                <a:cubicBezTo>
                  <a:pt x="17781" y="10123"/>
                  <a:pt x="17920" y="9657"/>
                  <a:pt x="17961" y="9704"/>
                </a:cubicBezTo>
                <a:cubicBezTo>
                  <a:pt x="17989" y="9736"/>
                  <a:pt x="17997" y="10269"/>
                  <a:pt x="17970" y="10326"/>
                </a:cubicBezTo>
                <a:cubicBezTo>
                  <a:pt x="17960" y="10347"/>
                  <a:pt x="17962" y="10396"/>
                  <a:pt x="17975" y="10450"/>
                </a:cubicBezTo>
                <a:cubicBezTo>
                  <a:pt x="17991" y="10517"/>
                  <a:pt x="17996" y="10859"/>
                  <a:pt x="17988" y="11508"/>
                </a:cubicBezTo>
                <a:cubicBezTo>
                  <a:pt x="17978" y="12367"/>
                  <a:pt x="17990" y="12656"/>
                  <a:pt x="18024" y="12347"/>
                </a:cubicBezTo>
                <a:cubicBezTo>
                  <a:pt x="18035" y="12257"/>
                  <a:pt x="18047" y="12250"/>
                  <a:pt x="18083" y="12316"/>
                </a:cubicBezTo>
                <a:cubicBezTo>
                  <a:pt x="18108" y="12362"/>
                  <a:pt x="18155" y="12403"/>
                  <a:pt x="18192" y="12410"/>
                </a:cubicBezTo>
                <a:cubicBezTo>
                  <a:pt x="18247" y="12419"/>
                  <a:pt x="18260" y="12453"/>
                  <a:pt x="18255" y="12581"/>
                </a:cubicBezTo>
                <a:cubicBezTo>
                  <a:pt x="18249" y="12732"/>
                  <a:pt x="18255" y="12727"/>
                  <a:pt x="18518" y="12705"/>
                </a:cubicBezTo>
                <a:cubicBezTo>
                  <a:pt x="18670" y="12692"/>
                  <a:pt x="18795" y="12656"/>
                  <a:pt x="18808" y="12612"/>
                </a:cubicBezTo>
                <a:cubicBezTo>
                  <a:pt x="18842" y="12492"/>
                  <a:pt x="18972" y="12522"/>
                  <a:pt x="19016" y="12658"/>
                </a:cubicBezTo>
                <a:cubicBezTo>
                  <a:pt x="19045" y="12748"/>
                  <a:pt x="19062" y="12749"/>
                  <a:pt x="19079" y="12690"/>
                </a:cubicBezTo>
                <a:cubicBezTo>
                  <a:pt x="19094" y="12640"/>
                  <a:pt x="19145" y="12634"/>
                  <a:pt x="19206" y="12658"/>
                </a:cubicBezTo>
                <a:cubicBezTo>
                  <a:pt x="19298" y="12696"/>
                  <a:pt x="19306" y="12677"/>
                  <a:pt x="19319" y="12519"/>
                </a:cubicBezTo>
                <a:lnTo>
                  <a:pt x="19333" y="12347"/>
                </a:lnTo>
                <a:lnTo>
                  <a:pt x="19374" y="12519"/>
                </a:lnTo>
                <a:cubicBezTo>
                  <a:pt x="19396" y="12609"/>
                  <a:pt x="19422" y="12674"/>
                  <a:pt x="19432" y="12674"/>
                </a:cubicBezTo>
                <a:cubicBezTo>
                  <a:pt x="19443" y="12674"/>
                  <a:pt x="19509" y="12479"/>
                  <a:pt x="19582" y="12239"/>
                </a:cubicBezTo>
                <a:cubicBezTo>
                  <a:pt x="19719" y="11785"/>
                  <a:pt x="19748" y="11744"/>
                  <a:pt x="19795" y="11896"/>
                </a:cubicBezTo>
                <a:cubicBezTo>
                  <a:pt x="19817" y="11969"/>
                  <a:pt x="19818" y="11949"/>
                  <a:pt x="19795" y="11819"/>
                </a:cubicBezTo>
                <a:cubicBezTo>
                  <a:pt x="19772" y="11691"/>
                  <a:pt x="19774" y="11640"/>
                  <a:pt x="19795" y="11570"/>
                </a:cubicBezTo>
                <a:cubicBezTo>
                  <a:pt x="19826" y="11463"/>
                  <a:pt x="19828" y="11181"/>
                  <a:pt x="19799" y="11119"/>
                </a:cubicBezTo>
                <a:cubicBezTo>
                  <a:pt x="19786" y="11091"/>
                  <a:pt x="19782" y="11026"/>
                  <a:pt x="19795" y="10948"/>
                </a:cubicBezTo>
                <a:cubicBezTo>
                  <a:pt x="19806" y="10880"/>
                  <a:pt x="19824" y="10671"/>
                  <a:pt x="19831" y="10481"/>
                </a:cubicBezTo>
                <a:cubicBezTo>
                  <a:pt x="19845" y="10109"/>
                  <a:pt x="19876" y="9951"/>
                  <a:pt x="19894" y="10186"/>
                </a:cubicBezTo>
                <a:cubicBezTo>
                  <a:pt x="19900" y="10267"/>
                  <a:pt x="19928" y="10353"/>
                  <a:pt x="19958" y="10372"/>
                </a:cubicBezTo>
                <a:cubicBezTo>
                  <a:pt x="20005" y="10404"/>
                  <a:pt x="20014" y="10377"/>
                  <a:pt x="20007" y="10170"/>
                </a:cubicBezTo>
                <a:cubicBezTo>
                  <a:pt x="20001" y="9959"/>
                  <a:pt x="20004" y="9944"/>
                  <a:pt x="20071" y="9922"/>
                </a:cubicBezTo>
                <a:cubicBezTo>
                  <a:pt x="20111" y="9908"/>
                  <a:pt x="20164" y="9928"/>
                  <a:pt x="20189" y="9968"/>
                </a:cubicBezTo>
                <a:cubicBezTo>
                  <a:pt x="20213" y="10008"/>
                  <a:pt x="20262" y="10070"/>
                  <a:pt x="20297" y="10108"/>
                </a:cubicBezTo>
                <a:cubicBezTo>
                  <a:pt x="20332" y="10146"/>
                  <a:pt x="20359" y="10219"/>
                  <a:pt x="20356" y="10264"/>
                </a:cubicBezTo>
                <a:cubicBezTo>
                  <a:pt x="20353" y="10317"/>
                  <a:pt x="20396" y="10354"/>
                  <a:pt x="20483" y="10357"/>
                </a:cubicBezTo>
                <a:cubicBezTo>
                  <a:pt x="20556" y="10360"/>
                  <a:pt x="20758" y="10360"/>
                  <a:pt x="20936" y="10372"/>
                </a:cubicBezTo>
                <a:cubicBezTo>
                  <a:pt x="21226" y="10394"/>
                  <a:pt x="21262" y="10387"/>
                  <a:pt x="21257" y="10279"/>
                </a:cubicBezTo>
                <a:cubicBezTo>
                  <a:pt x="21253" y="10202"/>
                  <a:pt x="21266" y="10170"/>
                  <a:pt x="21293" y="10170"/>
                </a:cubicBezTo>
                <a:cubicBezTo>
                  <a:pt x="21317" y="10170"/>
                  <a:pt x="21339" y="10100"/>
                  <a:pt x="21348" y="10030"/>
                </a:cubicBezTo>
                <a:cubicBezTo>
                  <a:pt x="21358" y="9943"/>
                  <a:pt x="21387" y="9906"/>
                  <a:pt x="21438" y="9906"/>
                </a:cubicBezTo>
                <a:cubicBezTo>
                  <a:pt x="21513" y="9906"/>
                  <a:pt x="21515" y="9901"/>
                  <a:pt x="21515" y="9579"/>
                </a:cubicBezTo>
                <a:cubicBezTo>
                  <a:pt x="21515" y="9402"/>
                  <a:pt x="21526" y="9246"/>
                  <a:pt x="21538" y="9222"/>
                </a:cubicBezTo>
                <a:cubicBezTo>
                  <a:pt x="21566" y="9162"/>
                  <a:pt x="21562" y="8791"/>
                  <a:pt x="21533" y="8693"/>
                </a:cubicBezTo>
                <a:cubicBezTo>
                  <a:pt x="21499" y="8573"/>
                  <a:pt x="21491" y="7514"/>
                  <a:pt x="21524" y="7449"/>
                </a:cubicBezTo>
                <a:cubicBezTo>
                  <a:pt x="21561" y="7377"/>
                  <a:pt x="21575" y="6877"/>
                  <a:pt x="21542" y="6765"/>
                </a:cubicBezTo>
                <a:cubicBezTo>
                  <a:pt x="21508" y="6648"/>
                  <a:pt x="21507" y="6511"/>
                  <a:pt x="21542" y="6438"/>
                </a:cubicBezTo>
                <a:cubicBezTo>
                  <a:pt x="21581" y="6358"/>
                  <a:pt x="21600" y="6136"/>
                  <a:pt x="21574" y="6080"/>
                </a:cubicBezTo>
                <a:cubicBezTo>
                  <a:pt x="21562" y="6055"/>
                  <a:pt x="21556" y="6000"/>
                  <a:pt x="21560" y="5956"/>
                </a:cubicBezTo>
                <a:cubicBezTo>
                  <a:pt x="21565" y="5912"/>
                  <a:pt x="21556" y="5832"/>
                  <a:pt x="21538" y="5769"/>
                </a:cubicBezTo>
                <a:cubicBezTo>
                  <a:pt x="21511" y="5679"/>
                  <a:pt x="21506" y="5468"/>
                  <a:pt x="21506" y="4759"/>
                </a:cubicBezTo>
                <a:lnTo>
                  <a:pt x="21506" y="3872"/>
                </a:lnTo>
                <a:lnTo>
                  <a:pt x="21452" y="3919"/>
                </a:lnTo>
                <a:cubicBezTo>
                  <a:pt x="21417" y="3949"/>
                  <a:pt x="21392" y="3924"/>
                  <a:pt x="21375" y="3841"/>
                </a:cubicBezTo>
                <a:cubicBezTo>
                  <a:pt x="21351" y="3728"/>
                  <a:pt x="21348" y="3721"/>
                  <a:pt x="21334" y="3841"/>
                </a:cubicBezTo>
                <a:cubicBezTo>
                  <a:pt x="21321" y="3957"/>
                  <a:pt x="21320" y="3958"/>
                  <a:pt x="21298" y="3857"/>
                </a:cubicBezTo>
                <a:cubicBezTo>
                  <a:pt x="21284" y="3794"/>
                  <a:pt x="21256" y="3728"/>
                  <a:pt x="21234" y="3701"/>
                </a:cubicBezTo>
                <a:cubicBezTo>
                  <a:pt x="21213" y="3674"/>
                  <a:pt x="21200" y="3619"/>
                  <a:pt x="21207" y="3577"/>
                </a:cubicBezTo>
                <a:cubicBezTo>
                  <a:pt x="21215" y="3535"/>
                  <a:pt x="21208" y="3448"/>
                  <a:pt x="21194" y="3390"/>
                </a:cubicBezTo>
                <a:cubicBezTo>
                  <a:pt x="21164" y="3269"/>
                  <a:pt x="21078" y="3249"/>
                  <a:pt x="21058" y="3359"/>
                </a:cubicBezTo>
                <a:cubicBezTo>
                  <a:pt x="21051" y="3400"/>
                  <a:pt x="21037" y="3413"/>
                  <a:pt x="21026" y="3390"/>
                </a:cubicBezTo>
                <a:cubicBezTo>
                  <a:pt x="21015" y="3367"/>
                  <a:pt x="20994" y="3378"/>
                  <a:pt x="20981" y="3406"/>
                </a:cubicBezTo>
                <a:cubicBezTo>
                  <a:pt x="20946" y="3480"/>
                  <a:pt x="20533" y="3439"/>
                  <a:pt x="20510" y="3359"/>
                </a:cubicBezTo>
                <a:cubicBezTo>
                  <a:pt x="20482" y="3264"/>
                  <a:pt x="20374" y="3261"/>
                  <a:pt x="20356" y="3359"/>
                </a:cubicBezTo>
                <a:cubicBezTo>
                  <a:pt x="20348" y="3406"/>
                  <a:pt x="20312" y="3429"/>
                  <a:pt x="20270" y="3406"/>
                </a:cubicBezTo>
                <a:cubicBezTo>
                  <a:pt x="20231" y="3384"/>
                  <a:pt x="20196" y="3397"/>
                  <a:pt x="20189" y="3437"/>
                </a:cubicBezTo>
                <a:cubicBezTo>
                  <a:pt x="20181" y="3477"/>
                  <a:pt x="20161" y="3492"/>
                  <a:pt x="20143" y="3468"/>
                </a:cubicBezTo>
                <a:cubicBezTo>
                  <a:pt x="20125" y="3444"/>
                  <a:pt x="20085" y="3483"/>
                  <a:pt x="20057" y="3546"/>
                </a:cubicBezTo>
                <a:cubicBezTo>
                  <a:pt x="20017" y="3637"/>
                  <a:pt x="20007" y="3638"/>
                  <a:pt x="19998" y="3561"/>
                </a:cubicBezTo>
                <a:cubicBezTo>
                  <a:pt x="19992" y="3504"/>
                  <a:pt x="19958" y="3463"/>
                  <a:pt x="19912" y="3468"/>
                </a:cubicBezTo>
                <a:cubicBezTo>
                  <a:pt x="19867" y="3473"/>
                  <a:pt x="19833" y="3433"/>
                  <a:pt x="19826" y="3375"/>
                </a:cubicBezTo>
                <a:cubicBezTo>
                  <a:pt x="19812" y="3243"/>
                  <a:pt x="19705" y="3255"/>
                  <a:pt x="19672" y="3390"/>
                </a:cubicBezTo>
                <a:cubicBezTo>
                  <a:pt x="19644" y="3510"/>
                  <a:pt x="19551" y="3541"/>
                  <a:pt x="19532" y="3437"/>
                </a:cubicBezTo>
                <a:cubicBezTo>
                  <a:pt x="19526" y="3401"/>
                  <a:pt x="19556" y="3264"/>
                  <a:pt x="19600" y="3141"/>
                </a:cubicBezTo>
                <a:cubicBezTo>
                  <a:pt x="19677" y="2924"/>
                  <a:pt x="19680" y="2926"/>
                  <a:pt x="19627" y="2924"/>
                </a:cubicBezTo>
                <a:cubicBezTo>
                  <a:pt x="19597" y="2922"/>
                  <a:pt x="19564" y="2955"/>
                  <a:pt x="19550" y="3001"/>
                </a:cubicBezTo>
                <a:cubicBezTo>
                  <a:pt x="19532" y="3065"/>
                  <a:pt x="19516" y="3073"/>
                  <a:pt x="19491" y="3001"/>
                </a:cubicBezTo>
                <a:cubicBezTo>
                  <a:pt x="19442" y="2860"/>
                  <a:pt x="19424" y="2970"/>
                  <a:pt x="19469" y="3141"/>
                </a:cubicBezTo>
                <a:cubicBezTo>
                  <a:pt x="19504" y="3277"/>
                  <a:pt x="19504" y="3300"/>
                  <a:pt x="19473" y="3406"/>
                </a:cubicBezTo>
                <a:cubicBezTo>
                  <a:pt x="19437" y="3532"/>
                  <a:pt x="19396" y="3479"/>
                  <a:pt x="19396" y="3312"/>
                </a:cubicBezTo>
                <a:cubicBezTo>
                  <a:pt x="19396" y="3125"/>
                  <a:pt x="19357" y="3200"/>
                  <a:pt x="19333" y="3437"/>
                </a:cubicBezTo>
                <a:lnTo>
                  <a:pt x="19310" y="3670"/>
                </a:lnTo>
                <a:lnTo>
                  <a:pt x="19260" y="3530"/>
                </a:lnTo>
                <a:cubicBezTo>
                  <a:pt x="19234" y="3449"/>
                  <a:pt x="19196" y="3354"/>
                  <a:pt x="19174" y="3328"/>
                </a:cubicBezTo>
                <a:cubicBezTo>
                  <a:pt x="19152" y="3301"/>
                  <a:pt x="19139" y="3230"/>
                  <a:pt x="19143" y="3157"/>
                </a:cubicBezTo>
                <a:cubicBezTo>
                  <a:pt x="19148" y="3063"/>
                  <a:pt x="19175" y="3018"/>
                  <a:pt x="19242" y="3001"/>
                </a:cubicBezTo>
                <a:cubicBezTo>
                  <a:pt x="19301" y="2987"/>
                  <a:pt x="19329" y="2948"/>
                  <a:pt x="19324" y="2892"/>
                </a:cubicBezTo>
                <a:cubicBezTo>
                  <a:pt x="19311" y="2756"/>
                  <a:pt x="19229" y="2751"/>
                  <a:pt x="19152" y="2877"/>
                </a:cubicBezTo>
                <a:cubicBezTo>
                  <a:pt x="19063" y="3022"/>
                  <a:pt x="18996" y="3018"/>
                  <a:pt x="18980" y="2877"/>
                </a:cubicBezTo>
                <a:cubicBezTo>
                  <a:pt x="18966" y="2754"/>
                  <a:pt x="18855" y="2732"/>
                  <a:pt x="18835" y="2846"/>
                </a:cubicBezTo>
                <a:cubicBezTo>
                  <a:pt x="18828" y="2886"/>
                  <a:pt x="18773" y="2924"/>
                  <a:pt x="18717" y="2924"/>
                </a:cubicBezTo>
                <a:cubicBezTo>
                  <a:pt x="18646" y="2924"/>
                  <a:pt x="18612" y="2956"/>
                  <a:pt x="18604" y="3032"/>
                </a:cubicBezTo>
                <a:cubicBezTo>
                  <a:pt x="18597" y="3093"/>
                  <a:pt x="18572" y="3141"/>
                  <a:pt x="18550" y="3141"/>
                </a:cubicBezTo>
                <a:cubicBezTo>
                  <a:pt x="18514" y="3141"/>
                  <a:pt x="18487" y="3302"/>
                  <a:pt x="18477" y="3546"/>
                </a:cubicBezTo>
                <a:cubicBezTo>
                  <a:pt x="18476" y="3586"/>
                  <a:pt x="18444" y="3608"/>
                  <a:pt x="18409" y="3608"/>
                </a:cubicBezTo>
                <a:cubicBezTo>
                  <a:pt x="18368" y="3608"/>
                  <a:pt x="18347" y="3578"/>
                  <a:pt x="18350" y="3515"/>
                </a:cubicBezTo>
                <a:cubicBezTo>
                  <a:pt x="18354" y="3454"/>
                  <a:pt x="18349" y="3432"/>
                  <a:pt x="18332" y="3468"/>
                </a:cubicBezTo>
                <a:cubicBezTo>
                  <a:pt x="18318" y="3499"/>
                  <a:pt x="18271" y="3526"/>
                  <a:pt x="18233" y="3515"/>
                </a:cubicBezTo>
                <a:cubicBezTo>
                  <a:pt x="18132" y="3485"/>
                  <a:pt x="18144" y="3680"/>
                  <a:pt x="18246" y="3763"/>
                </a:cubicBezTo>
                <a:cubicBezTo>
                  <a:pt x="18293" y="3802"/>
                  <a:pt x="18323" y="3871"/>
                  <a:pt x="18323" y="3934"/>
                </a:cubicBezTo>
                <a:cubicBezTo>
                  <a:pt x="18323" y="4068"/>
                  <a:pt x="18238" y="4128"/>
                  <a:pt x="18178" y="4028"/>
                </a:cubicBezTo>
                <a:cubicBezTo>
                  <a:pt x="18154" y="3986"/>
                  <a:pt x="18116" y="3931"/>
                  <a:pt x="18092" y="3919"/>
                </a:cubicBezTo>
                <a:cubicBezTo>
                  <a:pt x="18064" y="3904"/>
                  <a:pt x="18045" y="3830"/>
                  <a:pt x="18038" y="3686"/>
                </a:cubicBezTo>
                <a:cubicBezTo>
                  <a:pt x="18032" y="3566"/>
                  <a:pt x="18019" y="3502"/>
                  <a:pt x="18011" y="3546"/>
                </a:cubicBezTo>
                <a:cubicBezTo>
                  <a:pt x="17991" y="3652"/>
                  <a:pt x="17910" y="3618"/>
                  <a:pt x="17889" y="3499"/>
                </a:cubicBezTo>
                <a:cubicBezTo>
                  <a:pt x="17879" y="3447"/>
                  <a:pt x="17864" y="3428"/>
                  <a:pt x="17852" y="3452"/>
                </a:cubicBezTo>
                <a:cubicBezTo>
                  <a:pt x="17841" y="3477"/>
                  <a:pt x="17821" y="3450"/>
                  <a:pt x="17807" y="3390"/>
                </a:cubicBezTo>
                <a:cubicBezTo>
                  <a:pt x="17775" y="3258"/>
                  <a:pt x="17745" y="3256"/>
                  <a:pt x="17676" y="3375"/>
                </a:cubicBezTo>
                <a:cubicBezTo>
                  <a:pt x="17647" y="3424"/>
                  <a:pt x="17587" y="3468"/>
                  <a:pt x="17540" y="3468"/>
                </a:cubicBezTo>
                <a:cubicBezTo>
                  <a:pt x="17467" y="3468"/>
                  <a:pt x="17455" y="3442"/>
                  <a:pt x="17449" y="3297"/>
                </a:cubicBezTo>
                <a:cubicBezTo>
                  <a:pt x="17444" y="3175"/>
                  <a:pt x="17454" y="3123"/>
                  <a:pt x="17486" y="3095"/>
                </a:cubicBezTo>
                <a:cubicBezTo>
                  <a:pt x="17584" y="3006"/>
                  <a:pt x="17518" y="2935"/>
                  <a:pt x="17323" y="2939"/>
                </a:cubicBezTo>
                <a:cubicBezTo>
                  <a:pt x="16965" y="2947"/>
                  <a:pt x="16852" y="2916"/>
                  <a:pt x="16829" y="2784"/>
                </a:cubicBezTo>
                <a:cubicBezTo>
                  <a:pt x="16812" y="2682"/>
                  <a:pt x="16812" y="2691"/>
                  <a:pt x="16811" y="2830"/>
                </a:cubicBezTo>
                <a:cubicBezTo>
                  <a:pt x="16811" y="2953"/>
                  <a:pt x="16819" y="2986"/>
                  <a:pt x="16856" y="2986"/>
                </a:cubicBezTo>
                <a:cubicBezTo>
                  <a:pt x="16883" y="2986"/>
                  <a:pt x="16924" y="3035"/>
                  <a:pt x="16947" y="3095"/>
                </a:cubicBezTo>
                <a:cubicBezTo>
                  <a:pt x="16987" y="3201"/>
                  <a:pt x="16987" y="3212"/>
                  <a:pt x="16938" y="3343"/>
                </a:cubicBezTo>
                <a:cubicBezTo>
                  <a:pt x="16900" y="3445"/>
                  <a:pt x="16854" y="3472"/>
                  <a:pt x="16748" y="3468"/>
                </a:cubicBezTo>
                <a:lnTo>
                  <a:pt x="16607" y="3468"/>
                </a:lnTo>
                <a:lnTo>
                  <a:pt x="16607" y="2846"/>
                </a:lnTo>
                <a:cubicBezTo>
                  <a:pt x="16607" y="2505"/>
                  <a:pt x="16600" y="2204"/>
                  <a:pt x="16589" y="2177"/>
                </a:cubicBezTo>
                <a:cubicBezTo>
                  <a:pt x="16557" y="2098"/>
                  <a:pt x="16560" y="1822"/>
                  <a:pt x="16594" y="1757"/>
                </a:cubicBezTo>
                <a:cubicBezTo>
                  <a:pt x="16614" y="1718"/>
                  <a:pt x="16619" y="1667"/>
                  <a:pt x="16607" y="1602"/>
                </a:cubicBezTo>
                <a:cubicBezTo>
                  <a:pt x="16583" y="1466"/>
                  <a:pt x="16582" y="1301"/>
                  <a:pt x="16607" y="1182"/>
                </a:cubicBezTo>
                <a:cubicBezTo>
                  <a:pt x="16623" y="1104"/>
                  <a:pt x="16611" y="1087"/>
                  <a:pt x="16553" y="1104"/>
                </a:cubicBezTo>
                <a:cubicBezTo>
                  <a:pt x="16457" y="1133"/>
                  <a:pt x="16426" y="1069"/>
                  <a:pt x="16426" y="809"/>
                </a:cubicBezTo>
                <a:cubicBezTo>
                  <a:pt x="16426" y="572"/>
                  <a:pt x="16422" y="559"/>
                  <a:pt x="16327" y="653"/>
                </a:cubicBezTo>
                <a:cubicBezTo>
                  <a:pt x="16290" y="689"/>
                  <a:pt x="16255" y="687"/>
                  <a:pt x="16245" y="653"/>
                </a:cubicBezTo>
                <a:cubicBezTo>
                  <a:pt x="16235" y="619"/>
                  <a:pt x="16176" y="588"/>
                  <a:pt x="16118" y="575"/>
                </a:cubicBezTo>
                <a:cubicBezTo>
                  <a:pt x="15999" y="550"/>
                  <a:pt x="15971" y="405"/>
                  <a:pt x="16037" y="156"/>
                </a:cubicBezTo>
                <a:cubicBezTo>
                  <a:pt x="16072" y="21"/>
                  <a:pt x="16072" y="0"/>
                  <a:pt x="16019" y="0"/>
                </a:cubicBezTo>
                <a:cubicBezTo>
                  <a:pt x="15970" y="0"/>
                  <a:pt x="15961" y="40"/>
                  <a:pt x="15955" y="280"/>
                </a:cubicBezTo>
                <a:cubicBezTo>
                  <a:pt x="15946" y="657"/>
                  <a:pt x="15887" y="657"/>
                  <a:pt x="15878" y="280"/>
                </a:cubicBezTo>
                <a:cubicBezTo>
                  <a:pt x="15873" y="69"/>
                  <a:pt x="15864" y="0"/>
                  <a:pt x="15833" y="0"/>
                </a:cubicBezTo>
                <a:cubicBezTo>
                  <a:pt x="15802" y="0"/>
                  <a:pt x="15793" y="74"/>
                  <a:pt x="15788" y="280"/>
                </a:cubicBezTo>
                <a:cubicBezTo>
                  <a:pt x="15782" y="534"/>
                  <a:pt x="15777" y="556"/>
                  <a:pt x="15684" y="638"/>
                </a:cubicBezTo>
                <a:cubicBezTo>
                  <a:pt x="15629" y="685"/>
                  <a:pt x="15576" y="686"/>
                  <a:pt x="15566" y="653"/>
                </a:cubicBezTo>
                <a:cubicBezTo>
                  <a:pt x="15556" y="620"/>
                  <a:pt x="15502" y="588"/>
                  <a:pt x="15444" y="575"/>
                </a:cubicBezTo>
                <a:cubicBezTo>
                  <a:pt x="15324" y="550"/>
                  <a:pt x="15292" y="405"/>
                  <a:pt x="15358" y="156"/>
                </a:cubicBezTo>
                <a:cubicBezTo>
                  <a:pt x="15393" y="21"/>
                  <a:pt x="15395" y="0"/>
                  <a:pt x="15353" y="0"/>
                </a:cubicBezTo>
                <a:cubicBezTo>
                  <a:pt x="15323" y="0"/>
                  <a:pt x="15303" y="61"/>
                  <a:pt x="15299" y="171"/>
                </a:cubicBezTo>
                <a:cubicBezTo>
                  <a:pt x="15295" y="261"/>
                  <a:pt x="15280" y="342"/>
                  <a:pt x="15263" y="342"/>
                </a:cubicBezTo>
                <a:cubicBezTo>
                  <a:pt x="15245" y="342"/>
                  <a:pt x="15226" y="261"/>
                  <a:pt x="15222" y="171"/>
                </a:cubicBezTo>
                <a:cubicBezTo>
                  <a:pt x="15217" y="52"/>
                  <a:pt x="15200" y="0"/>
                  <a:pt x="15163" y="0"/>
                </a:cubicBezTo>
                <a:close/>
                <a:moveTo>
                  <a:pt x="12886" y="451"/>
                </a:moveTo>
                <a:cubicBezTo>
                  <a:pt x="12754" y="449"/>
                  <a:pt x="12699" y="509"/>
                  <a:pt x="12732" y="622"/>
                </a:cubicBezTo>
                <a:cubicBezTo>
                  <a:pt x="12739" y="648"/>
                  <a:pt x="12827" y="669"/>
                  <a:pt x="12926" y="669"/>
                </a:cubicBezTo>
                <a:cubicBezTo>
                  <a:pt x="13090" y="669"/>
                  <a:pt x="13104" y="657"/>
                  <a:pt x="13067" y="560"/>
                </a:cubicBezTo>
                <a:cubicBezTo>
                  <a:pt x="13040" y="491"/>
                  <a:pt x="12977" y="452"/>
                  <a:pt x="12886" y="451"/>
                </a:cubicBezTo>
                <a:close/>
                <a:moveTo>
                  <a:pt x="10164" y="513"/>
                </a:moveTo>
                <a:cubicBezTo>
                  <a:pt x="10135" y="412"/>
                  <a:pt x="10042" y="422"/>
                  <a:pt x="10011" y="529"/>
                </a:cubicBezTo>
                <a:cubicBezTo>
                  <a:pt x="9997" y="577"/>
                  <a:pt x="9983" y="726"/>
                  <a:pt x="9983" y="855"/>
                </a:cubicBezTo>
                <a:cubicBezTo>
                  <a:pt x="9983" y="985"/>
                  <a:pt x="9972" y="1110"/>
                  <a:pt x="9961" y="1135"/>
                </a:cubicBezTo>
                <a:cubicBezTo>
                  <a:pt x="9933" y="1194"/>
                  <a:pt x="9933" y="2165"/>
                  <a:pt x="9961" y="2224"/>
                </a:cubicBezTo>
                <a:cubicBezTo>
                  <a:pt x="9972" y="2249"/>
                  <a:pt x="9983" y="2542"/>
                  <a:pt x="9983" y="2861"/>
                </a:cubicBezTo>
                <a:cubicBezTo>
                  <a:pt x="9983" y="3347"/>
                  <a:pt x="9978" y="3443"/>
                  <a:pt x="9947" y="3483"/>
                </a:cubicBezTo>
                <a:cubicBezTo>
                  <a:pt x="9927" y="3510"/>
                  <a:pt x="9898" y="3576"/>
                  <a:pt x="9884" y="3639"/>
                </a:cubicBezTo>
                <a:cubicBezTo>
                  <a:pt x="9860" y="3742"/>
                  <a:pt x="9853" y="3744"/>
                  <a:pt x="9829" y="3639"/>
                </a:cubicBezTo>
                <a:cubicBezTo>
                  <a:pt x="9802" y="3519"/>
                  <a:pt x="9709" y="3417"/>
                  <a:pt x="9630" y="3421"/>
                </a:cubicBezTo>
                <a:cubicBezTo>
                  <a:pt x="9577" y="3424"/>
                  <a:pt x="9525" y="3242"/>
                  <a:pt x="9558" y="3172"/>
                </a:cubicBezTo>
                <a:cubicBezTo>
                  <a:pt x="9570" y="3147"/>
                  <a:pt x="9640" y="3119"/>
                  <a:pt x="9716" y="3095"/>
                </a:cubicBezTo>
                <a:cubicBezTo>
                  <a:pt x="9792" y="3070"/>
                  <a:pt x="9857" y="3028"/>
                  <a:pt x="9857" y="3001"/>
                </a:cubicBezTo>
                <a:cubicBezTo>
                  <a:pt x="9857" y="2814"/>
                  <a:pt x="9705" y="2683"/>
                  <a:pt x="9675" y="2846"/>
                </a:cubicBezTo>
                <a:cubicBezTo>
                  <a:pt x="9658" y="2941"/>
                  <a:pt x="9502" y="2941"/>
                  <a:pt x="9485" y="2846"/>
                </a:cubicBezTo>
                <a:cubicBezTo>
                  <a:pt x="9468" y="2751"/>
                  <a:pt x="9353" y="2751"/>
                  <a:pt x="9336" y="2846"/>
                </a:cubicBezTo>
                <a:cubicBezTo>
                  <a:pt x="9329" y="2886"/>
                  <a:pt x="9254" y="2924"/>
                  <a:pt x="9168" y="2924"/>
                </a:cubicBezTo>
                <a:cubicBezTo>
                  <a:pt x="9048" y="2924"/>
                  <a:pt x="9011" y="2946"/>
                  <a:pt x="9001" y="3032"/>
                </a:cubicBezTo>
                <a:cubicBezTo>
                  <a:pt x="8991" y="3122"/>
                  <a:pt x="8967" y="3133"/>
                  <a:pt x="8883" y="3095"/>
                </a:cubicBezTo>
                <a:cubicBezTo>
                  <a:pt x="8780" y="3048"/>
                  <a:pt x="8777" y="3044"/>
                  <a:pt x="8770" y="3250"/>
                </a:cubicBezTo>
                <a:cubicBezTo>
                  <a:pt x="8764" y="3417"/>
                  <a:pt x="8753" y="3465"/>
                  <a:pt x="8707" y="3483"/>
                </a:cubicBezTo>
                <a:cubicBezTo>
                  <a:pt x="8628" y="3515"/>
                  <a:pt x="8601" y="3304"/>
                  <a:pt x="8666" y="3157"/>
                </a:cubicBezTo>
                <a:cubicBezTo>
                  <a:pt x="8696" y="3089"/>
                  <a:pt x="8711" y="2969"/>
                  <a:pt x="8711" y="2830"/>
                </a:cubicBezTo>
                <a:cubicBezTo>
                  <a:pt x="8711" y="2650"/>
                  <a:pt x="8706" y="2624"/>
                  <a:pt x="8666" y="2644"/>
                </a:cubicBezTo>
                <a:cubicBezTo>
                  <a:pt x="8620" y="2666"/>
                  <a:pt x="8618" y="2654"/>
                  <a:pt x="8625" y="2177"/>
                </a:cubicBezTo>
                <a:cubicBezTo>
                  <a:pt x="8630" y="1876"/>
                  <a:pt x="8622" y="1632"/>
                  <a:pt x="8607" y="1571"/>
                </a:cubicBezTo>
                <a:cubicBezTo>
                  <a:pt x="8589" y="1494"/>
                  <a:pt x="8587" y="1447"/>
                  <a:pt x="8607" y="1337"/>
                </a:cubicBezTo>
                <a:cubicBezTo>
                  <a:pt x="8641" y="1150"/>
                  <a:pt x="8607" y="965"/>
                  <a:pt x="8525" y="933"/>
                </a:cubicBezTo>
                <a:cubicBezTo>
                  <a:pt x="8488" y="918"/>
                  <a:pt x="8466" y="875"/>
                  <a:pt x="8462" y="778"/>
                </a:cubicBezTo>
                <a:cubicBezTo>
                  <a:pt x="8456" y="643"/>
                  <a:pt x="8437" y="624"/>
                  <a:pt x="8222" y="606"/>
                </a:cubicBezTo>
                <a:lnTo>
                  <a:pt x="7991" y="591"/>
                </a:lnTo>
                <a:lnTo>
                  <a:pt x="8005" y="762"/>
                </a:lnTo>
                <a:cubicBezTo>
                  <a:pt x="8015" y="902"/>
                  <a:pt x="8000" y="983"/>
                  <a:pt x="7941" y="1135"/>
                </a:cubicBezTo>
                <a:cubicBezTo>
                  <a:pt x="7901" y="1240"/>
                  <a:pt x="7864" y="1322"/>
                  <a:pt x="7855" y="1322"/>
                </a:cubicBezTo>
                <a:cubicBezTo>
                  <a:pt x="7847" y="1322"/>
                  <a:pt x="7817" y="1419"/>
                  <a:pt x="7787" y="1540"/>
                </a:cubicBezTo>
                <a:cubicBezTo>
                  <a:pt x="7758" y="1660"/>
                  <a:pt x="7715" y="1757"/>
                  <a:pt x="7692" y="1757"/>
                </a:cubicBezTo>
                <a:cubicBezTo>
                  <a:pt x="7640" y="1757"/>
                  <a:pt x="7639" y="2136"/>
                  <a:pt x="7688" y="2473"/>
                </a:cubicBezTo>
                <a:cubicBezTo>
                  <a:pt x="7746" y="2869"/>
                  <a:pt x="7724" y="2924"/>
                  <a:pt x="7489" y="2924"/>
                </a:cubicBezTo>
                <a:cubicBezTo>
                  <a:pt x="7267" y="2924"/>
                  <a:pt x="7261" y="2921"/>
                  <a:pt x="7167" y="3343"/>
                </a:cubicBezTo>
                <a:cubicBezTo>
                  <a:pt x="7121" y="3551"/>
                  <a:pt x="7078" y="3523"/>
                  <a:pt x="6982" y="3219"/>
                </a:cubicBezTo>
                <a:cubicBezTo>
                  <a:pt x="6936" y="3075"/>
                  <a:pt x="6906" y="3027"/>
                  <a:pt x="6891" y="3079"/>
                </a:cubicBezTo>
                <a:cubicBezTo>
                  <a:pt x="6876" y="3131"/>
                  <a:pt x="6862" y="3138"/>
                  <a:pt x="6841" y="3079"/>
                </a:cubicBezTo>
                <a:cubicBezTo>
                  <a:pt x="6806" y="2978"/>
                  <a:pt x="6741" y="3046"/>
                  <a:pt x="6696" y="3235"/>
                </a:cubicBezTo>
                <a:cubicBezTo>
                  <a:pt x="6679" y="3309"/>
                  <a:pt x="6647" y="3375"/>
                  <a:pt x="6624" y="3390"/>
                </a:cubicBezTo>
                <a:cubicBezTo>
                  <a:pt x="6601" y="3405"/>
                  <a:pt x="6575" y="3429"/>
                  <a:pt x="6570" y="3437"/>
                </a:cubicBezTo>
                <a:cubicBezTo>
                  <a:pt x="6564" y="3444"/>
                  <a:pt x="6540" y="3444"/>
                  <a:pt x="6515" y="3437"/>
                </a:cubicBezTo>
                <a:cubicBezTo>
                  <a:pt x="6490" y="3430"/>
                  <a:pt x="6464" y="3456"/>
                  <a:pt x="6456" y="3499"/>
                </a:cubicBezTo>
                <a:cubicBezTo>
                  <a:pt x="6447" y="3553"/>
                  <a:pt x="6427" y="3554"/>
                  <a:pt x="6398" y="3499"/>
                </a:cubicBezTo>
                <a:cubicBezTo>
                  <a:pt x="6374" y="3456"/>
                  <a:pt x="6321" y="3423"/>
                  <a:pt x="6275" y="3421"/>
                </a:cubicBezTo>
                <a:cubicBezTo>
                  <a:pt x="6192" y="3417"/>
                  <a:pt x="6125" y="3261"/>
                  <a:pt x="6167" y="3172"/>
                </a:cubicBezTo>
                <a:cubicBezTo>
                  <a:pt x="6178" y="3147"/>
                  <a:pt x="6249" y="3119"/>
                  <a:pt x="6325" y="3095"/>
                </a:cubicBezTo>
                <a:cubicBezTo>
                  <a:pt x="6401" y="3070"/>
                  <a:pt x="6465" y="3028"/>
                  <a:pt x="6465" y="3001"/>
                </a:cubicBezTo>
                <a:cubicBezTo>
                  <a:pt x="6465" y="2814"/>
                  <a:pt x="6314" y="2683"/>
                  <a:pt x="6284" y="2846"/>
                </a:cubicBezTo>
                <a:cubicBezTo>
                  <a:pt x="6267" y="2941"/>
                  <a:pt x="6111" y="2941"/>
                  <a:pt x="6094" y="2846"/>
                </a:cubicBezTo>
                <a:cubicBezTo>
                  <a:pt x="6077" y="2751"/>
                  <a:pt x="5962" y="2751"/>
                  <a:pt x="5945" y="2846"/>
                </a:cubicBezTo>
                <a:cubicBezTo>
                  <a:pt x="5938" y="2886"/>
                  <a:pt x="5853" y="2924"/>
                  <a:pt x="5755" y="2924"/>
                </a:cubicBezTo>
                <a:lnTo>
                  <a:pt x="5573" y="2924"/>
                </a:lnTo>
                <a:lnTo>
                  <a:pt x="5573" y="3157"/>
                </a:lnTo>
                <a:cubicBezTo>
                  <a:pt x="5573" y="3284"/>
                  <a:pt x="5561" y="3441"/>
                  <a:pt x="5542" y="3515"/>
                </a:cubicBezTo>
                <a:cubicBezTo>
                  <a:pt x="5501" y="3668"/>
                  <a:pt x="5382" y="3694"/>
                  <a:pt x="5320" y="3561"/>
                </a:cubicBezTo>
                <a:cubicBezTo>
                  <a:pt x="5275" y="3465"/>
                  <a:pt x="5255" y="3501"/>
                  <a:pt x="5247" y="3686"/>
                </a:cubicBezTo>
                <a:cubicBezTo>
                  <a:pt x="5245" y="3751"/>
                  <a:pt x="5219" y="3849"/>
                  <a:pt x="5189" y="3903"/>
                </a:cubicBezTo>
                <a:cubicBezTo>
                  <a:pt x="5137" y="3995"/>
                  <a:pt x="5130" y="3993"/>
                  <a:pt x="5098" y="3826"/>
                </a:cubicBezTo>
                <a:cubicBezTo>
                  <a:pt x="5065" y="3654"/>
                  <a:pt x="5065" y="3630"/>
                  <a:pt x="5107" y="3592"/>
                </a:cubicBezTo>
                <a:cubicBezTo>
                  <a:pt x="5162" y="3543"/>
                  <a:pt x="5165" y="3437"/>
                  <a:pt x="5112" y="3437"/>
                </a:cubicBezTo>
                <a:cubicBezTo>
                  <a:pt x="5089" y="3437"/>
                  <a:pt x="5064" y="3492"/>
                  <a:pt x="5057" y="3577"/>
                </a:cubicBezTo>
                <a:cubicBezTo>
                  <a:pt x="5048" y="3698"/>
                  <a:pt x="5033" y="3723"/>
                  <a:pt x="4976" y="3701"/>
                </a:cubicBezTo>
                <a:cubicBezTo>
                  <a:pt x="4908" y="3675"/>
                  <a:pt x="4905" y="3655"/>
                  <a:pt x="4899" y="3328"/>
                </a:cubicBezTo>
                <a:cubicBezTo>
                  <a:pt x="4894" y="3054"/>
                  <a:pt x="4885" y="2986"/>
                  <a:pt x="4854" y="2986"/>
                </a:cubicBezTo>
                <a:cubicBezTo>
                  <a:pt x="4832" y="2986"/>
                  <a:pt x="4805" y="3035"/>
                  <a:pt x="4790" y="3095"/>
                </a:cubicBezTo>
                <a:cubicBezTo>
                  <a:pt x="4776" y="3154"/>
                  <a:pt x="4758" y="3192"/>
                  <a:pt x="4749" y="3172"/>
                </a:cubicBezTo>
                <a:cubicBezTo>
                  <a:pt x="4740" y="3153"/>
                  <a:pt x="4719" y="3191"/>
                  <a:pt x="4704" y="3250"/>
                </a:cubicBezTo>
                <a:cubicBezTo>
                  <a:pt x="4672" y="3382"/>
                  <a:pt x="4639" y="3385"/>
                  <a:pt x="4605" y="3266"/>
                </a:cubicBezTo>
                <a:cubicBezTo>
                  <a:pt x="4584" y="3195"/>
                  <a:pt x="4589" y="3149"/>
                  <a:pt x="4627" y="3048"/>
                </a:cubicBezTo>
                <a:lnTo>
                  <a:pt x="4672" y="2924"/>
                </a:lnTo>
                <a:lnTo>
                  <a:pt x="4596" y="2924"/>
                </a:lnTo>
                <a:cubicBezTo>
                  <a:pt x="4546" y="2923"/>
                  <a:pt x="4513" y="2963"/>
                  <a:pt x="4505" y="3032"/>
                </a:cubicBezTo>
                <a:cubicBezTo>
                  <a:pt x="4487" y="3196"/>
                  <a:pt x="4247" y="3182"/>
                  <a:pt x="4220" y="3017"/>
                </a:cubicBezTo>
                <a:cubicBezTo>
                  <a:pt x="4203" y="2914"/>
                  <a:pt x="4190" y="2902"/>
                  <a:pt x="4111" y="2970"/>
                </a:cubicBezTo>
                <a:cubicBezTo>
                  <a:pt x="4011" y="3057"/>
                  <a:pt x="3976" y="3035"/>
                  <a:pt x="3993" y="2877"/>
                </a:cubicBezTo>
                <a:cubicBezTo>
                  <a:pt x="4000" y="2814"/>
                  <a:pt x="3989" y="2782"/>
                  <a:pt x="3966" y="2784"/>
                </a:cubicBezTo>
                <a:cubicBezTo>
                  <a:pt x="3928" y="2786"/>
                  <a:pt x="3858" y="2934"/>
                  <a:pt x="3858" y="3017"/>
                </a:cubicBezTo>
                <a:cubicBezTo>
                  <a:pt x="3858" y="3044"/>
                  <a:pt x="3838" y="3163"/>
                  <a:pt x="3812" y="3281"/>
                </a:cubicBezTo>
                <a:cubicBezTo>
                  <a:pt x="3756" y="3542"/>
                  <a:pt x="3662" y="3586"/>
                  <a:pt x="3627" y="3359"/>
                </a:cubicBezTo>
                <a:cubicBezTo>
                  <a:pt x="3598" y="3173"/>
                  <a:pt x="3615" y="3064"/>
                  <a:pt x="3676" y="3064"/>
                </a:cubicBezTo>
                <a:cubicBezTo>
                  <a:pt x="3739" y="3064"/>
                  <a:pt x="3756" y="2999"/>
                  <a:pt x="3726" y="2877"/>
                </a:cubicBezTo>
                <a:cubicBezTo>
                  <a:pt x="3699" y="2763"/>
                  <a:pt x="3591" y="2739"/>
                  <a:pt x="3572" y="2846"/>
                </a:cubicBezTo>
                <a:cubicBezTo>
                  <a:pt x="3564" y="2889"/>
                  <a:pt x="3430" y="2924"/>
                  <a:pt x="3242" y="2924"/>
                </a:cubicBezTo>
                <a:cubicBezTo>
                  <a:pt x="3028" y="2924"/>
                  <a:pt x="2912" y="2941"/>
                  <a:pt x="2884" y="3001"/>
                </a:cubicBezTo>
                <a:cubicBezTo>
                  <a:pt x="2852" y="3070"/>
                  <a:pt x="2836" y="3084"/>
                  <a:pt x="2816" y="3017"/>
                </a:cubicBezTo>
                <a:cubicBezTo>
                  <a:pt x="2799" y="2959"/>
                  <a:pt x="2750" y="2941"/>
                  <a:pt x="2667" y="2970"/>
                </a:cubicBezTo>
                <a:cubicBezTo>
                  <a:pt x="2564" y="3007"/>
                  <a:pt x="2542" y="2992"/>
                  <a:pt x="2531" y="2892"/>
                </a:cubicBezTo>
                <a:cubicBezTo>
                  <a:pt x="2515" y="2749"/>
                  <a:pt x="2420" y="2742"/>
                  <a:pt x="2368" y="2877"/>
                </a:cubicBezTo>
                <a:cubicBezTo>
                  <a:pt x="2342" y="2945"/>
                  <a:pt x="2338" y="2992"/>
                  <a:pt x="2354" y="3048"/>
                </a:cubicBezTo>
                <a:cubicBezTo>
                  <a:pt x="2387" y="3159"/>
                  <a:pt x="2358" y="3281"/>
                  <a:pt x="2300" y="3281"/>
                </a:cubicBezTo>
                <a:cubicBezTo>
                  <a:pt x="2271" y="3281"/>
                  <a:pt x="2239" y="3202"/>
                  <a:pt x="2219" y="3095"/>
                </a:cubicBezTo>
                <a:cubicBezTo>
                  <a:pt x="2189" y="2939"/>
                  <a:pt x="2177" y="2926"/>
                  <a:pt x="2142" y="3001"/>
                </a:cubicBezTo>
                <a:cubicBezTo>
                  <a:pt x="2107" y="3075"/>
                  <a:pt x="2093" y="3074"/>
                  <a:pt x="2051" y="2939"/>
                </a:cubicBezTo>
                <a:cubicBezTo>
                  <a:pt x="1992" y="2748"/>
                  <a:pt x="1924" y="2729"/>
                  <a:pt x="1852" y="2892"/>
                </a:cubicBezTo>
                <a:cubicBezTo>
                  <a:pt x="1810" y="2986"/>
                  <a:pt x="1773" y="3007"/>
                  <a:pt x="1671" y="2970"/>
                </a:cubicBezTo>
                <a:cubicBezTo>
                  <a:pt x="1599" y="2944"/>
                  <a:pt x="1528" y="2886"/>
                  <a:pt x="1517" y="2846"/>
                </a:cubicBezTo>
                <a:cubicBezTo>
                  <a:pt x="1491" y="2756"/>
                  <a:pt x="1376" y="2757"/>
                  <a:pt x="1376" y="2846"/>
                </a:cubicBezTo>
                <a:cubicBezTo>
                  <a:pt x="1376" y="2976"/>
                  <a:pt x="1550" y="3137"/>
                  <a:pt x="1671" y="3126"/>
                </a:cubicBezTo>
                <a:cubicBezTo>
                  <a:pt x="1794" y="3114"/>
                  <a:pt x="1897" y="3237"/>
                  <a:pt x="1883" y="3375"/>
                </a:cubicBezTo>
                <a:cubicBezTo>
                  <a:pt x="1874" y="3476"/>
                  <a:pt x="1506" y="3461"/>
                  <a:pt x="1476" y="3359"/>
                </a:cubicBezTo>
                <a:cubicBezTo>
                  <a:pt x="1463" y="3315"/>
                  <a:pt x="1434" y="3281"/>
                  <a:pt x="1408" y="3281"/>
                </a:cubicBezTo>
                <a:cubicBezTo>
                  <a:pt x="1381" y="3281"/>
                  <a:pt x="1344" y="3195"/>
                  <a:pt x="1322" y="3079"/>
                </a:cubicBezTo>
                <a:cubicBezTo>
                  <a:pt x="1299" y="2957"/>
                  <a:pt x="1282" y="2929"/>
                  <a:pt x="1277" y="2986"/>
                </a:cubicBezTo>
                <a:cubicBezTo>
                  <a:pt x="1272" y="3036"/>
                  <a:pt x="1280" y="3125"/>
                  <a:pt x="1295" y="3188"/>
                </a:cubicBezTo>
                <a:cubicBezTo>
                  <a:pt x="1318" y="3284"/>
                  <a:pt x="1316" y="3319"/>
                  <a:pt x="1281" y="3406"/>
                </a:cubicBezTo>
                <a:cubicBezTo>
                  <a:pt x="1245" y="3498"/>
                  <a:pt x="1238" y="3491"/>
                  <a:pt x="1204" y="3343"/>
                </a:cubicBezTo>
                <a:cubicBezTo>
                  <a:pt x="1184" y="3252"/>
                  <a:pt x="1168" y="3116"/>
                  <a:pt x="1168" y="3048"/>
                </a:cubicBezTo>
                <a:cubicBezTo>
                  <a:pt x="1168" y="2946"/>
                  <a:pt x="1141" y="2926"/>
                  <a:pt x="1023" y="2908"/>
                </a:cubicBezTo>
                <a:lnTo>
                  <a:pt x="878" y="2877"/>
                </a:lnTo>
                <a:lnTo>
                  <a:pt x="869" y="2022"/>
                </a:lnTo>
                <a:lnTo>
                  <a:pt x="860" y="1151"/>
                </a:lnTo>
                <a:lnTo>
                  <a:pt x="584" y="1120"/>
                </a:lnTo>
                <a:cubicBezTo>
                  <a:pt x="433" y="1102"/>
                  <a:pt x="238" y="1110"/>
                  <a:pt x="154" y="1135"/>
                </a:cubicBezTo>
                <a:lnTo>
                  <a:pt x="0" y="1182"/>
                </a:lnTo>
                <a:lnTo>
                  <a:pt x="0" y="5769"/>
                </a:lnTo>
                <a:lnTo>
                  <a:pt x="0" y="10341"/>
                </a:lnTo>
                <a:lnTo>
                  <a:pt x="91" y="10341"/>
                </a:lnTo>
                <a:cubicBezTo>
                  <a:pt x="141" y="10341"/>
                  <a:pt x="191" y="10307"/>
                  <a:pt x="204" y="10264"/>
                </a:cubicBezTo>
                <a:cubicBezTo>
                  <a:pt x="235" y="10157"/>
                  <a:pt x="374" y="10210"/>
                  <a:pt x="367" y="10326"/>
                </a:cubicBezTo>
                <a:cubicBezTo>
                  <a:pt x="363" y="10396"/>
                  <a:pt x="414" y="10403"/>
                  <a:pt x="598" y="10372"/>
                </a:cubicBezTo>
                <a:cubicBezTo>
                  <a:pt x="728" y="10351"/>
                  <a:pt x="847" y="10317"/>
                  <a:pt x="860" y="10279"/>
                </a:cubicBezTo>
                <a:cubicBezTo>
                  <a:pt x="876" y="10236"/>
                  <a:pt x="890" y="10227"/>
                  <a:pt x="906" y="10279"/>
                </a:cubicBezTo>
                <a:cubicBezTo>
                  <a:pt x="923" y="10341"/>
                  <a:pt x="940" y="10349"/>
                  <a:pt x="964" y="10279"/>
                </a:cubicBezTo>
                <a:cubicBezTo>
                  <a:pt x="990" y="10206"/>
                  <a:pt x="1004" y="10195"/>
                  <a:pt x="1028" y="10264"/>
                </a:cubicBezTo>
                <a:cubicBezTo>
                  <a:pt x="1047" y="10318"/>
                  <a:pt x="1074" y="10331"/>
                  <a:pt x="1105" y="10295"/>
                </a:cubicBezTo>
                <a:cubicBezTo>
                  <a:pt x="1177" y="10209"/>
                  <a:pt x="1259" y="10211"/>
                  <a:pt x="1290" y="10295"/>
                </a:cubicBezTo>
                <a:cubicBezTo>
                  <a:pt x="1306" y="10336"/>
                  <a:pt x="1365" y="10366"/>
                  <a:pt x="1422" y="10357"/>
                </a:cubicBezTo>
                <a:cubicBezTo>
                  <a:pt x="1478" y="10348"/>
                  <a:pt x="1527" y="10377"/>
                  <a:pt x="1535" y="10419"/>
                </a:cubicBezTo>
                <a:cubicBezTo>
                  <a:pt x="1552" y="10516"/>
                  <a:pt x="1667" y="10515"/>
                  <a:pt x="1684" y="10419"/>
                </a:cubicBezTo>
                <a:cubicBezTo>
                  <a:pt x="1691" y="10379"/>
                  <a:pt x="1734" y="10351"/>
                  <a:pt x="1779" y="10357"/>
                </a:cubicBezTo>
                <a:cubicBezTo>
                  <a:pt x="1825" y="10363"/>
                  <a:pt x="1879" y="10331"/>
                  <a:pt x="1897" y="10279"/>
                </a:cubicBezTo>
                <a:cubicBezTo>
                  <a:pt x="1924" y="10202"/>
                  <a:pt x="1940" y="10201"/>
                  <a:pt x="1997" y="10295"/>
                </a:cubicBezTo>
                <a:cubicBezTo>
                  <a:pt x="2059" y="10399"/>
                  <a:pt x="2070" y="10404"/>
                  <a:pt x="2105" y="10295"/>
                </a:cubicBezTo>
                <a:cubicBezTo>
                  <a:pt x="2137" y="10197"/>
                  <a:pt x="2149" y="10192"/>
                  <a:pt x="2182" y="10264"/>
                </a:cubicBezTo>
                <a:cubicBezTo>
                  <a:pt x="2241" y="10389"/>
                  <a:pt x="2293" y="10370"/>
                  <a:pt x="2277" y="10233"/>
                </a:cubicBezTo>
                <a:cubicBezTo>
                  <a:pt x="2269" y="10157"/>
                  <a:pt x="2279" y="10104"/>
                  <a:pt x="2309" y="10077"/>
                </a:cubicBezTo>
                <a:cubicBezTo>
                  <a:pt x="2334" y="10055"/>
                  <a:pt x="2354" y="9987"/>
                  <a:pt x="2354" y="9922"/>
                </a:cubicBezTo>
                <a:cubicBezTo>
                  <a:pt x="2355" y="9856"/>
                  <a:pt x="2357" y="9726"/>
                  <a:pt x="2363" y="9642"/>
                </a:cubicBezTo>
                <a:cubicBezTo>
                  <a:pt x="2373" y="9525"/>
                  <a:pt x="2368" y="9487"/>
                  <a:pt x="2332" y="9455"/>
                </a:cubicBezTo>
                <a:cubicBezTo>
                  <a:pt x="2291" y="9419"/>
                  <a:pt x="2286" y="9395"/>
                  <a:pt x="2309" y="9299"/>
                </a:cubicBezTo>
                <a:cubicBezTo>
                  <a:pt x="2324" y="9237"/>
                  <a:pt x="2358" y="9175"/>
                  <a:pt x="2386" y="9175"/>
                </a:cubicBezTo>
                <a:lnTo>
                  <a:pt x="2436" y="9175"/>
                </a:lnTo>
                <a:lnTo>
                  <a:pt x="2440" y="8149"/>
                </a:lnTo>
                <a:cubicBezTo>
                  <a:pt x="2448" y="6105"/>
                  <a:pt x="2455" y="5732"/>
                  <a:pt x="2477" y="5707"/>
                </a:cubicBezTo>
                <a:cubicBezTo>
                  <a:pt x="2489" y="5693"/>
                  <a:pt x="2501" y="5715"/>
                  <a:pt x="2508" y="5754"/>
                </a:cubicBezTo>
                <a:cubicBezTo>
                  <a:pt x="2515" y="5793"/>
                  <a:pt x="2525" y="6701"/>
                  <a:pt x="2526" y="7775"/>
                </a:cubicBezTo>
                <a:cubicBezTo>
                  <a:pt x="2528" y="8946"/>
                  <a:pt x="2536" y="9758"/>
                  <a:pt x="2549" y="9813"/>
                </a:cubicBezTo>
                <a:cubicBezTo>
                  <a:pt x="2561" y="9863"/>
                  <a:pt x="2598" y="9906"/>
                  <a:pt x="2631" y="9906"/>
                </a:cubicBezTo>
                <a:cubicBezTo>
                  <a:pt x="2700" y="9906"/>
                  <a:pt x="2727" y="10016"/>
                  <a:pt x="2694" y="10155"/>
                </a:cubicBezTo>
                <a:cubicBezTo>
                  <a:pt x="2660" y="10296"/>
                  <a:pt x="2724" y="10477"/>
                  <a:pt x="2766" y="10357"/>
                </a:cubicBezTo>
                <a:cubicBezTo>
                  <a:pt x="2787" y="10299"/>
                  <a:pt x="2798" y="10289"/>
                  <a:pt x="2807" y="10341"/>
                </a:cubicBezTo>
                <a:cubicBezTo>
                  <a:pt x="2828" y="10458"/>
                  <a:pt x="2938" y="10435"/>
                  <a:pt x="2952" y="10310"/>
                </a:cubicBezTo>
                <a:cubicBezTo>
                  <a:pt x="2968" y="10167"/>
                  <a:pt x="3046" y="10165"/>
                  <a:pt x="3070" y="10310"/>
                </a:cubicBezTo>
                <a:cubicBezTo>
                  <a:pt x="3087" y="10414"/>
                  <a:pt x="3090" y="10414"/>
                  <a:pt x="3115" y="10310"/>
                </a:cubicBezTo>
                <a:cubicBezTo>
                  <a:pt x="3148" y="10174"/>
                  <a:pt x="3215" y="10169"/>
                  <a:pt x="3237" y="10295"/>
                </a:cubicBezTo>
                <a:cubicBezTo>
                  <a:pt x="3259" y="10417"/>
                  <a:pt x="3244" y="11530"/>
                  <a:pt x="3219" y="11617"/>
                </a:cubicBezTo>
                <a:cubicBezTo>
                  <a:pt x="3208" y="11655"/>
                  <a:pt x="3201" y="11784"/>
                  <a:pt x="3201" y="11896"/>
                </a:cubicBezTo>
                <a:cubicBezTo>
                  <a:pt x="3201" y="12075"/>
                  <a:pt x="3208" y="12099"/>
                  <a:pt x="3264" y="12099"/>
                </a:cubicBezTo>
                <a:cubicBezTo>
                  <a:pt x="3306" y="12099"/>
                  <a:pt x="3332" y="12140"/>
                  <a:pt x="3341" y="12223"/>
                </a:cubicBezTo>
                <a:cubicBezTo>
                  <a:pt x="3349" y="12293"/>
                  <a:pt x="3373" y="12429"/>
                  <a:pt x="3396" y="12534"/>
                </a:cubicBezTo>
                <a:cubicBezTo>
                  <a:pt x="3436" y="12724"/>
                  <a:pt x="3519" y="12785"/>
                  <a:pt x="3577" y="12658"/>
                </a:cubicBezTo>
                <a:cubicBezTo>
                  <a:pt x="3591" y="12629"/>
                  <a:pt x="3606" y="12635"/>
                  <a:pt x="3613" y="12674"/>
                </a:cubicBezTo>
                <a:cubicBezTo>
                  <a:pt x="3625" y="12739"/>
                  <a:pt x="3829" y="12724"/>
                  <a:pt x="3848" y="12658"/>
                </a:cubicBezTo>
                <a:cubicBezTo>
                  <a:pt x="3853" y="12643"/>
                  <a:pt x="3860" y="12541"/>
                  <a:pt x="3867" y="12425"/>
                </a:cubicBezTo>
                <a:cubicBezTo>
                  <a:pt x="3873" y="12309"/>
                  <a:pt x="3887" y="12183"/>
                  <a:pt x="3898" y="12145"/>
                </a:cubicBezTo>
                <a:cubicBezTo>
                  <a:pt x="3924" y="12058"/>
                  <a:pt x="3962" y="12147"/>
                  <a:pt x="3962" y="12285"/>
                </a:cubicBezTo>
                <a:cubicBezTo>
                  <a:pt x="3962" y="12343"/>
                  <a:pt x="3980" y="12379"/>
                  <a:pt x="3998" y="12379"/>
                </a:cubicBezTo>
                <a:cubicBezTo>
                  <a:pt x="4016" y="12379"/>
                  <a:pt x="4023" y="12357"/>
                  <a:pt x="4016" y="12316"/>
                </a:cubicBezTo>
                <a:cubicBezTo>
                  <a:pt x="4009" y="12276"/>
                  <a:pt x="4020" y="12217"/>
                  <a:pt x="4039" y="12192"/>
                </a:cubicBezTo>
                <a:cubicBezTo>
                  <a:pt x="4070" y="12151"/>
                  <a:pt x="4069" y="12135"/>
                  <a:pt x="4039" y="12021"/>
                </a:cubicBezTo>
                <a:cubicBezTo>
                  <a:pt x="4020" y="11952"/>
                  <a:pt x="4009" y="11849"/>
                  <a:pt x="4016" y="11788"/>
                </a:cubicBezTo>
                <a:cubicBezTo>
                  <a:pt x="4023" y="11726"/>
                  <a:pt x="4021" y="11652"/>
                  <a:pt x="4011" y="11632"/>
                </a:cubicBezTo>
                <a:cubicBezTo>
                  <a:pt x="4002" y="11612"/>
                  <a:pt x="4001" y="11329"/>
                  <a:pt x="4007" y="10995"/>
                </a:cubicBezTo>
                <a:lnTo>
                  <a:pt x="4016" y="10388"/>
                </a:lnTo>
                <a:lnTo>
                  <a:pt x="4378" y="10388"/>
                </a:lnTo>
                <a:lnTo>
                  <a:pt x="4740" y="10404"/>
                </a:lnTo>
                <a:lnTo>
                  <a:pt x="4740" y="10170"/>
                </a:lnTo>
                <a:cubicBezTo>
                  <a:pt x="4740" y="9981"/>
                  <a:pt x="4746" y="9939"/>
                  <a:pt x="4790" y="9922"/>
                </a:cubicBezTo>
                <a:cubicBezTo>
                  <a:pt x="4857" y="9895"/>
                  <a:pt x="4915" y="9520"/>
                  <a:pt x="4876" y="9362"/>
                </a:cubicBezTo>
                <a:cubicBezTo>
                  <a:pt x="4863" y="9306"/>
                  <a:pt x="4858" y="9257"/>
                  <a:pt x="4867" y="9237"/>
                </a:cubicBezTo>
                <a:cubicBezTo>
                  <a:pt x="4889" y="9191"/>
                  <a:pt x="5103" y="9242"/>
                  <a:pt x="5130" y="9299"/>
                </a:cubicBezTo>
                <a:cubicBezTo>
                  <a:pt x="5141" y="9323"/>
                  <a:pt x="5160" y="9258"/>
                  <a:pt x="5171" y="9160"/>
                </a:cubicBezTo>
                <a:cubicBezTo>
                  <a:pt x="5181" y="9061"/>
                  <a:pt x="5199" y="8953"/>
                  <a:pt x="5211" y="8926"/>
                </a:cubicBezTo>
                <a:cubicBezTo>
                  <a:pt x="5244" y="8856"/>
                  <a:pt x="5283" y="8966"/>
                  <a:pt x="5261" y="9066"/>
                </a:cubicBezTo>
                <a:cubicBezTo>
                  <a:pt x="5251" y="9113"/>
                  <a:pt x="5242" y="9279"/>
                  <a:pt x="5243" y="9439"/>
                </a:cubicBezTo>
                <a:cubicBezTo>
                  <a:pt x="5245" y="9728"/>
                  <a:pt x="5247" y="9729"/>
                  <a:pt x="5334" y="9750"/>
                </a:cubicBezTo>
                <a:cubicBezTo>
                  <a:pt x="5434" y="9776"/>
                  <a:pt x="5522" y="10011"/>
                  <a:pt x="5460" y="10093"/>
                </a:cubicBezTo>
                <a:cubicBezTo>
                  <a:pt x="5431" y="10132"/>
                  <a:pt x="5433" y="10167"/>
                  <a:pt x="5474" y="10279"/>
                </a:cubicBezTo>
                <a:cubicBezTo>
                  <a:pt x="5514" y="10391"/>
                  <a:pt x="5523" y="10385"/>
                  <a:pt x="5542" y="10295"/>
                </a:cubicBezTo>
                <a:cubicBezTo>
                  <a:pt x="5561" y="10203"/>
                  <a:pt x="5573" y="10212"/>
                  <a:pt x="5628" y="10310"/>
                </a:cubicBezTo>
                <a:cubicBezTo>
                  <a:pt x="5700" y="10439"/>
                  <a:pt x="5748" y="10454"/>
                  <a:pt x="5777" y="10357"/>
                </a:cubicBezTo>
                <a:cubicBezTo>
                  <a:pt x="5806" y="10260"/>
                  <a:pt x="5937" y="10239"/>
                  <a:pt x="5999" y="10326"/>
                </a:cubicBezTo>
                <a:cubicBezTo>
                  <a:pt x="6028" y="10367"/>
                  <a:pt x="6056" y="10386"/>
                  <a:pt x="6062" y="10372"/>
                </a:cubicBezTo>
                <a:cubicBezTo>
                  <a:pt x="6069" y="10359"/>
                  <a:pt x="6169" y="10348"/>
                  <a:pt x="6284" y="10341"/>
                </a:cubicBezTo>
                <a:cubicBezTo>
                  <a:pt x="6399" y="10335"/>
                  <a:pt x="6512" y="10293"/>
                  <a:pt x="6533" y="10248"/>
                </a:cubicBezTo>
                <a:cubicBezTo>
                  <a:pt x="6562" y="10187"/>
                  <a:pt x="6582" y="10193"/>
                  <a:pt x="6615" y="10264"/>
                </a:cubicBezTo>
                <a:cubicBezTo>
                  <a:pt x="6689" y="10423"/>
                  <a:pt x="6990" y="10461"/>
                  <a:pt x="7122" y="10326"/>
                </a:cubicBezTo>
                <a:cubicBezTo>
                  <a:pt x="7185" y="10261"/>
                  <a:pt x="7262" y="10201"/>
                  <a:pt x="7294" y="10201"/>
                </a:cubicBezTo>
                <a:cubicBezTo>
                  <a:pt x="7359" y="10201"/>
                  <a:pt x="7387" y="10106"/>
                  <a:pt x="7362" y="9968"/>
                </a:cubicBezTo>
                <a:cubicBezTo>
                  <a:pt x="7306" y="9667"/>
                  <a:pt x="7368" y="9002"/>
                  <a:pt x="7434" y="9191"/>
                </a:cubicBezTo>
                <a:cubicBezTo>
                  <a:pt x="7458" y="9258"/>
                  <a:pt x="7461" y="9165"/>
                  <a:pt x="7461" y="8677"/>
                </a:cubicBezTo>
                <a:cubicBezTo>
                  <a:pt x="7461" y="8243"/>
                  <a:pt x="7454" y="8089"/>
                  <a:pt x="7434" y="8102"/>
                </a:cubicBezTo>
                <a:cubicBezTo>
                  <a:pt x="7415" y="8115"/>
                  <a:pt x="7407" y="7962"/>
                  <a:pt x="7403" y="7573"/>
                </a:cubicBezTo>
                <a:cubicBezTo>
                  <a:pt x="7399" y="7273"/>
                  <a:pt x="7389" y="7014"/>
                  <a:pt x="7380" y="6982"/>
                </a:cubicBezTo>
                <a:cubicBezTo>
                  <a:pt x="7357" y="6904"/>
                  <a:pt x="7381" y="6397"/>
                  <a:pt x="7407" y="6407"/>
                </a:cubicBezTo>
                <a:cubicBezTo>
                  <a:pt x="7419" y="6411"/>
                  <a:pt x="7436" y="6524"/>
                  <a:pt x="7443" y="6656"/>
                </a:cubicBezTo>
                <a:cubicBezTo>
                  <a:pt x="7455" y="6876"/>
                  <a:pt x="7454" y="6867"/>
                  <a:pt x="7457" y="6563"/>
                </a:cubicBezTo>
                <a:cubicBezTo>
                  <a:pt x="7459" y="6380"/>
                  <a:pt x="7454" y="6196"/>
                  <a:pt x="7443" y="6158"/>
                </a:cubicBezTo>
                <a:cubicBezTo>
                  <a:pt x="7416" y="6059"/>
                  <a:pt x="7454" y="5754"/>
                  <a:pt x="7493" y="5754"/>
                </a:cubicBezTo>
                <a:cubicBezTo>
                  <a:pt x="7538" y="5754"/>
                  <a:pt x="7566" y="6048"/>
                  <a:pt x="7566" y="6485"/>
                </a:cubicBezTo>
                <a:cubicBezTo>
                  <a:pt x="7566" y="6864"/>
                  <a:pt x="7604" y="6996"/>
                  <a:pt x="7615" y="6656"/>
                </a:cubicBezTo>
                <a:cubicBezTo>
                  <a:pt x="7621" y="6485"/>
                  <a:pt x="7633" y="6438"/>
                  <a:pt x="7701" y="6407"/>
                </a:cubicBezTo>
                <a:cubicBezTo>
                  <a:pt x="7780" y="6371"/>
                  <a:pt x="7780" y="6381"/>
                  <a:pt x="7747" y="6220"/>
                </a:cubicBezTo>
                <a:cubicBezTo>
                  <a:pt x="7728" y="6130"/>
                  <a:pt x="7696" y="6049"/>
                  <a:pt x="7674" y="6049"/>
                </a:cubicBezTo>
                <a:cubicBezTo>
                  <a:pt x="7616" y="6049"/>
                  <a:pt x="7601" y="5912"/>
                  <a:pt x="7643" y="5754"/>
                </a:cubicBezTo>
                <a:cubicBezTo>
                  <a:pt x="7669" y="5653"/>
                  <a:pt x="7688" y="5643"/>
                  <a:pt x="7715" y="5692"/>
                </a:cubicBezTo>
                <a:cubicBezTo>
                  <a:pt x="7735" y="5729"/>
                  <a:pt x="7777" y="5747"/>
                  <a:pt x="7810" y="5738"/>
                </a:cubicBezTo>
                <a:cubicBezTo>
                  <a:pt x="7858" y="5726"/>
                  <a:pt x="7875" y="5765"/>
                  <a:pt x="7887" y="5909"/>
                </a:cubicBezTo>
                <a:cubicBezTo>
                  <a:pt x="7914" y="6230"/>
                  <a:pt x="7909" y="6876"/>
                  <a:pt x="7878" y="6998"/>
                </a:cubicBezTo>
                <a:cubicBezTo>
                  <a:pt x="7846" y="7125"/>
                  <a:pt x="7807" y="9410"/>
                  <a:pt x="7837" y="9377"/>
                </a:cubicBezTo>
                <a:cubicBezTo>
                  <a:pt x="7862" y="9350"/>
                  <a:pt x="7991" y="9869"/>
                  <a:pt x="7991" y="9999"/>
                </a:cubicBezTo>
                <a:cubicBezTo>
                  <a:pt x="7991" y="10062"/>
                  <a:pt x="7980" y="10145"/>
                  <a:pt x="7969" y="10170"/>
                </a:cubicBezTo>
                <a:cubicBezTo>
                  <a:pt x="7922" y="10269"/>
                  <a:pt x="7977" y="10353"/>
                  <a:pt x="8055" y="10310"/>
                </a:cubicBezTo>
                <a:cubicBezTo>
                  <a:pt x="8099" y="10286"/>
                  <a:pt x="8185" y="10313"/>
                  <a:pt x="8245" y="10357"/>
                </a:cubicBezTo>
                <a:cubicBezTo>
                  <a:pt x="8339" y="10426"/>
                  <a:pt x="8359" y="10420"/>
                  <a:pt x="8394" y="10310"/>
                </a:cubicBezTo>
                <a:cubicBezTo>
                  <a:pt x="8431" y="10195"/>
                  <a:pt x="8436" y="10186"/>
                  <a:pt x="8449" y="10295"/>
                </a:cubicBezTo>
                <a:cubicBezTo>
                  <a:pt x="8456" y="10360"/>
                  <a:pt x="8469" y="10396"/>
                  <a:pt x="8480" y="10372"/>
                </a:cubicBezTo>
                <a:cubicBezTo>
                  <a:pt x="8492" y="10347"/>
                  <a:pt x="8494" y="10289"/>
                  <a:pt x="8480" y="10233"/>
                </a:cubicBezTo>
                <a:cubicBezTo>
                  <a:pt x="8464" y="10165"/>
                  <a:pt x="8467" y="10126"/>
                  <a:pt x="8489" y="10061"/>
                </a:cubicBezTo>
                <a:cubicBezTo>
                  <a:pt x="8515" y="9989"/>
                  <a:pt x="8530" y="9998"/>
                  <a:pt x="8575" y="10155"/>
                </a:cubicBezTo>
                <a:cubicBezTo>
                  <a:pt x="8625" y="10326"/>
                  <a:pt x="8650" y="10360"/>
                  <a:pt x="8775" y="10357"/>
                </a:cubicBezTo>
                <a:cubicBezTo>
                  <a:pt x="8852" y="10355"/>
                  <a:pt x="9034" y="10363"/>
                  <a:pt x="9182" y="10372"/>
                </a:cubicBezTo>
                <a:cubicBezTo>
                  <a:pt x="9394" y="10386"/>
                  <a:pt x="9454" y="10357"/>
                  <a:pt x="9463" y="10279"/>
                </a:cubicBezTo>
                <a:cubicBezTo>
                  <a:pt x="9471" y="10207"/>
                  <a:pt x="9484" y="10207"/>
                  <a:pt x="9503" y="10264"/>
                </a:cubicBezTo>
                <a:cubicBezTo>
                  <a:pt x="9542" y="10374"/>
                  <a:pt x="9701" y="10456"/>
                  <a:pt x="9716" y="10372"/>
                </a:cubicBezTo>
                <a:cubicBezTo>
                  <a:pt x="9723" y="10333"/>
                  <a:pt x="9770" y="10313"/>
                  <a:pt x="9825" y="10341"/>
                </a:cubicBezTo>
                <a:cubicBezTo>
                  <a:pt x="9878" y="10369"/>
                  <a:pt x="9924" y="10374"/>
                  <a:pt x="9929" y="10357"/>
                </a:cubicBezTo>
                <a:cubicBezTo>
                  <a:pt x="9940" y="10318"/>
                  <a:pt x="10317" y="10339"/>
                  <a:pt x="10472" y="10388"/>
                </a:cubicBezTo>
                <a:cubicBezTo>
                  <a:pt x="10576" y="10421"/>
                  <a:pt x="10585" y="10418"/>
                  <a:pt x="10549" y="10326"/>
                </a:cubicBezTo>
                <a:cubicBezTo>
                  <a:pt x="10516" y="10240"/>
                  <a:pt x="10511" y="10193"/>
                  <a:pt x="10531" y="10061"/>
                </a:cubicBezTo>
                <a:cubicBezTo>
                  <a:pt x="10562" y="9866"/>
                  <a:pt x="10588" y="9876"/>
                  <a:pt x="10676" y="10061"/>
                </a:cubicBezTo>
                <a:cubicBezTo>
                  <a:pt x="10714" y="10141"/>
                  <a:pt x="10776" y="10204"/>
                  <a:pt x="10807" y="10201"/>
                </a:cubicBezTo>
                <a:lnTo>
                  <a:pt x="10862" y="10186"/>
                </a:lnTo>
                <a:lnTo>
                  <a:pt x="10812" y="10124"/>
                </a:lnTo>
                <a:cubicBezTo>
                  <a:pt x="10761" y="10053"/>
                  <a:pt x="10759" y="10037"/>
                  <a:pt x="10798" y="9937"/>
                </a:cubicBezTo>
                <a:cubicBezTo>
                  <a:pt x="10821" y="9880"/>
                  <a:pt x="10833" y="9808"/>
                  <a:pt x="10826" y="9782"/>
                </a:cubicBezTo>
                <a:cubicBezTo>
                  <a:pt x="10818" y="9755"/>
                  <a:pt x="10821" y="9697"/>
                  <a:pt x="10835" y="9642"/>
                </a:cubicBezTo>
                <a:cubicBezTo>
                  <a:pt x="10853" y="9564"/>
                  <a:pt x="10848" y="9520"/>
                  <a:pt x="10816" y="9439"/>
                </a:cubicBezTo>
                <a:cubicBezTo>
                  <a:pt x="10794" y="9382"/>
                  <a:pt x="10788" y="9332"/>
                  <a:pt x="10798" y="9331"/>
                </a:cubicBezTo>
                <a:cubicBezTo>
                  <a:pt x="10809" y="9329"/>
                  <a:pt x="10807" y="9291"/>
                  <a:pt x="10794" y="9237"/>
                </a:cubicBezTo>
                <a:cubicBezTo>
                  <a:pt x="10778" y="9170"/>
                  <a:pt x="10767" y="8083"/>
                  <a:pt x="10767" y="5676"/>
                </a:cubicBezTo>
                <a:lnTo>
                  <a:pt x="10767" y="2224"/>
                </a:lnTo>
                <a:lnTo>
                  <a:pt x="10816" y="2239"/>
                </a:lnTo>
                <a:cubicBezTo>
                  <a:pt x="10853" y="2253"/>
                  <a:pt x="10857" y="2243"/>
                  <a:pt x="10835" y="2193"/>
                </a:cubicBezTo>
                <a:cubicBezTo>
                  <a:pt x="10794" y="2102"/>
                  <a:pt x="10787" y="1832"/>
                  <a:pt x="10826" y="1757"/>
                </a:cubicBezTo>
                <a:cubicBezTo>
                  <a:pt x="10846" y="1718"/>
                  <a:pt x="10851" y="1667"/>
                  <a:pt x="10839" y="1602"/>
                </a:cubicBezTo>
                <a:cubicBezTo>
                  <a:pt x="10814" y="1466"/>
                  <a:pt x="10814" y="1301"/>
                  <a:pt x="10839" y="1182"/>
                </a:cubicBezTo>
                <a:cubicBezTo>
                  <a:pt x="10855" y="1104"/>
                  <a:pt x="10847" y="1087"/>
                  <a:pt x="10789" y="1104"/>
                </a:cubicBezTo>
                <a:cubicBezTo>
                  <a:pt x="10695" y="1132"/>
                  <a:pt x="10663" y="1067"/>
                  <a:pt x="10663" y="824"/>
                </a:cubicBezTo>
                <a:lnTo>
                  <a:pt x="10663" y="622"/>
                </a:lnTo>
                <a:lnTo>
                  <a:pt x="10427" y="606"/>
                </a:lnTo>
                <a:cubicBezTo>
                  <a:pt x="10297" y="597"/>
                  <a:pt x="10176" y="554"/>
                  <a:pt x="10164" y="513"/>
                </a:cubicBezTo>
                <a:close/>
                <a:moveTo>
                  <a:pt x="521" y="560"/>
                </a:moveTo>
                <a:cubicBezTo>
                  <a:pt x="511" y="644"/>
                  <a:pt x="471" y="669"/>
                  <a:pt x="349" y="669"/>
                </a:cubicBezTo>
                <a:cubicBezTo>
                  <a:pt x="242" y="669"/>
                  <a:pt x="190" y="691"/>
                  <a:pt x="190" y="746"/>
                </a:cubicBezTo>
                <a:cubicBezTo>
                  <a:pt x="190" y="808"/>
                  <a:pt x="258" y="813"/>
                  <a:pt x="439" y="778"/>
                </a:cubicBezTo>
                <a:cubicBezTo>
                  <a:pt x="575" y="751"/>
                  <a:pt x="692" y="718"/>
                  <a:pt x="697" y="700"/>
                </a:cubicBezTo>
                <a:cubicBezTo>
                  <a:pt x="703" y="681"/>
                  <a:pt x="694" y="621"/>
                  <a:pt x="679" y="560"/>
                </a:cubicBezTo>
                <a:cubicBezTo>
                  <a:pt x="645" y="417"/>
                  <a:pt x="537" y="417"/>
                  <a:pt x="521" y="560"/>
                </a:cubicBezTo>
                <a:close/>
                <a:moveTo>
                  <a:pt x="32" y="591"/>
                </a:moveTo>
                <a:cubicBezTo>
                  <a:pt x="14" y="591"/>
                  <a:pt x="0" y="629"/>
                  <a:pt x="0" y="669"/>
                </a:cubicBezTo>
                <a:cubicBezTo>
                  <a:pt x="0" y="709"/>
                  <a:pt x="14" y="731"/>
                  <a:pt x="32" y="731"/>
                </a:cubicBezTo>
                <a:cubicBezTo>
                  <a:pt x="49" y="731"/>
                  <a:pt x="63" y="709"/>
                  <a:pt x="63" y="669"/>
                </a:cubicBezTo>
                <a:cubicBezTo>
                  <a:pt x="63" y="629"/>
                  <a:pt x="49" y="591"/>
                  <a:pt x="32" y="591"/>
                </a:cubicBezTo>
                <a:close/>
                <a:moveTo>
                  <a:pt x="11903" y="1104"/>
                </a:moveTo>
                <a:cubicBezTo>
                  <a:pt x="11886" y="1104"/>
                  <a:pt x="11871" y="1126"/>
                  <a:pt x="11871" y="1166"/>
                </a:cubicBezTo>
                <a:cubicBezTo>
                  <a:pt x="11871" y="1206"/>
                  <a:pt x="11886" y="1244"/>
                  <a:pt x="11903" y="1244"/>
                </a:cubicBezTo>
                <a:cubicBezTo>
                  <a:pt x="11921" y="1244"/>
                  <a:pt x="11935" y="1206"/>
                  <a:pt x="11935" y="1166"/>
                </a:cubicBezTo>
                <a:cubicBezTo>
                  <a:pt x="11935" y="1126"/>
                  <a:pt x="11921" y="1104"/>
                  <a:pt x="11903" y="1104"/>
                </a:cubicBezTo>
                <a:close/>
                <a:moveTo>
                  <a:pt x="13691" y="1462"/>
                </a:moveTo>
                <a:cubicBezTo>
                  <a:pt x="13681" y="1525"/>
                  <a:pt x="13680" y="1655"/>
                  <a:pt x="13687" y="1742"/>
                </a:cubicBezTo>
                <a:cubicBezTo>
                  <a:pt x="13705" y="1977"/>
                  <a:pt x="13715" y="1940"/>
                  <a:pt x="13714" y="1633"/>
                </a:cubicBezTo>
                <a:cubicBezTo>
                  <a:pt x="13714" y="1431"/>
                  <a:pt x="13706" y="1377"/>
                  <a:pt x="13691" y="1462"/>
                </a:cubicBezTo>
                <a:close/>
                <a:moveTo>
                  <a:pt x="11736" y="1819"/>
                </a:moveTo>
                <a:cubicBezTo>
                  <a:pt x="11729" y="1761"/>
                  <a:pt x="11723" y="1766"/>
                  <a:pt x="11722" y="1851"/>
                </a:cubicBezTo>
                <a:cubicBezTo>
                  <a:pt x="11721" y="1927"/>
                  <a:pt x="11729" y="1984"/>
                  <a:pt x="11736" y="1959"/>
                </a:cubicBezTo>
                <a:cubicBezTo>
                  <a:pt x="11743" y="1935"/>
                  <a:pt x="11742" y="1872"/>
                  <a:pt x="11736" y="1819"/>
                </a:cubicBezTo>
                <a:close/>
                <a:moveTo>
                  <a:pt x="17051" y="2317"/>
                </a:moveTo>
                <a:cubicBezTo>
                  <a:pt x="16988" y="2292"/>
                  <a:pt x="16979" y="2310"/>
                  <a:pt x="16979" y="2457"/>
                </a:cubicBezTo>
                <a:cubicBezTo>
                  <a:pt x="16979" y="2593"/>
                  <a:pt x="16988" y="2628"/>
                  <a:pt x="17037" y="2628"/>
                </a:cubicBezTo>
                <a:cubicBezTo>
                  <a:pt x="17080" y="2628"/>
                  <a:pt x="17103" y="2584"/>
                  <a:pt x="17110" y="2488"/>
                </a:cubicBezTo>
                <a:cubicBezTo>
                  <a:pt x="17118" y="2375"/>
                  <a:pt x="17109" y="2340"/>
                  <a:pt x="17051" y="2317"/>
                </a:cubicBezTo>
                <a:close/>
                <a:moveTo>
                  <a:pt x="11545" y="2721"/>
                </a:moveTo>
                <a:cubicBezTo>
                  <a:pt x="11540" y="2651"/>
                  <a:pt x="11537" y="2695"/>
                  <a:pt x="11536" y="2815"/>
                </a:cubicBezTo>
                <a:cubicBezTo>
                  <a:pt x="11536" y="2935"/>
                  <a:pt x="11540" y="2988"/>
                  <a:pt x="11545" y="2939"/>
                </a:cubicBezTo>
                <a:cubicBezTo>
                  <a:pt x="11551" y="2890"/>
                  <a:pt x="11551" y="2792"/>
                  <a:pt x="11545" y="2721"/>
                </a:cubicBezTo>
                <a:close/>
                <a:moveTo>
                  <a:pt x="7049" y="2768"/>
                </a:moveTo>
                <a:cubicBezTo>
                  <a:pt x="7012" y="2768"/>
                  <a:pt x="7000" y="2809"/>
                  <a:pt x="7009" y="2924"/>
                </a:cubicBezTo>
                <a:cubicBezTo>
                  <a:pt x="7019" y="3065"/>
                  <a:pt x="7100" y="3124"/>
                  <a:pt x="7131" y="3017"/>
                </a:cubicBezTo>
                <a:cubicBezTo>
                  <a:pt x="7155" y="2935"/>
                  <a:pt x="7101" y="2768"/>
                  <a:pt x="7049" y="2768"/>
                </a:cubicBezTo>
                <a:close/>
                <a:moveTo>
                  <a:pt x="20347" y="2861"/>
                </a:moveTo>
                <a:cubicBezTo>
                  <a:pt x="20319" y="2936"/>
                  <a:pt x="20328" y="2964"/>
                  <a:pt x="20406" y="2970"/>
                </a:cubicBezTo>
                <a:cubicBezTo>
                  <a:pt x="20457" y="2974"/>
                  <a:pt x="20510" y="3002"/>
                  <a:pt x="20524" y="3048"/>
                </a:cubicBezTo>
                <a:cubicBezTo>
                  <a:pt x="20557" y="3163"/>
                  <a:pt x="20861" y="3164"/>
                  <a:pt x="20895" y="3048"/>
                </a:cubicBezTo>
                <a:cubicBezTo>
                  <a:pt x="20909" y="2999"/>
                  <a:pt x="20956" y="2974"/>
                  <a:pt x="20999" y="2986"/>
                </a:cubicBezTo>
                <a:cubicBezTo>
                  <a:pt x="21074" y="3006"/>
                  <a:pt x="21080" y="2999"/>
                  <a:pt x="21040" y="2892"/>
                </a:cubicBezTo>
                <a:cubicBezTo>
                  <a:pt x="20985" y="2748"/>
                  <a:pt x="20888" y="2736"/>
                  <a:pt x="20872" y="2877"/>
                </a:cubicBezTo>
                <a:cubicBezTo>
                  <a:pt x="20863" y="2962"/>
                  <a:pt x="20819" y="2986"/>
                  <a:pt x="20687" y="2986"/>
                </a:cubicBezTo>
                <a:cubicBezTo>
                  <a:pt x="20554" y="2986"/>
                  <a:pt x="20515" y="2962"/>
                  <a:pt x="20506" y="2877"/>
                </a:cubicBezTo>
                <a:cubicBezTo>
                  <a:pt x="20491" y="2746"/>
                  <a:pt x="20395" y="2737"/>
                  <a:pt x="20347" y="2861"/>
                </a:cubicBezTo>
                <a:close/>
                <a:moveTo>
                  <a:pt x="17717" y="2939"/>
                </a:moveTo>
                <a:cubicBezTo>
                  <a:pt x="17702" y="2959"/>
                  <a:pt x="17715" y="2986"/>
                  <a:pt x="17744" y="2986"/>
                </a:cubicBezTo>
                <a:cubicBezTo>
                  <a:pt x="17773" y="2986"/>
                  <a:pt x="17781" y="2959"/>
                  <a:pt x="17766" y="2939"/>
                </a:cubicBezTo>
                <a:cubicBezTo>
                  <a:pt x="17752" y="2919"/>
                  <a:pt x="17731" y="2919"/>
                  <a:pt x="17717" y="2939"/>
                </a:cubicBezTo>
                <a:close/>
                <a:moveTo>
                  <a:pt x="21343" y="3437"/>
                </a:moveTo>
                <a:cubicBezTo>
                  <a:pt x="21331" y="3437"/>
                  <a:pt x="21327" y="3459"/>
                  <a:pt x="21334" y="3499"/>
                </a:cubicBezTo>
                <a:cubicBezTo>
                  <a:pt x="21341" y="3539"/>
                  <a:pt x="21352" y="3577"/>
                  <a:pt x="21357" y="3577"/>
                </a:cubicBezTo>
                <a:cubicBezTo>
                  <a:pt x="21362" y="3577"/>
                  <a:pt x="21366" y="3539"/>
                  <a:pt x="21366" y="3499"/>
                </a:cubicBezTo>
                <a:cubicBezTo>
                  <a:pt x="21366" y="3459"/>
                  <a:pt x="21355" y="3437"/>
                  <a:pt x="21343" y="3437"/>
                </a:cubicBezTo>
                <a:close/>
                <a:moveTo>
                  <a:pt x="11536" y="7900"/>
                </a:moveTo>
                <a:cubicBezTo>
                  <a:pt x="11531" y="7919"/>
                  <a:pt x="11533" y="7966"/>
                  <a:pt x="11541" y="8009"/>
                </a:cubicBezTo>
                <a:cubicBezTo>
                  <a:pt x="11562" y="8125"/>
                  <a:pt x="11573" y="8106"/>
                  <a:pt x="11559" y="7978"/>
                </a:cubicBezTo>
                <a:cubicBezTo>
                  <a:pt x="11552" y="7916"/>
                  <a:pt x="11542" y="7881"/>
                  <a:pt x="11536" y="7900"/>
                </a:cubicBezTo>
                <a:close/>
                <a:moveTo>
                  <a:pt x="11699" y="8895"/>
                </a:moveTo>
                <a:cubicBezTo>
                  <a:pt x="11689" y="8895"/>
                  <a:pt x="11681" y="8955"/>
                  <a:pt x="11681" y="9035"/>
                </a:cubicBezTo>
                <a:cubicBezTo>
                  <a:pt x="11681" y="9115"/>
                  <a:pt x="11692" y="9175"/>
                  <a:pt x="11708" y="9175"/>
                </a:cubicBezTo>
                <a:cubicBezTo>
                  <a:pt x="11728" y="9175"/>
                  <a:pt x="11734" y="9130"/>
                  <a:pt x="11727" y="9035"/>
                </a:cubicBezTo>
                <a:cubicBezTo>
                  <a:pt x="11720" y="8955"/>
                  <a:pt x="11710" y="8895"/>
                  <a:pt x="11699" y="8895"/>
                </a:cubicBezTo>
                <a:close/>
                <a:moveTo>
                  <a:pt x="7842" y="9953"/>
                </a:moveTo>
                <a:cubicBezTo>
                  <a:pt x="7830" y="9928"/>
                  <a:pt x="7824" y="9941"/>
                  <a:pt x="7824" y="9984"/>
                </a:cubicBezTo>
                <a:cubicBezTo>
                  <a:pt x="7824" y="10026"/>
                  <a:pt x="7830" y="10061"/>
                  <a:pt x="7842" y="10061"/>
                </a:cubicBezTo>
                <a:cubicBezTo>
                  <a:pt x="7853" y="10061"/>
                  <a:pt x="7864" y="10032"/>
                  <a:pt x="7864" y="10015"/>
                </a:cubicBezTo>
                <a:cubicBezTo>
                  <a:pt x="7864" y="9997"/>
                  <a:pt x="7853" y="9977"/>
                  <a:pt x="7842" y="9953"/>
                </a:cubicBezTo>
                <a:close/>
                <a:moveTo>
                  <a:pt x="2341" y="10279"/>
                </a:moveTo>
                <a:cubicBezTo>
                  <a:pt x="2323" y="10279"/>
                  <a:pt x="2315" y="10301"/>
                  <a:pt x="2323" y="10341"/>
                </a:cubicBezTo>
                <a:cubicBezTo>
                  <a:pt x="2330" y="10381"/>
                  <a:pt x="2343" y="10419"/>
                  <a:pt x="2354" y="10419"/>
                </a:cubicBezTo>
                <a:cubicBezTo>
                  <a:pt x="2365" y="10419"/>
                  <a:pt x="2372" y="10381"/>
                  <a:pt x="2372" y="10341"/>
                </a:cubicBezTo>
                <a:cubicBezTo>
                  <a:pt x="2372" y="10301"/>
                  <a:pt x="2359" y="10279"/>
                  <a:pt x="2341" y="10279"/>
                </a:cubicBezTo>
                <a:close/>
                <a:moveTo>
                  <a:pt x="6479" y="11585"/>
                </a:moveTo>
                <a:cubicBezTo>
                  <a:pt x="6461" y="11585"/>
                  <a:pt x="6443" y="11623"/>
                  <a:pt x="6443" y="11663"/>
                </a:cubicBezTo>
                <a:cubicBezTo>
                  <a:pt x="6443" y="11703"/>
                  <a:pt x="6454" y="11725"/>
                  <a:pt x="6465" y="11725"/>
                </a:cubicBezTo>
                <a:cubicBezTo>
                  <a:pt x="6476" y="11725"/>
                  <a:pt x="6490" y="11703"/>
                  <a:pt x="6497" y="11663"/>
                </a:cubicBezTo>
                <a:cubicBezTo>
                  <a:pt x="6504" y="11623"/>
                  <a:pt x="6497" y="11585"/>
                  <a:pt x="6479" y="11585"/>
                </a:cubicBezTo>
                <a:close/>
                <a:moveTo>
                  <a:pt x="6782" y="11617"/>
                </a:moveTo>
                <a:cubicBezTo>
                  <a:pt x="6644" y="11625"/>
                  <a:pt x="6605" y="11638"/>
                  <a:pt x="6588" y="11741"/>
                </a:cubicBezTo>
                <a:cubicBezTo>
                  <a:pt x="6576" y="11811"/>
                  <a:pt x="6555" y="11881"/>
                  <a:pt x="6538" y="11881"/>
                </a:cubicBezTo>
                <a:cubicBezTo>
                  <a:pt x="6521" y="11881"/>
                  <a:pt x="6508" y="11910"/>
                  <a:pt x="6511" y="11959"/>
                </a:cubicBezTo>
                <a:cubicBezTo>
                  <a:pt x="6514" y="12008"/>
                  <a:pt x="6495" y="12070"/>
                  <a:pt x="6470" y="12083"/>
                </a:cubicBezTo>
                <a:cubicBezTo>
                  <a:pt x="6441" y="12098"/>
                  <a:pt x="6416" y="12179"/>
                  <a:pt x="6402" y="12316"/>
                </a:cubicBezTo>
                <a:cubicBezTo>
                  <a:pt x="6375" y="12586"/>
                  <a:pt x="6339" y="12537"/>
                  <a:pt x="6339" y="12223"/>
                </a:cubicBezTo>
                <a:cubicBezTo>
                  <a:pt x="6338" y="12046"/>
                  <a:pt x="6332" y="12016"/>
                  <a:pt x="6316" y="12099"/>
                </a:cubicBezTo>
                <a:cubicBezTo>
                  <a:pt x="6305" y="12159"/>
                  <a:pt x="6298" y="12324"/>
                  <a:pt x="6298" y="12472"/>
                </a:cubicBezTo>
                <a:cubicBezTo>
                  <a:pt x="6298" y="12620"/>
                  <a:pt x="6287" y="12758"/>
                  <a:pt x="6275" y="12783"/>
                </a:cubicBezTo>
                <a:cubicBezTo>
                  <a:pt x="6264" y="12808"/>
                  <a:pt x="6253" y="13080"/>
                  <a:pt x="6253" y="13389"/>
                </a:cubicBezTo>
                <a:cubicBezTo>
                  <a:pt x="6253" y="13946"/>
                  <a:pt x="6218" y="14276"/>
                  <a:pt x="6162" y="14276"/>
                </a:cubicBezTo>
                <a:cubicBezTo>
                  <a:pt x="6149" y="14276"/>
                  <a:pt x="6130" y="14325"/>
                  <a:pt x="6117" y="14385"/>
                </a:cubicBezTo>
                <a:cubicBezTo>
                  <a:pt x="6097" y="14474"/>
                  <a:pt x="6086" y="14474"/>
                  <a:pt x="6044" y="14400"/>
                </a:cubicBezTo>
                <a:cubicBezTo>
                  <a:pt x="5985" y="14295"/>
                  <a:pt x="5981" y="14187"/>
                  <a:pt x="6035" y="14136"/>
                </a:cubicBezTo>
                <a:cubicBezTo>
                  <a:pt x="6056" y="14116"/>
                  <a:pt x="6073" y="14061"/>
                  <a:pt x="6076" y="14011"/>
                </a:cubicBezTo>
                <a:cubicBezTo>
                  <a:pt x="6084" y="13883"/>
                  <a:pt x="5990" y="13887"/>
                  <a:pt x="5904" y="14027"/>
                </a:cubicBezTo>
                <a:cubicBezTo>
                  <a:pt x="5840" y="14132"/>
                  <a:pt x="5829" y="14129"/>
                  <a:pt x="5786" y="14027"/>
                </a:cubicBezTo>
                <a:cubicBezTo>
                  <a:pt x="5744" y="13925"/>
                  <a:pt x="5732" y="13932"/>
                  <a:pt x="5678" y="14043"/>
                </a:cubicBezTo>
                <a:cubicBezTo>
                  <a:pt x="5622" y="14155"/>
                  <a:pt x="5604" y="14317"/>
                  <a:pt x="5614" y="14618"/>
                </a:cubicBezTo>
                <a:cubicBezTo>
                  <a:pt x="5618" y="14714"/>
                  <a:pt x="5519" y="15007"/>
                  <a:pt x="5483" y="15007"/>
                </a:cubicBezTo>
                <a:cubicBezTo>
                  <a:pt x="5459" y="15007"/>
                  <a:pt x="5422" y="15179"/>
                  <a:pt x="5370" y="15535"/>
                </a:cubicBezTo>
                <a:cubicBezTo>
                  <a:pt x="5342" y="15723"/>
                  <a:pt x="5280" y="15802"/>
                  <a:pt x="5247" y="15691"/>
                </a:cubicBezTo>
                <a:cubicBezTo>
                  <a:pt x="5240" y="15664"/>
                  <a:pt x="5254" y="15564"/>
                  <a:pt x="5279" y="15473"/>
                </a:cubicBezTo>
                <a:cubicBezTo>
                  <a:pt x="5332" y="15281"/>
                  <a:pt x="5320" y="15056"/>
                  <a:pt x="5261" y="15131"/>
                </a:cubicBezTo>
                <a:cubicBezTo>
                  <a:pt x="5240" y="15158"/>
                  <a:pt x="5210" y="15239"/>
                  <a:pt x="5193" y="15318"/>
                </a:cubicBezTo>
                <a:cubicBezTo>
                  <a:pt x="5164" y="15459"/>
                  <a:pt x="5163" y="15463"/>
                  <a:pt x="5125" y="15302"/>
                </a:cubicBezTo>
                <a:cubicBezTo>
                  <a:pt x="5099" y="15192"/>
                  <a:pt x="5076" y="15147"/>
                  <a:pt x="5048" y="15178"/>
                </a:cubicBezTo>
                <a:cubicBezTo>
                  <a:pt x="4997" y="15234"/>
                  <a:pt x="4974" y="15137"/>
                  <a:pt x="5008" y="14991"/>
                </a:cubicBezTo>
                <a:cubicBezTo>
                  <a:pt x="5045" y="14831"/>
                  <a:pt x="5239" y="14620"/>
                  <a:pt x="5266" y="14711"/>
                </a:cubicBezTo>
                <a:cubicBezTo>
                  <a:pt x="5297" y="14821"/>
                  <a:pt x="5343" y="14804"/>
                  <a:pt x="5343" y="14680"/>
                </a:cubicBezTo>
                <a:cubicBezTo>
                  <a:pt x="5343" y="14620"/>
                  <a:pt x="5324" y="14571"/>
                  <a:pt x="5302" y="14571"/>
                </a:cubicBezTo>
                <a:cubicBezTo>
                  <a:pt x="5279" y="14571"/>
                  <a:pt x="5255" y="14534"/>
                  <a:pt x="5247" y="14494"/>
                </a:cubicBezTo>
                <a:cubicBezTo>
                  <a:pt x="5240" y="14453"/>
                  <a:pt x="5204" y="14416"/>
                  <a:pt x="5171" y="14416"/>
                </a:cubicBezTo>
                <a:cubicBezTo>
                  <a:pt x="5106" y="14416"/>
                  <a:pt x="5056" y="14221"/>
                  <a:pt x="5075" y="14043"/>
                </a:cubicBezTo>
                <a:cubicBezTo>
                  <a:pt x="5091" y="13906"/>
                  <a:pt x="3956" y="13906"/>
                  <a:pt x="3916" y="14043"/>
                </a:cubicBezTo>
                <a:cubicBezTo>
                  <a:pt x="3880" y="14168"/>
                  <a:pt x="3785" y="14160"/>
                  <a:pt x="3753" y="14027"/>
                </a:cubicBezTo>
                <a:cubicBezTo>
                  <a:pt x="3739" y="13967"/>
                  <a:pt x="3717" y="13917"/>
                  <a:pt x="3704" y="13918"/>
                </a:cubicBezTo>
                <a:cubicBezTo>
                  <a:pt x="3690" y="13919"/>
                  <a:pt x="3697" y="13955"/>
                  <a:pt x="3717" y="13996"/>
                </a:cubicBezTo>
                <a:cubicBezTo>
                  <a:pt x="3738" y="14037"/>
                  <a:pt x="3747" y="14098"/>
                  <a:pt x="3740" y="14136"/>
                </a:cubicBezTo>
                <a:cubicBezTo>
                  <a:pt x="3721" y="14242"/>
                  <a:pt x="3633" y="14210"/>
                  <a:pt x="3604" y="14089"/>
                </a:cubicBezTo>
                <a:cubicBezTo>
                  <a:pt x="3562" y="13914"/>
                  <a:pt x="3508" y="13961"/>
                  <a:pt x="3482" y="14198"/>
                </a:cubicBezTo>
                <a:cubicBezTo>
                  <a:pt x="3458" y="14412"/>
                  <a:pt x="3408" y="14497"/>
                  <a:pt x="3382" y="14354"/>
                </a:cubicBezTo>
                <a:cubicBezTo>
                  <a:pt x="3375" y="14314"/>
                  <a:pt x="3341" y="14287"/>
                  <a:pt x="3310" y="14291"/>
                </a:cubicBezTo>
                <a:cubicBezTo>
                  <a:pt x="3255" y="14298"/>
                  <a:pt x="3254" y="14293"/>
                  <a:pt x="3301" y="14338"/>
                </a:cubicBezTo>
                <a:cubicBezTo>
                  <a:pt x="3384" y="14418"/>
                  <a:pt x="3353" y="14533"/>
                  <a:pt x="3242" y="14556"/>
                </a:cubicBezTo>
                <a:cubicBezTo>
                  <a:pt x="3166" y="14571"/>
                  <a:pt x="3138" y="14605"/>
                  <a:pt x="3138" y="14680"/>
                </a:cubicBezTo>
                <a:cubicBezTo>
                  <a:pt x="3138" y="14738"/>
                  <a:pt x="3155" y="14789"/>
                  <a:pt x="3178" y="14789"/>
                </a:cubicBezTo>
                <a:cubicBezTo>
                  <a:pt x="3228" y="14789"/>
                  <a:pt x="3261" y="14972"/>
                  <a:pt x="3228" y="15084"/>
                </a:cubicBezTo>
                <a:cubicBezTo>
                  <a:pt x="3197" y="15192"/>
                  <a:pt x="3101" y="15185"/>
                  <a:pt x="3061" y="15069"/>
                </a:cubicBezTo>
                <a:cubicBezTo>
                  <a:pt x="3042" y="15016"/>
                  <a:pt x="3007" y="14972"/>
                  <a:pt x="2984" y="14960"/>
                </a:cubicBezTo>
                <a:cubicBezTo>
                  <a:pt x="2961" y="14948"/>
                  <a:pt x="2925" y="14892"/>
                  <a:pt x="2902" y="14851"/>
                </a:cubicBezTo>
                <a:cubicBezTo>
                  <a:pt x="2862" y="14777"/>
                  <a:pt x="2861" y="14781"/>
                  <a:pt x="2902" y="14587"/>
                </a:cubicBezTo>
                <a:cubicBezTo>
                  <a:pt x="2925" y="14478"/>
                  <a:pt x="2949" y="14298"/>
                  <a:pt x="2952" y="14198"/>
                </a:cubicBezTo>
                <a:cubicBezTo>
                  <a:pt x="2958" y="13995"/>
                  <a:pt x="2938" y="13990"/>
                  <a:pt x="2721" y="14089"/>
                </a:cubicBezTo>
                <a:cubicBezTo>
                  <a:pt x="2651" y="14121"/>
                  <a:pt x="2608" y="14108"/>
                  <a:pt x="2599" y="14058"/>
                </a:cubicBezTo>
                <a:cubicBezTo>
                  <a:pt x="2581" y="13960"/>
                  <a:pt x="2404" y="13961"/>
                  <a:pt x="2386" y="14058"/>
                </a:cubicBezTo>
                <a:cubicBezTo>
                  <a:pt x="2366" y="14167"/>
                  <a:pt x="2238" y="14151"/>
                  <a:pt x="2169" y="14027"/>
                </a:cubicBezTo>
                <a:cubicBezTo>
                  <a:pt x="2091" y="13888"/>
                  <a:pt x="2044" y="13889"/>
                  <a:pt x="2028" y="14027"/>
                </a:cubicBezTo>
                <a:cubicBezTo>
                  <a:pt x="2015" y="14150"/>
                  <a:pt x="1940" y="14170"/>
                  <a:pt x="1920" y="14058"/>
                </a:cubicBezTo>
                <a:cubicBezTo>
                  <a:pt x="1912" y="14018"/>
                  <a:pt x="1895" y="13980"/>
                  <a:pt x="1883" y="13980"/>
                </a:cubicBezTo>
                <a:cubicBezTo>
                  <a:pt x="1872" y="13980"/>
                  <a:pt x="1868" y="14009"/>
                  <a:pt x="1874" y="14043"/>
                </a:cubicBezTo>
                <a:cubicBezTo>
                  <a:pt x="1893" y="14144"/>
                  <a:pt x="1765" y="14571"/>
                  <a:pt x="1716" y="14571"/>
                </a:cubicBezTo>
                <a:cubicBezTo>
                  <a:pt x="1684" y="14571"/>
                  <a:pt x="1675" y="14603"/>
                  <a:pt x="1684" y="14680"/>
                </a:cubicBezTo>
                <a:cubicBezTo>
                  <a:pt x="1691" y="14740"/>
                  <a:pt x="1700" y="14835"/>
                  <a:pt x="1707" y="14898"/>
                </a:cubicBezTo>
                <a:cubicBezTo>
                  <a:pt x="1716" y="14975"/>
                  <a:pt x="1707" y="15025"/>
                  <a:pt x="1675" y="15053"/>
                </a:cubicBezTo>
                <a:cubicBezTo>
                  <a:pt x="1639" y="15086"/>
                  <a:pt x="1630" y="15129"/>
                  <a:pt x="1639" y="15256"/>
                </a:cubicBezTo>
                <a:cubicBezTo>
                  <a:pt x="1656" y="15490"/>
                  <a:pt x="1602" y="15655"/>
                  <a:pt x="1571" y="15458"/>
                </a:cubicBezTo>
                <a:cubicBezTo>
                  <a:pt x="1559" y="15378"/>
                  <a:pt x="1548" y="15258"/>
                  <a:pt x="1548" y="15193"/>
                </a:cubicBezTo>
                <a:cubicBezTo>
                  <a:pt x="1548" y="15128"/>
                  <a:pt x="1537" y="15091"/>
                  <a:pt x="1526" y="15116"/>
                </a:cubicBezTo>
                <a:cubicBezTo>
                  <a:pt x="1514" y="15140"/>
                  <a:pt x="1503" y="15224"/>
                  <a:pt x="1503" y="15302"/>
                </a:cubicBezTo>
                <a:cubicBezTo>
                  <a:pt x="1503" y="15380"/>
                  <a:pt x="1496" y="15497"/>
                  <a:pt x="1485" y="15567"/>
                </a:cubicBezTo>
                <a:cubicBezTo>
                  <a:pt x="1474" y="15636"/>
                  <a:pt x="1460" y="15809"/>
                  <a:pt x="1453" y="15955"/>
                </a:cubicBezTo>
                <a:cubicBezTo>
                  <a:pt x="1447" y="16101"/>
                  <a:pt x="1425" y="16264"/>
                  <a:pt x="1408" y="16313"/>
                </a:cubicBezTo>
                <a:cubicBezTo>
                  <a:pt x="1385" y="16379"/>
                  <a:pt x="1382" y="16430"/>
                  <a:pt x="1399" y="16500"/>
                </a:cubicBezTo>
                <a:cubicBezTo>
                  <a:pt x="1412" y="16552"/>
                  <a:pt x="1428" y="16788"/>
                  <a:pt x="1435" y="17013"/>
                </a:cubicBezTo>
                <a:cubicBezTo>
                  <a:pt x="1447" y="17391"/>
                  <a:pt x="1442" y="17425"/>
                  <a:pt x="1399" y="17464"/>
                </a:cubicBezTo>
                <a:cubicBezTo>
                  <a:pt x="1357" y="17501"/>
                  <a:pt x="1355" y="17535"/>
                  <a:pt x="1367" y="17790"/>
                </a:cubicBezTo>
                <a:cubicBezTo>
                  <a:pt x="1375" y="17948"/>
                  <a:pt x="1397" y="18168"/>
                  <a:pt x="1413" y="18272"/>
                </a:cubicBezTo>
                <a:cubicBezTo>
                  <a:pt x="1444" y="18478"/>
                  <a:pt x="1419" y="18646"/>
                  <a:pt x="1363" y="18646"/>
                </a:cubicBezTo>
                <a:cubicBezTo>
                  <a:pt x="1346" y="18646"/>
                  <a:pt x="1309" y="18692"/>
                  <a:pt x="1281" y="18754"/>
                </a:cubicBezTo>
                <a:cubicBezTo>
                  <a:pt x="1236" y="18856"/>
                  <a:pt x="1229" y="18853"/>
                  <a:pt x="1213" y="18754"/>
                </a:cubicBezTo>
                <a:cubicBezTo>
                  <a:pt x="1200" y="18670"/>
                  <a:pt x="1149" y="18646"/>
                  <a:pt x="996" y="18630"/>
                </a:cubicBezTo>
                <a:lnTo>
                  <a:pt x="797" y="18615"/>
                </a:lnTo>
                <a:lnTo>
                  <a:pt x="788" y="16002"/>
                </a:lnTo>
                <a:cubicBezTo>
                  <a:pt x="784" y="14299"/>
                  <a:pt x="792" y="13355"/>
                  <a:pt x="806" y="13296"/>
                </a:cubicBezTo>
                <a:cubicBezTo>
                  <a:pt x="821" y="13234"/>
                  <a:pt x="819" y="13147"/>
                  <a:pt x="797" y="13001"/>
                </a:cubicBezTo>
                <a:cubicBezTo>
                  <a:pt x="779" y="12885"/>
                  <a:pt x="765" y="12664"/>
                  <a:pt x="765" y="12519"/>
                </a:cubicBezTo>
                <a:cubicBezTo>
                  <a:pt x="765" y="12350"/>
                  <a:pt x="754" y="12234"/>
                  <a:pt x="733" y="12208"/>
                </a:cubicBezTo>
                <a:cubicBezTo>
                  <a:pt x="714" y="12181"/>
                  <a:pt x="697" y="12068"/>
                  <a:pt x="697" y="11912"/>
                </a:cubicBezTo>
                <a:lnTo>
                  <a:pt x="697" y="11663"/>
                </a:lnTo>
                <a:lnTo>
                  <a:pt x="548" y="11632"/>
                </a:lnTo>
                <a:cubicBezTo>
                  <a:pt x="409" y="11598"/>
                  <a:pt x="343" y="11603"/>
                  <a:pt x="81" y="11648"/>
                </a:cubicBezTo>
                <a:lnTo>
                  <a:pt x="0" y="11663"/>
                </a:lnTo>
                <a:lnTo>
                  <a:pt x="0" y="16235"/>
                </a:lnTo>
                <a:lnTo>
                  <a:pt x="0" y="20823"/>
                </a:lnTo>
                <a:lnTo>
                  <a:pt x="50" y="20823"/>
                </a:lnTo>
                <a:cubicBezTo>
                  <a:pt x="77" y="20823"/>
                  <a:pt x="106" y="20802"/>
                  <a:pt x="118" y="20761"/>
                </a:cubicBezTo>
                <a:cubicBezTo>
                  <a:pt x="132" y="20710"/>
                  <a:pt x="166" y="20712"/>
                  <a:pt x="222" y="20792"/>
                </a:cubicBezTo>
                <a:cubicBezTo>
                  <a:pt x="288" y="20886"/>
                  <a:pt x="314" y="20894"/>
                  <a:pt x="353" y="20823"/>
                </a:cubicBezTo>
                <a:cubicBezTo>
                  <a:pt x="388" y="20758"/>
                  <a:pt x="523" y="20745"/>
                  <a:pt x="878" y="20776"/>
                </a:cubicBezTo>
                <a:cubicBezTo>
                  <a:pt x="1143" y="20799"/>
                  <a:pt x="1363" y="20840"/>
                  <a:pt x="1367" y="20854"/>
                </a:cubicBezTo>
                <a:cubicBezTo>
                  <a:pt x="1371" y="20868"/>
                  <a:pt x="1419" y="20860"/>
                  <a:pt x="1471" y="20838"/>
                </a:cubicBezTo>
                <a:cubicBezTo>
                  <a:pt x="1537" y="20811"/>
                  <a:pt x="1588" y="20727"/>
                  <a:pt x="1630" y="20589"/>
                </a:cubicBezTo>
                <a:cubicBezTo>
                  <a:pt x="1684" y="20414"/>
                  <a:pt x="1695" y="20410"/>
                  <a:pt x="1711" y="20512"/>
                </a:cubicBezTo>
                <a:cubicBezTo>
                  <a:pt x="1728" y="20612"/>
                  <a:pt x="1735" y="20596"/>
                  <a:pt x="1766" y="20434"/>
                </a:cubicBezTo>
                <a:cubicBezTo>
                  <a:pt x="1796" y="20275"/>
                  <a:pt x="1811" y="20258"/>
                  <a:pt x="1847" y="20325"/>
                </a:cubicBezTo>
                <a:cubicBezTo>
                  <a:pt x="1879" y="20383"/>
                  <a:pt x="1882" y="20428"/>
                  <a:pt x="1865" y="20496"/>
                </a:cubicBezTo>
                <a:cubicBezTo>
                  <a:pt x="1838" y="20608"/>
                  <a:pt x="1857" y="20683"/>
                  <a:pt x="1911" y="20683"/>
                </a:cubicBezTo>
                <a:cubicBezTo>
                  <a:pt x="1932" y="20683"/>
                  <a:pt x="1958" y="20730"/>
                  <a:pt x="1965" y="20792"/>
                </a:cubicBezTo>
                <a:cubicBezTo>
                  <a:pt x="1974" y="20870"/>
                  <a:pt x="1994" y="20898"/>
                  <a:pt x="2033" y="20869"/>
                </a:cubicBezTo>
                <a:cubicBezTo>
                  <a:pt x="2120" y="20805"/>
                  <a:pt x="2351" y="20810"/>
                  <a:pt x="2468" y="20885"/>
                </a:cubicBezTo>
                <a:cubicBezTo>
                  <a:pt x="2531" y="20926"/>
                  <a:pt x="2582" y="20940"/>
                  <a:pt x="2594" y="20901"/>
                </a:cubicBezTo>
                <a:cubicBezTo>
                  <a:pt x="2605" y="20864"/>
                  <a:pt x="2625" y="20823"/>
                  <a:pt x="2640" y="20823"/>
                </a:cubicBezTo>
                <a:cubicBezTo>
                  <a:pt x="2654" y="20823"/>
                  <a:pt x="2692" y="20756"/>
                  <a:pt x="2721" y="20667"/>
                </a:cubicBezTo>
                <a:cubicBezTo>
                  <a:pt x="2750" y="20578"/>
                  <a:pt x="2794" y="20497"/>
                  <a:pt x="2821" y="20496"/>
                </a:cubicBezTo>
                <a:cubicBezTo>
                  <a:pt x="2849" y="20495"/>
                  <a:pt x="2870" y="20463"/>
                  <a:pt x="2871" y="20403"/>
                </a:cubicBezTo>
                <a:cubicBezTo>
                  <a:pt x="2871" y="20296"/>
                  <a:pt x="2984" y="20150"/>
                  <a:pt x="3015" y="20216"/>
                </a:cubicBezTo>
                <a:cubicBezTo>
                  <a:pt x="3047" y="20284"/>
                  <a:pt x="2962" y="20614"/>
                  <a:pt x="2884" y="20729"/>
                </a:cubicBezTo>
                <a:cubicBezTo>
                  <a:pt x="2842" y="20792"/>
                  <a:pt x="2820" y="20867"/>
                  <a:pt x="2834" y="20885"/>
                </a:cubicBezTo>
                <a:cubicBezTo>
                  <a:pt x="2848" y="20903"/>
                  <a:pt x="2893" y="20858"/>
                  <a:pt x="2934" y="20792"/>
                </a:cubicBezTo>
                <a:cubicBezTo>
                  <a:pt x="2978" y="20720"/>
                  <a:pt x="3024" y="20684"/>
                  <a:pt x="3052" y="20714"/>
                </a:cubicBezTo>
                <a:cubicBezTo>
                  <a:pt x="3091" y="20756"/>
                  <a:pt x="3095" y="20747"/>
                  <a:pt x="3083" y="20621"/>
                </a:cubicBezTo>
                <a:cubicBezTo>
                  <a:pt x="3073" y="20514"/>
                  <a:pt x="3084" y="20445"/>
                  <a:pt x="3115" y="20387"/>
                </a:cubicBezTo>
                <a:cubicBezTo>
                  <a:pt x="3139" y="20343"/>
                  <a:pt x="3168" y="20335"/>
                  <a:pt x="3178" y="20356"/>
                </a:cubicBezTo>
                <a:cubicBezTo>
                  <a:pt x="3188" y="20378"/>
                  <a:pt x="3199" y="20329"/>
                  <a:pt x="3206" y="20247"/>
                </a:cubicBezTo>
                <a:cubicBezTo>
                  <a:pt x="3216" y="20116"/>
                  <a:pt x="3226" y="20102"/>
                  <a:pt x="3264" y="20185"/>
                </a:cubicBezTo>
                <a:cubicBezTo>
                  <a:pt x="3299" y="20260"/>
                  <a:pt x="3313" y="20271"/>
                  <a:pt x="3346" y="20201"/>
                </a:cubicBezTo>
                <a:cubicBezTo>
                  <a:pt x="3381" y="20125"/>
                  <a:pt x="3394" y="20131"/>
                  <a:pt x="3427" y="20278"/>
                </a:cubicBezTo>
                <a:cubicBezTo>
                  <a:pt x="3449" y="20374"/>
                  <a:pt x="3490" y="20467"/>
                  <a:pt x="3518" y="20481"/>
                </a:cubicBezTo>
                <a:cubicBezTo>
                  <a:pt x="3602" y="20521"/>
                  <a:pt x="3579" y="20643"/>
                  <a:pt x="3482" y="20667"/>
                </a:cubicBezTo>
                <a:cubicBezTo>
                  <a:pt x="3420" y="20682"/>
                  <a:pt x="3391" y="20720"/>
                  <a:pt x="3391" y="20792"/>
                </a:cubicBezTo>
                <a:cubicBezTo>
                  <a:pt x="3391" y="20915"/>
                  <a:pt x="3400" y="20928"/>
                  <a:pt x="3491" y="20838"/>
                </a:cubicBezTo>
                <a:cubicBezTo>
                  <a:pt x="3533" y="20797"/>
                  <a:pt x="3565" y="20797"/>
                  <a:pt x="3572" y="20838"/>
                </a:cubicBezTo>
                <a:cubicBezTo>
                  <a:pt x="3579" y="20875"/>
                  <a:pt x="3627" y="20901"/>
                  <a:pt x="3681" y="20901"/>
                </a:cubicBezTo>
                <a:cubicBezTo>
                  <a:pt x="3768" y="20901"/>
                  <a:pt x="3775" y="20895"/>
                  <a:pt x="3740" y="20807"/>
                </a:cubicBezTo>
                <a:cubicBezTo>
                  <a:pt x="3709" y="20730"/>
                  <a:pt x="3709" y="20699"/>
                  <a:pt x="3731" y="20652"/>
                </a:cubicBezTo>
                <a:cubicBezTo>
                  <a:pt x="3759" y="20592"/>
                  <a:pt x="3874" y="20490"/>
                  <a:pt x="3998" y="20418"/>
                </a:cubicBezTo>
                <a:cubicBezTo>
                  <a:pt x="4054" y="20386"/>
                  <a:pt x="4060" y="20349"/>
                  <a:pt x="4052" y="20201"/>
                </a:cubicBezTo>
                <a:cubicBezTo>
                  <a:pt x="4047" y="20105"/>
                  <a:pt x="4049" y="19976"/>
                  <a:pt x="4057" y="19905"/>
                </a:cubicBezTo>
                <a:cubicBezTo>
                  <a:pt x="4070" y="19785"/>
                  <a:pt x="4074" y="19788"/>
                  <a:pt x="4102" y="19921"/>
                </a:cubicBezTo>
                <a:cubicBezTo>
                  <a:pt x="4129" y="20047"/>
                  <a:pt x="4134" y="19982"/>
                  <a:pt x="4134" y="19361"/>
                </a:cubicBezTo>
                <a:cubicBezTo>
                  <a:pt x="4134" y="18725"/>
                  <a:pt x="4132" y="18665"/>
                  <a:pt x="4093" y="18630"/>
                </a:cubicBezTo>
                <a:cubicBezTo>
                  <a:pt x="4055" y="18596"/>
                  <a:pt x="4048" y="18527"/>
                  <a:pt x="4048" y="17992"/>
                </a:cubicBezTo>
                <a:cubicBezTo>
                  <a:pt x="4048" y="17463"/>
                  <a:pt x="4052" y="17388"/>
                  <a:pt x="4088" y="17355"/>
                </a:cubicBezTo>
                <a:cubicBezTo>
                  <a:pt x="4118" y="17328"/>
                  <a:pt x="4134" y="17250"/>
                  <a:pt x="4138" y="17059"/>
                </a:cubicBezTo>
                <a:cubicBezTo>
                  <a:pt x="4143" y="16853"/>
                  <a:pt x="4155" y="16785"/>
                  <a:pt x="4188" y="16779"/>
                </a:cubicBezTo>
                <a:cubicBezTo>
                  <a:pt x="4309" y="16758"/>
                  <a:pt x="4324" y="16751"/>
                  <a:pt x="4324" y="16655"/>
                </a:cubicBezTo>
                <a:cubicBezTo>
                  <a:pt x="4324" y="16598"/>
                  <a:pt x="4305" y="16528"/>
                  <a:pt x="4279" y="16515"/>
                </a:cubicBezTo>
                <a:cubicBezTo>
                  <a:pt x="4244" y="16498"/>
                  <a:pt x="4229" y="16446"/>
                  <a:pt x="4229" y="16313"/>
                </a:cubicBezTo>
                <a:cubicBezTo>
                  <a:pt x="4229" y="16186"/>
                  <a:pt x="4238" y="16151"/>
                  <a:pt x="4260" y="16173"/>
                </a:cubicBezTo>
                <a:cubicBezTo>
                  <a:pt x="4278" y="16191"/>
                  <a:pt x="4324" y="16199"/>
                  <a:pt x="4365" y="16204"/>
                </a:cubicBezTo>
                <a:cubicBezTo>
                  <a:pt x="4405" y="16209"/>
                  <a:pt x="4439" y="16244"/>
                  <a:pt x="4437" y="16282"/>
                </a:cubicBezTo>
                <a:cubicBezTo>
                  <a:pt x="4435" y="16320"/>
                  <a:pt x="4427" y="16571"/>
                  <a:pt x="4419" y="16842"/>
                </a:cubicBezTo>
                <a:lnTo>
                  <a:pt x="4405" y="17339"/>
                </a:lnTo>
                <a:lnTo>
                  <a:pt x="4469" y="17339"/>
                </a:lnTo>
                <a:cubicBezTo>
                  <a:pt x="4540" y="17339"/>
                  <a:pt x="4579" y="17458"/>
                  <a:pt x="4528" y="17526"/>
                </a:cubicBezTo>
                <a:cubicBezTo>
                  <a:pt x="4500" y="17563"/>
                  <a:pt x="4496" y="17735"/>
                  <a:pt x="4496" y="18615"/>
                </a:cubicBezTo>
                <a:cubicBezTo>
                  <a:pt x="4496" y="19583"/>
                  <a:pt x="4491" y="19668"/>
                  <a:pt x="4451" y="19765"/>
                </a:cubicBezTo>
                <a:cubicBezTo>
                  <a:pt x="4414" y="19852"/>
                  <a:pt x="4415" y="19870"/>
                  <a:pt x="4442" y="19905"/>
                </a:cubicBezTo>
                <a:cubicBezTo>
                  <a:pt x="4459" y="19929"/>
                  <a:pt x="4466" y="20003"/>
                  <a:pt x="4460" y="20061"/>
                </a:cubicBezTo>
                <a:cubicBezTo>
                  <a:pt x="4453" y="20118"/>
                  <a:pt x="4458" y="20177"/>
                  <a:pt x="4469" y="20201"/>
                </a:cubicBezTo>
                <a:cubicBezTo>
                  <a:pt x="4480" y="20224"/>
                  <a:pt x="4494" y="20176"/>
                  <a:pt x="4500" y="20092"/>
                </a:cubicBezTo>
                <a:cubicBezTo>
                  <a:pt x="4514" y="19919"/>
                  <a:pt x="4559" y="19980"/>
                  <a:pt x="4559" y="20170"/>
                </a:cubicBezTo>
                <a:cubicBezTo>
                  <a:pt x="4559" y="20238"/>
                  <a:pt x="4573" y="20360"/>
                  <a:pt x="4591" y="20450"/>
                </a:cubicBezTo>
                <a:cubicBezTo>
                  <a:pt x="4616" y="20575"/>
                  <a:pt x="4635" y="20595"/>
                  <a:pt x="4677" y="20558"/>
                </a:cubicBezTo>
                <a:cubicBezTo>
                  <a:pt x="4713" y="20528"/>
                  <a:pt x="4743" y="20554"/>
                  <a:pt x="4759" y="20621"/>
                </a:cubicBezTo>
                <a:cubicBezTo>
                  <a:pt x="4797" y="20788"/>
                  <a:pt x="4859" y="20861"/>
                  <a:pt x="4949" y="20854"/>
                </a:cubicBezTo>
                <a:cubicBezTo>
                  <a:pt x="5166" y="20838"/>
                  <a:pt x="5181" y="20827"/>
                  <a:pt x="5202" y="20667"/>
                </a:cubicBezTo>
                <a:cubicBezTo>
                  <a:pt x="5252" y="20293"/>
                  <a:pt x="5361" y="20304"/>
                  <a:pt x="5361" y="20683"/>
                </a:cubicBezTo>
                <a:lnTo>
                  <a:pt x="5361" y="20916"/>
                </a:lnTo>
                <a:lnTo>
                  <a:pt x="5415" y="20761"/>
                </a:lnTo>
                <a:cubicBezTo>
                  <a:pt x="5446" y="20677"/>
                  <a:pt x="5485" y="20643"/>
                  <a:pt x="5506" y="20667"/>
                </a:cubicBezTo>
                <a:cubicBezTo>
                  <a:pt x="5559" y="20732"/>
                  <a:pt x="5619" y="20914"/>
                  <a:pt x="5619" y="21025"/>
                </a:cubicBezTo>
                <a:cubicBezTo>
                  <a:pt x="5619" y="21176"/>
                  <a:pt x="5652" y="21142"/>
                  <a:pt x="5664" y="20978"/>
                </a:cubicBezTo>
                <a:cubicBezTo>
                  <a:pt x="5674" y="20846"/>
                  <a:pt x="5694" y="20823"/>
                  <a:pt x="5868" y="20823"/>
                </a:cubicBezTo>
                <a:cubicBezTo>
                  <a:pt x="5973" y="20823"/>
                  <a:pt x="6065" y="20862"/>
                  <a:pt x="6072" y="20901"/>
                </a:cubicBezTo>
                <a:cubicBezTo>
                  <a:pt x="6087" y="20986"/>
                  <a:pt x="6019" y="21118"/>
                  <a:pt x="5958" y="21118"/>
                </a:cubicBezTo>
                <a:cubicBezTo>
                  <a:pt x="5894" y="21118"/>
                  <a:pt x="5786" y="21319"/>
                  <a:pt x="5786" y="21445"/>
                </a:cubicBezTo>
                <a:cubicBezTo>
                  <a:pt x="5786" y="21600"/>
                  <a:pt x="5876" y="21589"/>
                  <a:pt x="5963" y="21414"/>
                </a:cubicBezTo>
                <a:cubicBezTo>
                  <a:pt x="6003" y="21332"/>
                  <a:pt x="6084" y="21236"/>
                  <a:pt x="6144" y="21212"/>
                </a:cubicBezTo>
                <a:cubicBezTo>
                  <a:pt x="6229" y="21177"/>
                  <a:pt x="6253" y="21144"/>
                  <a:pt x="6253" y="21040"/>
                </a:cubicBezTo>
                <a:cubicBezTo>
                  <a:pt x="6253" y="20968"/>
                  <a:pt x="6263" y="20895"/>
                  <a:pt x="6275" y="20869"/>
                </a:cubicBezTo>
                <a:cubicBezTo>
                  <a:pt x="6290" y="20837"/>
                  <a:pt x="6288" y="20784"/>
                  <a:pt x="6271" y="20714"/>
                </a:cubicBezTo>
                <a:cubicBezTo>
                  <a:pt x="6251" y="20634"/>
                  <a:pt x="6258" y="20596"/>
                  <a:pt x="6289" y="20558"/>
                </a:cubicBezTo>
                <a:cubicBezTo>
                  <a:pt x="6311" y="20532"/>
                  <a:pt x="6342" y="20475"/>
                  <a:pt x="6361" y="20418"/>
                </a:cubicBezTo>
                <a:cubicBezTo>
                  <a:pt x="6407" y="20283"/>
                  <a:pt x="6433" y="20411"/>
                  <a:pt x="6398" y="20605"/>
                </a:cubicBezTo>
                <a:cubicBezTo>
                  <a:pt x="6383" y="20685"/>
                  <a:pt x="6374" y="20773"/>
                  <a:pt x="6379" y="20792"/>
                </a:cubicBezTo>
                <a:cubicBezTo>
                  <a:pt x="6396" y="20847"/>
                  <a:pt x="6667" y="20860"/>
                  <a:pt x="6692" y="20807"/>
                </a:cubicBezTo>
                <a:cubicBezTo>
                  <a:pt x="6704" y="20781"/>
                  <a:pt x="6728" y="20768"/>
                  <a:pt x="6746" y="20792"/>
                </a:cubicBezTo>
                <a:cubicBezTo>
                  <a:pt x="6766" y="20817"/>
                  <a:pt x="6791" y="20775"/>
                  <a:pt x="6805" y="20683"/>
                </a:cubicBezTo>
                <a:cubicBezTo>
                  <a:pt x="6818" y="20598"/>
                  <a:pt x="6846" y="20543"/>
                  <a:pt x="6873" y="20543"/>
                </a:cubicBezTo>
                <a:cubicBezTo>
                  <a:pt x="6904" y="20543"/>
                  <a:pt x="6934" y="20455"/>
                  <a:pt x="6959" y="20310"/>
                </a:cubicBezTo>
                <a:cubicBezTo>
                  <a:pt x="6985" y="20158"/>
                  <a:pt x="7008" y="20120"/>
                  <a:pt x="7022" y="20170"/>
                </a:cubicBezTo>
                <a:cubicBezTo>
                  <a:pt x="7034" y="20210"/>
                  <a:pt x="7056" y="20222"/>
                  <a:pt x="7072" y="20201"/>
                </a:cubicBezTo>
                <a:cubicBezTo>
                  <a:pt x="7088" y="20179"/>
                  <a:pt x="7114" y="20198"/>
                  <a:pt x="7131" y="20247"/>
                </a:cubicBezTo>
                <a:cubicBezTo>
                  <a:pt x="7154" y="20314"/>
                  <a:pt x="7173" y="20323"/>
                  <a:pt x="7194" y="20263"/>
                </a:cubicBezTo>
                <a:cubicBezTo>
                  <a:pt x="7228" y="20167"/>
                  <a:pt x="7249" y="20218"/>
                  <a:pt x="7249" y="20403"/>
                </a:cubicBezTo>
                <a:cubicBezTo>
                  <a:pt x="7249" y="20596"/>
                  <a:pt x="7302" y="20573"/>
                  <a:pt x="7344" y="20356"/>
                </a:cubicBezTo>
                <a:cubicBezTo>
                  <a:pt x="7371" y="20213"/>
                  <a:pt x="7386" y="20186"/>
                  <a:pt x="7407" y="20247"/>
                </a:cubicBezTo>
                <a:cubicBezTo>
                  <a:pt x="7450" y="20370"/>
                  <a:pt x="7465" y="20621"/>
                  <a:pt x="7430" y="20667"/>
                </a:cubicBezTo>
                <a:cubicBezTo>
                  <a:pt x="7390" y="20719"/>
                  <a:pt x="7390" y="20901"/>
                  <a:pt x="7430" y="20901"/>
                </a:cubicBezTo>
                <a:cubicBezTo>
                  <a:pt x="7447" y="20901"/>
                  <a:pt x="7479" y="20832"/>
                  <a:pt x="7502" y="20745"/>
                </a:cubicBezTo>
                <a:cubicBezTo>
                  <a:pt x="7539" y="20610"/>
                  <a:pt x="7552" y="20596"/>
                  <a:pt x="7597" y="20667"/>
                </a:cubicBezTo>
                <a:cubicBezTo>
                  <a:pt x="7643" y="20739"/>
                  <a:pt x="7652" y="20806"/>
                  <a:pt x="7652" y="21087"/>
                </a:cubicBezTo>
                <a:lnTo>
                  <a:pt x="7652" y="21414"/>
                </a:lnTo>
                <a:lnTo>
                  <a:pt x="7801" y="21414"/>
                </a:lnTo>
                <a:cubicBezTo>
                  <a:pt x="7959" y="21414"/>
                  <a:pt x="7949" y="21426"/>
                  <a:pt x="7955" y="21009"/>
                </a:cubicBezTo>
                <a:cubicBezTo>
                  <a:pt x="7957" y="20875"/>
                  <a:pt x="7975" y="20876"/>
                  <a:pt x="8213" y="20869"/>
                </a:cubicBezTo>
                <a:cubicBezTo>
                  <a:pt x="8414" y="20864"/>
                  <a:pt x="8478" y="20826"/>
                  <a:pt x="8521" y="20729"/>
                </a:cubicBezTo>
                <a:cubicBezTo>
                  <a:pt x="8551" y="20662"/>
                  <a:pt x="8582" y="20628"/>
                  <a:pt x="8589" y="20652"/>
                </a:cubicBezTo>
                <a:cubicBezTo>
                  <a:pt x="8614" y="20739"/>
                  <a:pt x="8692" y="20589"/>
                  <a:pt x="8711" y="20418"/>
                </a:cubicBezTo>
                <a:cubicBezTo>
                  <a:pt x="8722" y="20320"/>
                  <a:pt x="8748" y="20247"/>
                  <a:pt x="8770" y="20247"/>
                </a:cubicBezTo>
                <a:cubicBezTo>
                  <a:pt x="8823" y="20247"/>
                  <a:pt x="8842" y="20324"/>
                  <a:pt x="8815" y="20434"/>
                </a:cubicBezTo>
                <a:cubicBezTo>
                  <a:pt x="8780" y="20579"/>
                  <a:pt x="8835" y="20647"/>
                  <a:pt x="8879" y="20512"/>
                </a:cubicBezTo>
                <a:cubicBezTo>
                  <a:pt x="8899" y="20448"/>
                  <a:pt x="8932" y="20387"/>
                  <a:pt x="8951" y="20387"/>
                </a:cubicBezTo>
                <a:cubicBezTo>
                  <a:pt x="8994" y="20387"/>
                  <a:pt x="9041" y="20648"/>
                  <a:pt x="9010" y="20714"/>
                </a:cubicBezTo>
                <a:cubicBezTo>
                  <a:pt x="8998" y="20739"/>
                  <a:pt x="8987" y="20796"/>
                  <a:pt x="8987" y="20838"/>
                </a:cubicBezTo>
                <a:cubicBezTo>
                  <a:pt x="8987" y="20889"/>
                  <a:pt x="9020" y="20906"/>
                  <a:pt x="9087" y="20869"/>
                </a:cubicBezTo>
                <a:cubicBezTo>
                  <a:pt x="9236" y="20787"/>
                  <a:pt x="9483" y="20777"/>
                  <a:pt x="9513" y="20854"/>
                </a:cubicBezTo>
                <a:cubicBezTo>
                  <a:pt x="9531" y="20901"/>
                  <a:pt x="9544" y="20871"/>
                  <a:pt x="9558" y="20745"/>
                </a:cubicBezTo>
                <a:cubicBezTo>
                  <a:pt x="9569" y="20646"/>
                  <a:pt x="9594" y="20536"/>
                  <a:pt x="9612" y="20512"/>
                </a:cubicBezTo>
                <a:cubicBezTo>
                  <a:pt x="9636" y="20480"/>
                  <a:pt x="9644" y="20376"/>
                  <a:pt x="9644" y="20107"/>
                </a:cubicBezTo>
                <a:cubicBezTo>
                  <a:pt x="9644" y="19836"/>
                  <a:pt x="9655" y="19721"/>
                  <a:pt x="9680" y="19688"/>
                </a:cubicBezTo>
                <a:cubicBezTo>
                  <a:pt x="9710" y="19648"/>
                  <a:pt x="9714" y="19464"/>
                  <a:pt x="9707" y="18070"/>
                </a:cubicBezTo>
                <a:cubicBezTo>
                  <a:pt x="9701" y="16714"/>
                  <a:pt x="9703" y="16500"/>
                  <a:pt x="9730" y="16500"/>
                </a:cubicBezTo>
                <a:cubicBezTo>
                  <a:pt x="9748" y="16500"/>
                  <a:pt x="9764" y="16580"/>
                  <a:pt x="9771" y="16702"/>
                </a:cubicBezTo>
                <a:cubicBezTo>
                  <a:pt x="9785" y="16982"/>
                  <a:pt x="9840" y="17106"/>
                  <a:pt x="9897" y="16982"/>
                </a:cubicBezTo>
                <a:cubicBezTo>
                  <a:pt x="9921" y="16931"/>
                  <a:pt x="9954" y="16911"/>
                  <a:pt x="9965" y="16935"/>
                </a:cubicBezTo>
                <a:cubicBezTo>
                  <a:pt x="9977" y="16960"/>
                  <a:pt x="9983" y="17653"/>
                  <a:pt x="9983" y="18615"/>
                </a:cubicBezTo>
                <a:cubicBezTo>
                  <a:pt x="9983" y="19622"/>
                  <a:pt x="9993" y="20251"/>
                  <a:pt x="10006" y="20278"/>
                </a:cubicBezTo>
                <a:cubicBezTo>
                  <a:pt x="10018" y="20303"/>
                  <a:pt x="10024" y="20436"/>
                  <a:pt x="10024" y="20574"/>
                </a:cubicBezTo>
                <a:cubicBezTo>
                  <a:pt x="10024" y="20807"/>
                  <a:pt x="10033" y="20833"/>
                  <a:pt x="10097" y="20838"/>
                </a:cubicBezTo>
                <a:cubicBezTo>
                  <a:pt x="10548" y="20876"/>
                  <a:pt x="10642" y="20859"/>
                  <a:pt x="10635" y="20792"/>
                </a:cubicBezTo>
                <a:cubicBezTo>
                  <a:pt x="10631" y="20751"/>
                  <a:pt x="10607" y="20704"/>
                  <a:pt x="10581" y="20683"/>
                </a:cubicBezTo>
                <a:cubicBezTo>
                  <a:pt x="10509" y="20624"/>
                  <a:pt x="10517" y="20511"/>
                  <a:pt x="10599" y="20418"/>
                </a:cubicBezTo>
                <a:cubicBezTo>
                  <a:pt x="10665" y="20345"/>
                  <a:pt x="10675" y="20305"/>
                  <a:pt x="10676" y="20076"/>
                </a:cubicBezTo>
                <a:cubicBezTo>
                  <a:pt x="10677" y="19934"/>
                  <a:pt x="10688" y="19767"/>
                  <a:pt x="10703" y="19703"/>
                </a:cubicBezTo>
                <a:cubicBezTo>
                  <a:pt x="10728" y="19600"/>
                  <a:pt x="10737" y="19607"/>
                  <a:pt x="10780" y="19703"/>
                </a:cubicBezTo>
                <a:cubicBezTo>
                  <a:pt x="10823" y="19799"/>
                  <a:pt x="10828" y="19787"/>
                  <a:pt x="10839" y="19688"/>
                </a:cubicBezTo>
                <a:cubicBezTo>
                  <a:pt x="10846" y="19626"/>
                  <a:pt x="10853" y="18841"/>
                  <a:pt x="10853" y="17946"/>
                </a:cubicBezTo>
                <a:lnTo>
                  <a:pt x="10853" y="16329"/>
                </a:lnTo>
                <a:lnTo>
                  <a:pt x="10794" y="16297"/>
                </a:lnTo>
                <a:cubicBezTo>
                  <a:pt x="10740" y="16276"/>
                  <a:pt x="10738" y="16261"/>
                  <a:pt x="10735" y="15862"/>
                </a:cubicBezTo>
                <a:cubicBezTo>
                  <a:pt x="10732" y="15554"/>
                  <a:pt x="10739" y="15425"/>
                  <a:pt x="10762" y="15380"/>
                </a:cubicBezTo>
                <a:cubicBezTo>
                  <a:pt x="10782" y="15342"/>
                  <a:pt x="10789" y="15271"/>
                  <a:pt x="10780" y="15193"/>
                </a:cubicBezTo>
                <a:cubicBezTo>
                  <a:pt x="10769" y="15088"/>
                  <a:pt x="10751" y="15075"/>
                  <a:pt x="10672" y="15116"/>
                </a:cubicBezTo>
                <a:cubicBezTo>
                  <a:pt x="10598" y="15153"/>
                  <a:pt x="10572" y="15136"/>
                  <a:pt x="10563" y="15053"/>
                </a:cubicBezTo>
                <a:cubicBezTo>
                  <a:pt x="10556" y="14995"/>
                  <a:pt x="10535" y="14933"/>
                  <a:pt x="10513" y="14913"/>
                </a:cubicBezTo>
                <a:cubicBezTo>
                  <a:pt x="10478" y="14882"/>
                  <a:pt x="10477" y="14844"/>
                  <a:pt x="10495" y="14571"/>
                </a:cubicBezTo>
                <a:cubicBezTo>
                  <a:pt x="10506" y="14401"/>
                  <a:pt x="10512" y="14249"/>
                  <a:pt x="10509" y="14245"/>
                </a:cubicBezTo>
                <a:cubicBezTo>
                  <a:pt x="10505" y="14240"/>
                  <a:pt x="10466" y="14161"/>
                  <a:pt x="10418" y="14074"/>
                </a:cubicBezTo>
                <a:lnTo>
                  <a:pt x="10327" y="13918"/>
                </a:lnTo>
                <a:lnTo>
                  <a:pt x="10287" y="14120"/>
                </a:lnTo>
                <a:cubicBezTo>
                  <a:pt x="10246" y="14309"/>
                  <a:pt x="10245" y="14311"/>
                  <a:pt x="10174" y="14198"/>
                </a:cubicBezTo>
                <a:cubicBezTo>
                  <a:pt x="10051" y="14003"/>
                  <a:pt x="10007" y="13970"/>
                  <a:pt x="9929" y="14058"/>
                </a:cubicBezTo>
                <a:cubicBezTo>
                  <a:pt x="9866" y="14130"/>
                  <a:pt x="9848" y="14128"/>
                  <a:pt x="9816" y="14027"/>
                </a:cubicBezTo>
                <a:cubicBezTo>
                  <a:pt x="9777" y="13905"/>
                  <a:pt x="9684" y="13928"/>
                  <a:pt x="9630" y="14074"/>
                </a:cubicBezTo>
                <a:cubicBezTo>
                  <a:pt x="9615" y="14114"/>
                  <a:pt x="9602" y="14116"/>
                  <a:pt x="9594" y="14074"/>
                </a:cubicBezTo>
                <a:cubicBezTo>
                  <a:pt x="9580" y="13996"/>
                  <a:pt x="9411" y="13963"/>
                  <a:pt x="9318" y="14027"/>
                </a:cubicBezTo>
                <a:cubicBezTo>
                  <a:pt x="9279" y="14054"/>
                  <a:pt x="9265" y="14101"/>
                  <a:pt x="9273" y="14167"/>
                </a:cubicBezTo>
                <a:cubicBezTo>
                  <a:pt x="9287" y="14292"/>
                  <a:pt x="9268" y="14344"/>
                  <a:pt x="9177" y="14385"/>
                </a:cubicBezTo>
                <a:cubicBezTo>
                  <a:pt x="9077" y="14430"/>
                  <a:pt x="9030" y="14494"/>
                  <a:pt x="9005" y="14649"/>
                </a:cubicBezTo>
                <a:cubicBezTo>
                  <a:pt x="8993" y="14727"/>
                  <a:pt x="8974" y="14767"/>
                  <a:pt x="8956" y="14742"/>
                </a:cubicBezTo>
                <a:cubicBezTo>
                  <a:pt x="8929" y="14708"/>
                  <a:pt x="8925" y="14727"/>
                  <a:pt x="8942" y="14882"/>
                </a:cubicBezTo>
                <a:cubicBezTo>
                  <a:pt x="8956" y="15007"/>
                  <a:pt x="8956" y="15085"/>
                  <a:pt x="8942" y="15116"/>
                </a:cubicBezTo>
                <a:cubicBezTo>
                  <a:pt x="8910" y="15184"/>
                  <a:pt x="8861" y="15102"/>
                  <a:pt x="8861" y="14976"/>
                </a:cubicBezTo>
                <a:cubicBezTo>
                  <a:pt x="8861" y="14819"/>
                  <a:pt x="8834" y="14830"/>
                  <a:pt x="8802" y="15007"/>
                </a:cubicBezTo>
                <a:cubicBezTo>
                  <a:pt x="8784" y="15106"/>
                  <a:pt x="8760" y="15144"/>
                  <a:pt x="8734" y="15116"/>
                </a:cubicBezTo>
                <a:cubicBezTo>
                  <a:pt x="8712" y="15092"/>
                  <a:pt x="8687" y="15102"/>
                  <a:pt x="8679" y="15147"/>
                </a:cubicBezTo>
                <a:cubicBezTo>
                  <a:pt x="8670" y="15201"/>
                  <a:pt x="8652" y="15185"/>
                  <a:pt x="8625" y="15084"/>
                </a:cubicBezTo>
                <a:cubicBezTo>
                  <a:pt x="8603" y="15002"/>
                  <a:pt x="8554" y="14879"/>
                  <a:pt x="8521" y="14820"/>
                </a:cubicBezTo>
                <a:cubicBezTo>
                  <a:pt x="8444" y="14683"/>
                  <a:pt x="8421" y="14496"/>
                  <a:pt x="8476" y="14447"/>
                </a:cubicBezTo>
                <a:cubicBezTo>
                  <a:pt x="8502" y="14423"/>
                  <a:pt x="8514" y="14365"/>
                  <a:pt x="8507" y="14276"/>
                </a:cubicBezTo>
                <a:cubicBezTo>
                  <a:pt x="8501" y="14199"/>
                  <a:pt x="8483" y="14160"/>
                  <a:pt x="8467" y="14182"/>
                </a:cubicBezTo>
                <a:cubicBezTo>
                  <a:pt x="8451" y="14204"/>
                  <a:pt x="8406" y="14155"/>
                  <a:pt x="8367" y="14074"/>
                </a:cubicBezTo>
                <a:cubicBezTo>
                  <a:pt x="8293" y="13917"/>
                  <a:pt x="8264" y="13927"/>
                  <a:pt x="8240" y="14151"/>
                </a:cubicBezTo>
                <a:cubicBezTo>
                  <a:pt x="8229" y="14260"/>
                  <a:pt x="8208" y="14282"/>
                  <a:pt x="8154" y="14245"/>
                </a:cubicBezTo>
                <a:cubicBezTo>
                  <a:pt x="8117" y="14219"/>
                  <a:pt x="8075" y="14152"/>
                  <a:pt x="8055" y="14089"/>
                </a:cubicBezTo>
                <a:cubicBezTo>
                  <a:pt x="8026" y="13999"/>
                  <a:pt x="8002" y="13985"/>
                  <a:pt x="7941" y="14043"/>
                </a:cubicBezTo>
                <a:cubicBezTo>
                  <a:pt x="7893" y="14089"/>
                  <a:pt x="7859" y="14088"/>
                  <a:pt x="7851" y="14043"/>
                </a:cubicBezTo>
                <a:cubicBezTo>
                  <a:pt x="7843" y="13998"/>
                  <a:pt x="7827" y="14009"/>
                  <a:pt x="7810" y="14058"/>
                </a:cubicBezTo>
                <a:cubicBezTo>
                  <a:pt x="7791" y="14112"/>
                  <a:pt x="7768" y="14110"/>
                  <a:pt x="7729" y="14058"/>
                </a:cubicBezTo>
                <a:cubicBezTo>
                  <a:pt x="7651" y="13957"/>
                  <a:pt x="7586" y="13963"/>
                  <a:pt x="7593" y="14074"/>
                </a:cubicBezTo>
                <a:cubicBezTo>
                  <a:pt x="7596" y="14130"/>
                  <a:pt x="7573" y="14165"/>
                  <a:pt x="7534" y="14167"/>
                </a:cubicBezTo>
                <a:cubicBezTo>
                  <a:pt x="7499" y="14169"/>
                  <a:pt x="7439" y="14209"/>
                  <a:pt x="7398" y="14245"/>
                </a:cubicBezTo>
                <a:lnTo>
                  <a:pt x="7326" y="14307"/>
                </a:lnTo>
                <a:lnTo>
                  <a:pt x="7389" y="14354"/>
                </a:lnTo>
                <a:cubicBezTo>
                  <a:pt x="7424" y="14377"/>
                  <a:pt x="7506" y="14357"/>
                  <a:pt x="7575" y="14322"/>
                </a:cubicBezTo>
                <a:cubicBezTo>
                  <a:pt x="7657" y="14280"/>
                  <a:pt x="7705" y="14287"/>
                  <a:pt x="7720" y="14338"/>
                </a:cubicBezTo>
                <a:cubicBezTo>
                  <a:pt x="7735" y="14392"/>
                  <a:pt x="7730" y="14432"/>
                  <a:pt x="7701" y="14462"/>
                </a:cubicBezTo>
                <a:cubicBezTo>
                  <a:pt x="7679" y="14487"/>
                  <a:pt x="7648" y="14537"/>
                  <a:pt x="7629" y="14571"/>
                </a:cubicBezTo>
                <a:cubicBezTo>
                  <a:pt x="7610" y="14606"/>
                  <a:pt x="7572" y="14609"/>
                  <a:pt x="7548" y="14587"/>
                </a:cubicBezTo>
                <a:cubicBezTo>
                  <a:pt x="7523" y="14565"/>
                  <a:pt x="7488" y="14598"/>
                  <a:pt x="7471" y="14649"/>
                </a:cubicBezTo>
                <a:cubicBezTo>
                  <a:pt x="7446" y="14719"/>
                  <a:pt x="7430" y="14713"/>
                  <a:pt x="7412" y="14649"/>
                </a:cubicBezTo>
                <a:cubicBezTo>
                  <a:pt x="7377" y="14531"/>
                  <a:pt x="7312" y="14555"/>
                  <a:pt x="7312" y="14680"/>
                </a:cubicBezTo>
                <a:cubicBezTo>
                  <a:pt x="7312" y="14737"/>
                  <a:pt x="7336" y="14792"/>
                  <a:pt x="7362" y="14805"/>
                </a:cubicBezTo>
                <a:cubicBezTo>
                  <a:pt x="7424" y="14835"/>
                  <a:pt x="7424" y="15035"/>
                  <a:pt x="7362" y="15038"/>
                </a:cubicBezTo>
                <a:cubicBezTo>
                  <a:pt x="7336" y="15039"/>
                  <a:pt x="7307" y="15071"/>
                  <a:pt x="7299" y="15100"/>
                </a:cubicBezTo>
                <a:cubicBezTo>
                  <a:pt x="7290" y="15129"/>
                  <a:pt x="7247" y="15147"/>
                  <a:pt x="7203" y="15147"/>
                </a:cubicBezTo>
                <a:lnTo>
                  <a:pt x="7126" y="15147"/>
                </a:lnTo>
                <a:lnTo>
                  <a:pt x="7136" y="15660"/>
                </a:lnTo>
                <a:cubicBezTo>
                  <a:pt x="7148" y="16159"/>
                  <a:pt x="7124" y="16444"/>
                  <a:pt x="7077" y="16344"/>
                </a:cubicBezTo>
                <a:cubicBezTo>
                  <a:pt x="7066" y="16322"/>
                  <a:pt x="7059" y="15526"/>
                  <a:pt x="7059" y="14571"/>
                </a:cubicBezTo>
                <a:cubicBezTo>
                  <a:pt x="7059" y="13151"/>
                  <a:pt x="7051" y="12830"/>
                  <a:pt x="7027" y="12798"/>
                </a:cubicBezTo>
                <a:cubicBezTo>
                  <a:pt x="7011" y="12777"/>
                  <a:pt x="6994" y="12633"/>
                  <a:pt x="6986" y="12472"/>
                </a:cubicBezTo>
                <a:cubicBezTo>
                  <a:pt x="6978" y="12311"/>
                  <a:pt x="6957" y="12130"/>
                  <a:pt x="6941" y="12083"/>
                </a:cubicBezTo>
                <a:cubicBezTo>
                  <a:pt x="6919" y="12022"/>
                  <a:pt x="6917" y="11961"/>
                  <a:pt x="6932" y="11865"/>
                </a:cubicBezTo>
                <a:cubicBezTo>
                  <a:pt x="6970" y="11619"/>
                  <a:pt x="6956" y="11606"/>
                  <a:pt x="6782" y="11617"/>
                </a:cubicBezTo>
                <a:close/>
                <a:moveTo>
                  <a:pt x="7099" y="11881"/>
                </a:moveTo>
                <a:cubicBezTo>
                  <a:pt x="7088" y="11881"/>
                  <a:pt x="7081" y="11930"/>
                  <a:pt x="7081" y="11990"/>
                </a:cubicBezTo>
                <a:cubicBezTo>
                  <a:pt x="7081" y="12050"/>
                  <a:pt x="7088" y="12099"/>
                  <a:pt x="7099" y="12099"/>
                </a:cubicBezTo>
                <a:cubicBezTo>
                  <a:pt x="7111" y="12099"/>
                  <a:pt x="7122" y="12050"/>
                  <a:pt x="7122" y="11990"/>
                </a:cubicBezTo>
                <a:cubicBezTo>
                  <a:pt x="7122" y="11930"/>
                  <a:pt x="7111" y="11881"/>
                  <a:pt x="7099" y="11881"/>
                </a:cubicBezTo>
                <a:close/>
                <a:moveTo>
                  <a:pt x="19650" y="12596"/>
                </a:moveTo>
                <a:cubicBezTo>
                  <a:pt x="19638" y="12596"/>
                  <a:pt x="19627" y="12634"/>
                  <a:pt x="19627" y="12674"/>
                </a:cubicBezTo>
                <a:cubicBezTo>
                  <a:pt x="19627" y="12714"/>
                  <a:pt x="19638" y="12752"/>
                  <a:pt x="19650" y="12752"/>
                </a:cubicBezTo>
                <a:cubicBezTo>
                  <a:pt x="19661" y="12752"/>
                  <a:pt x="19672" y="12714"/>
                  <a:pt x="19672" y="12674"/>
                </a:cubicBezTo>
                <a:cubicBezTo>
                  <a:pt x="19672" y="12634"/>
                  <a:pt x="19661" y="12596"/>
                  <a:pt x="19650" y="12596"/>
                </a:cubicBezTo>
                <a:close/>
                <a:moveTo>
                  <a:pt x="8861" y="13980"/>
                </a:moveTo>
                <a:cubicBezTo>
                  <a:pt x="8849" y="13980"/>
                  <a:pt x="8838" y="14018"/>
                  <a:pt x="8838" y="14058"/>
                </a:cubicBezTo>
                <a:cubicBezTo>
                  <a:pt x="8838" y="14098"/>
                  <a:pt x="8849" y="14136"/>
                  <a:pt x="8861" y="14136"/>
                </a:cubicBezTo>
                <a:cubicBezTo>
                  <a:pt x="8872" y="14136"/>
                  <a:pt x="8883" y="14098"/>
                  <a:pt x="8883" y="14058"/>
                </a:cubicBezTo>
                <a:cubicBezTo>
                  <a:pt x="8883" y="14018"/>
                  <a:pt x="8872" y="13980"/>
                  <a:pt x="8861" y="13980"/>
                </a:cubicBezTo>
                <a:close/>
                <a:moveTo>
                  <a:pt x="9082" y="13980"/>
                </a:moveTo>
                <a:cubicBezTo>
                  <a:pt x="9076" y="14018"/>
                  <a:pt x="9092" y="14056"/>
                  <a:pt x="9119" y="14074"/>
                </a:cubicBezTo>
                <a:cubicBezTo>
                  <a:pt x="9145" y="14091"/>
                  <a:pt x="9170" y="14115"/>
                  <a:pt x="9173" y="14120"/>
                </a:cubicBezTo>
                <a:cubicBezTo>
                  <a:pt x="9175" y="14126"/>
                  <a:pt x="9171" y="14087"/>
                  <a:pt x="9164" y="14027"/>
                </a:cubicBezTo>
                <a:cubicBezTo>
                  <a:pt x="9150" y="13906"/>
                  <a:pt x="9101" y="13876"/>
                  <a:pt x="9082" y="13980"/>
                </a:cubicBezTo>
                <a:close/>
                <a:moveTo>
                  <a:pt x="10640" y="14276"/>
                </a:moveTo>
                <a:cubicBezTo>
                  <a:pt x="10606" y="14276"/>
                  <a:pt x="10591" y="14607"/>
                  <a:pt x="10617" y="14773"/>
                </a:cubicBezTo>
                <a:cubicBezTo>
                  <a:pt x="10652" y="14997"/>
                  <a:pt x="10663" y="14967"/>
                  <a:pt x="10663" y="14602"/>
                </a:cubicBezTo>
                <a:cubicBezTo>
                  <a:pt x="10663" y="14422"/>
                  <a:pt x="10651" y="14276"/>
                  <a:pt x="10640" y="14276"/>
                </a:cubicBezTo>
                <a:close/>
                <a:moveTo>
                  <a:pt x="3011" y="14571"/>
                </a:moveTo>
                <a:cubicBezTo>
                  <a:pt x="2999" y="14571"/>
                  <a:pt x="2988" y="14609"/>
                  <a:pt x="2988" y="14649"/>
                </a:cubicBezTo>
                <a:cubicBezTo>
                  <a:pt x="2988" y="14689"/>
                  <a:pt x="2999" y="14711"/>
                  <a:pt x="3011" y="14711"/>
                </a:cubicBezTo>
                <a:cubicBezTo>
                  <a:pt x="3023" y="14711"/>
                  <a:pt x="3029" y="14689"/>
                  <a:pt x="3029" y="14649"/>
                </a:cubicBezTo>
                <a:cubicBezTo>
                  <a:pt x="3029" y="14609"/>
                  <a:pt x="3023" y="14571"/>
                  <a:pt x="3011" y="14571"/>
                </a:cubicBezTo>
                <a:close/>
                <a:moveTo>
                  <a:pt x="5460" y="14571"/>
                </a:moveTo>
                <a:cubicBezTo>
                  <a:pt x="5443" y="14571"/>
                  <a:pt x="5424" y="14609"/>
                  <a:pt x="5424" y="14649"/>
                </a:cubicBezTo>
                <a:cubicBezTo>
                  <a:pt x="5424" y="14689"/>
                  <a:pt x="5443" y="14711"/>
                  <a:pt x="5460" y="14711"/>
                </a:cubicBezTo>
                <a:cubicBezTo>
                  <a:pt x="5478" y="14711"/>
                  <a:pt x="5492" y="14689"/>
                  <a:pt x="5492" y="14649"/>
                </a:cubicBezTo>
                <a:cubicBezTo>
                  <a:pt x="5492" y="14609"/>
                  <a:pt x="5478" y="14571"/>
                  <a:pt x="5460" y="14571"/>
                </a:cubicBezTo>
                <a:close/>
                <a:moveTo>
                  <a:pt x="9852" y="17713"/>
                </a:moveTo>
                <a:cubicBezTo>
                  <a:pt x="9847" y="17562"/>
                  <a:pt x="9843" y="17692"/>
                  <a:pt x="9843" y="17992"/>
                </a:cubicBezTo>
                <a:cubicBezTo>
                  <a:pt x="9843" y="18293"/>
                  <a:pt x="9847" y="18407"/>
                  <a:pt x="9852" y="18257"/>
                </a:cubicBezTo>
                <a:cubicBezTo>
                  <a:pt x="9857" y="18107"/>
                  <a:pt x="9857" y="17863"/>
                  <a:pt x="9852" y="17713"/>
                </a:cubicBezTo>
                <a:close/>
                <a:moveTo>
                  <a:pt x="4365" y="18646"/>
                </a:moveTo>
                <a:cubicBezTo>
                  <a:pt x="4353" y="18646"/>
                  <a:pt x="4347" y="18868"/>
                  <a:pt x="4347" y="19159"/>
                </a:cubicBezTo>
                <a:cubicBezTo>
                  <a:pt x="4347" y="19450"/>
                  <a:pt x="4353" y="19672"/>
                  <a:pt x="4365" y="19672"/>
                </a:cubicBezTo>
                <a:cubicBezTo>
                  <a:pt x="4377" y="19672"/>
                  <a:pt x="4387" y="19450"/>
                  <a:pt x="4387" y="19159"/>
                </a:cubicBezTo>
                <a:cubicBezTo>
                  <a:pt x="4387" y="18868"/>
                  <a:pt x="4377" y="18646"/>
                  <a:pt x="4365" y="18646"/>
                </a:cubicBezTo>
                <a:close/>
                <a:moveTo>
                  <a:pt x="9752" y="19921"/>
                </a:moveTo>
                <a:cubicBezTo>
                  <a:pt x="9741" y="19946"/>
                  <a:pt x="9730" y="20016"/>
                  <a:pt x="9730" y="20076"/>
                </a:cubicBezTo>
                <a:cubicBezTo>
                  <a:pt x="9730" y="20136"/>
                  <a:pt x="9741" y="20163"/>
                  <a:pt x="9752" y="20139"/>
                </a:cubicBezTo>
                <a:cubicBezTo>
                  <a:pt x="9764" y="20114"/>
                  <a:pt x="9771" y="20043"/>
                  <a:pt x="9771" y="19983"/>
                </a:cubicBezTo>
                <a:cubicBezTo>
                  <a:pt x="9771" y="19923"/>
                  <a:pt x="9764" y="19896"/>
                  <a:pt x="9752" y="19921"/>
                </a:cubicBezTo>
                <a:close/>
                <a:moveTo>
                  <a:pt x="7145" y="20667"/>
                </a:moveTo>
                <a:cubicBezTo>
                  <a:pt x="7116" y="20642"/>
                  <a:pt x="7109" y="20659"/>
                  <a:pt x="7117" y="20729"/>
                </a:cubicBezTo>
                <a:cubicBezTo>
                  <a:pt x="7124" y="20785"/>
                  <a:pt x="7142" y="20823"/>
                  <a:pt x="7158" y="20823"/>
                </a:cubicBezTo>
                <a:cubicBezTo>
                  <a:pt x="7202" y="20823"/>
                  <a:pt x="7191" y="20709"/>
                  <a:pt x="7145" y="20667"/>
                </a:cubicBezTo>
                <a:close/>
                <a:moveTo>
                  <a:pt x="4641" y="20714"/>
                </a:moveTo>
                <a:cubicBezTo>
                  <a:pt x="4629" y="20689"/>
                  <a:pt x="4623" y="20703"/>
                  <a:pt x="4623" y="20745"/>
                </a:cubicBezTo>
                <a:cubicBezTo>
                  <a:pt x="4623" y="20787"/>
                  <a:pt x="4629" y="20823"/>
                  <a:pt x="4641" y="20823"/>
                </a:cubicBezTo>
                <a:cubicBezTo>
                  <a:pt x="4652" y="20823"/>
                  <a:pt x="4663" y="20809"/>
                  <a:pt x="4663" y="20792"/>
                </a:cubicBezTo>
                <a:cubicBezTo>
                  <a:pt x="4663" y="20774"/>
                  <a:pt x="4652" y="20739"/>
                  <a:pt x="4641" y="20714"/>
                </a:cubicBezTo>
                <a:close/>
                <a:moveTo>
                  <a:pt x="4482" y="20729"/>
                </a:moveTo>
                <a:cubicBezTo>
                  <a:pt x="4466" y="20751"/>
                  <a:pt x="4458" y="20802"/>
                  <a:pt x="4464" y="20838"/>
                </a:cubicBezTo>
                <a:cubicBezTo>
                  <a:pt x="4479" y="20921"/>
                  <a:pt x="4537" y="20920"/>
                  <a:pt x="4537" y="20838"/>
                </a:cubicBezTo>
                <a:cubicBezTo>
                  <a:pt x="4537" y="20736"/>
                  <a:pt x="4513" y="20688"/>
                  <a:pt x="4482" y="20729"/>
                </a:cubicBezTo>
                <a:close/>
                <a:moveTo>
                  <a:pt x="3966" y="20745"/>
                </a:moveTo>
                <a:cubicBezTo>
                  <a:pt x="3942" y="20662"/>
                  <a:pt x="3895" y="20743"/>
                  <a:pt x="3912" y="20838"/>
                </a:cubicBezTo>
                <a:cubicBezTo>
                  <a:pt x="3918" y="20874"/>
                  <a:pt x="3939" y="20877"/>
                  <a:pt x="3957" y="20854"/>
                </a:cubicBezTo>
                <a:cubicBezTo>
                  <a:pt x="3978" y="20826"/>
                  <a:pt x="3980" y="20792"/>
                  <a:pt x="3966" y="20745"/>
                </a:cubicBezTo>
                <a:close/>
                <a:moveTo>
                  <a:pt x="6977" y="20745"/>
                </a:moveTo>
                <a:cubicBezTo>
                  <a:pt x="6948" y="20783"/>
                  <a:pt x="6952" y="20797"/>
                  <a:pt x="6995" y="20838"/>
                </a:cubicBezTo>
                <a:cubicBezTo>
                  <a:pt x="7024" y="20866"/>
                  <a:pt x="7050" y="20897"/>
                  <a:pt x="7054" y="20901"/>
                </a:cubicBezTo>
                <a:cubicBezTo>
                  <a:pt x="7058" y="20904"/>
                  <a:pt x="7054" y="20849"/>
                  <a:pt x="7040" y="20792"/>
                </a:cubicBezTo>
                <a:cubicBezTo>
                  <a:pt x="7026" y="20732"/>
                  <a:pt x="6997" y="20718"/>
                  <a:pt x="6977" y="20745"/>
                </a:cubicBezTo>
                <a:close/>
                <a:moveTo>
                  <a:pt x="2395" y="21103"/>
                </a:moveTo>
                <a:cubicBezTo>
                  <a:pt x="2303" y="21116"/>
                  <a:pt x="2228" y="21159"/>
                  <a:pt x="2228" y="21196"/>
                </a:cubicBezTo>
                <a:cubicBezTo>
                  <a:pt x="2228" y="21300"/>
                  <a:pt x="2514" y="21287"/>
                  <a:pt x="2540" y="21180"/>
                </a:cubicBezTo>
                <a:cubicBezTo>
                  <a:pt x="2557" y="21109"/>
                  <a:pt x="2528" y="21084"/>
                  <a:pt x="2395" y="21103"/>
                </a:cubicBezTo>
                <a:close/>
                <a:moveTo>
                  <a:pt x="8213" y="21118"/>
                </a:moveTo>
                <a:cubicBezTo>
                  <a:pt x="8168" y="21118"/>
                  <a:pt x="8142" y="21153"/>
                  <a:pt x="8150" y="21196"/>
                </a:cubicBezTo>
                <a:cubicBezTo>
                  <a:pt x="8157" y="21236"/>
                  <a:pt x="8192" y="21274"/>
                  <a:pt x="8227" y="21274"/>
                </a:cubicBezTo>
                <a:cubicBezTo>
                  <a:pt x="8261" y="21274"/>
                  <a:pt x="8290" y="21236"/>
                  <a:pt x="8290" y="21196"/>
                </a:cubicBezTo>
                <a:cubicBezTo>
                  <a:pt x="8290" y="21156"/>
                  <a:pt x="8255" y="21118"/>
                  <a:pt x="8213" y="21118"/>
                </a:cubicBezTo>
                <a:close/>
                <a:moveTo>
                  <a:pt x="2775" y="21320"/>
                </a:moveTo>
                <a:cubicBezTo>
                  <a:pt x="2729" y="21305"/>
                  <a:pt x="2694" y="21320"/>
                  <a:pt x="2694" y="21351"/>
                </a:cubicBezTo>
                <a:cubicBezTo>
                  <a:pt x="2694" y="21383"/>
                  <a:pt x="2729" y="21414"/>
                  <a:pt x="2775" y="21414"/>
                </a:cubicBezTo>
                <a:cubicBezTo>
                  <a:pt x="2822" y="21414"/>
                  <a:pt x="2861" y="21398"/>
                  <a:pt x="2861" y="21383"/>
                </a:cubicBezTo>
                <a:cubicBezTo>
                  <a:pt x="2861" y="21367"/>
                  <a:pt x="2822" y="21336"/>
                  <a:pt x="2775" y="21320"/>
                </a:cubicBezTo>
                <a:close/>
              </a:path>
            </a:pathLst>
          </a:custGeom>
          <a:ln w="88900">
            <a:miter lim="400000"/>
          </a:ln>
        </p:spPr>
      </p:pic>
      <p:sp>
        <p:nvSpPr>
          <p:cNvPr id="121" name="Title Text"/>
          <p:cNvSpPr txBox="1"/>
          <p:nvPr>
            <p:ph type="title"/>
          </p:nvPr>
        </p:nvSpPr>
        <p:spPr>
          <a:prstGeom prst="rect">
            <a:avLst/>
          </a:prstGeom>
        </p:spPr>
        <p:txBody>
          <a:bodyPr/>
          <a:lstStyle/>
          <a:p>
            <a:pPr/>
            <a:r>
              <a:t>Title Text</a:t>
            </a:r>
          </a:p>
        </p:txBody>
      </p:sp>
      <p:sp>
        <p:nvSpPr>
          <p:cNvPr id="122" name="Body Level One…"/>
          <p:cNvSpPr txBox="1"/>
          <p:nvPr>
            <p:ph type="body" idx="1"/>
          </p:nvPr>
        </p:nvSpPr>
        <p:spPr>
          <a:prstGeom prst="rect">
            <a:avLst/>
          </a:prstGeom>
        </p:spPr>
        <p:txBody>
          <a:bodyPr numCol="1" spcCol="38100"/>
          <a:lstStyle>
            <a:lvl1pPr>
              <a:spcBef>
                <a:spcPts val="3000"/>
              </a:spcBef>
              <a:defRPr sz="2400">
                <a:solidFill>
                  <a:srgbClr val="000000"/>
                </a:solidFill>
              </a:defRPr>
            </a:lvl1pPr>
            <a:lvl2pPr>
              <a:spcBef>
                <a:spcPts val="3000"/>
              </a:spcBef>
              <a:defRPr sz="2400">
                <a:solidFill>
                  <a:srgbClr val="000000"/>
                </a:solidFill>
              </a:defRPr>
            </a:lvl2pPr>
            <a:lvl3pPr>
              <a:defRPr sz="2400">
                <a:solidFill>
                  <a:srgbClr val="000000"/>
                </a:solidFill>
              </a:defRPr>
            </a:lvl3pPr>
            <a:lvl4pPr>
              <a:defRPr sz="2400">
                <a:solidFill>
                  <a:srgbClr val="000000"/>
                </a:solidFill>
              </a:defRPr>
            </a:lvl4pPr>
            <a:lvl5pPr>
              <a:defRPr sz="2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Slide Dark Red">
    <p:spTree>
      <p:nvGrpSpPr>
        <p:cNvPr id="1" name=""/>
        <p:cNvGrpSpPr/>
        <p:nvPr/>
      </p:nvGrpSpPr>
      <p:grpSpPr>
        <a:xfrm>
          <a:off x="0" y="0"/>
          <a:ext cx="0" cy="0"/>
          <a:chOff x="0" y="0"/>
          <a:chExt cx="0" cy="0"/>
        </a:xfrm>
      </p:grpSpPr>
      <p:pic>
        <p:nvPicPr>
          <p:cNvPr id="130" name="Powerpoint vectors copy 6.pdf" descr="Powerpoint vectors copy 6.pdf"/>
          <p:cNvPicPr>
            <a:picLocks noChangeAspect="1"/>
          </p:cNvPicPr>
          <p:nvPr/>
        </p:nvPicPr>
        <p:blipFill>
          <a:blip r:embed="rId2">
            <a:extLst/>
          </a:blip>
          <a:stretch>
            <a:fillRect/>
          </a:stretch>
        </p:blipFill>
        <p:spPr>
          <a:xfrm>
            <a:off x="0" y="0"/>
            <a:ext cx="13004800" cy="9753600"/>
          </a:xfrm>
          <a:prstGeom prst="rect">
            <a:avLst/>
          </a:prstGeom>
          <a:ln w="88900">
            <a:miter lim="400000"/>
          </a:ln>
        </p:spPr>
      </p:pic>
      <p:grpSp>
        <p:nvGrpSpPr>
          <p:cNvPr id="133" name="Group"/>
          <p:cNvGrpSpPr/>
          <p:nvPr/>
        </p:nvGrpSpPr>
        <p:grpSpPr>
          <a:xfrm>
            <a:off x="10045307" y="8444054"/>
            <a:ext cx="3010293" cy="814246"/>
            <a:chOff x="0" y="0"/>
            <a:chExt cx="3010292" cy="814245"/>
          </a:xfrm>
        </p:grpSpPr>
        <p:pic>
          <p:nvPicPr>
            <p:cNvPr id="131" name="droppedImage.pdf" descr="droppedImage.pdf"/>
            <p:cNvPicPr>
              <a:picLocks noChangeAspect="1"/>
            </p:cNvPicPr>
            <p:nvPr/>
          </p:nvPicPr>
          <p:blipFill>
            <a:blip r:embed="rId3">
              <a:extLst/>
            </a:blip>
            <a:stretch>
              <a:fillRect/>
            </a:stretch>
          </p:blipFill>
          <p:spPr>
            <a:xfrm>
              <a:off x="0" y="0"/>
              <a:ext cx="2061328" cy="812800"/>
            </a:xfrm>
            <a:prstGeom prst="rect">
              <a:avLst/>
            </a:prstGeom>
            <a:ln w="88900" cap="flat">
              <a:noFill/>
              <a:miter lim="400000"/>
            </a:ln>
            <a:effectLst/>
          </p:spPr>
        </p:pic>
        <p:sp>
          <p:nvSpPr>
            <p:cNvPr id="132" name="Rectangle"/>
            <p:cNvSpPr/>
            <p:nvPr/>
          </p:nvSpPr>
          <p:spPr>
            <a:xfrm>
              <a:off x="1994292" y="1445"/>
              <a:ext cx="1016001" cy="81280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584200">
                <a:defRPr sz="4000">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pic>
        <p:nvPicPr>
          <p:cNvPr id="134" name="droppedImage.pdf" descr="droppedImage.pdf"/>
          <p:cNvPicPr>
            <a:picLocks noChangeAspect="1"/>
          </p:cNvPicPr>
          <p:nvPr/>
        </p:nvPicPr>
        <p:blipFill>
          <a:blip r:embed="rId4">
            <a:extLst/>
          </a:blip>
          <a:stretch>
            <a:fillRect/>
          </a:stretch>
        </p:blipFill>
        <p:spPr>
          <a:xfrm>
            <a:off x="2235200" y="1219200"/>
            <a:ext cx="9156700" cy="7023100"/>
          </a:xfrm>
          <a:prstGeom prst="rect">
            <a:avLst/>
          </a:prstGeom>
          <a:ln w="88900">
            <a:miter lim="400000"/>
          </a:ln>
        </p:spPr>
      </p:pic>
      <p:sp>
        <p:nvSpPr>
          <p:cNvPr id="135" name="Presentation Title"/>
          <p:cNvSpPr txBox="1"/>
          <p:nvPr>
            <p:ph type="body" sz="quarter" idx="13"/>
          </p:nvPr>
        </p:nvSpPr>
        <p:spPr>
          <a:xfrm>
            <a:off x="2621601" y="2139950"/>
            <a:ext cx="7032204" cy="1117600"/>
          </a:xfrm>
          <a:prstGeom prst="rect">
            <a:avLst/>
          </a:prstGeom>
        </p:spPr>
        <p:txBody>
          <a:bodyPr wrap="none" numCol="1" spcCol="38100" anchor="ctr">
            <a:spAutoFit/>
          </a:bodyPr>
          <a:lstStyle>
            <a:lvl1pPr marL="0" indent="0">
              <a:spcBef>
                <a:spcPts val="0"/>
              </a:spcBef>
              <a:buSzTx/>
              <a:buNone/>
              <a:defRPr b="1" sz="6000">
                <a:solidFill>
                  <a:srgbClr val="FFFFFF"/>
                </a:solidFill>
                <a:latin typeface="Euphemia UCAS"/>
                <a:ea typeface="Euphemia UCAS"/>
                <a:cs typeface="Euphemia UCAS"/>
                <a:sym typeface="Euphemia UCAS"/>
              </a:defRPr>
            </a:lvl1pPr>
          </a:lstStyle>
          <a:p>
            <a:pPr/>
            <a:r>
              <a:t>Presentation Title</a:t>
            </a:r>
          </a:p>
        </p:txBody>
      </p:sp>
      <p:sp>
        <p:nvSpPr>
          <p:cNvPr id="136" name="Subtitle Details"/>
          <p:cNvSpPr txBox="1"/>
          <p:nvPr>
            <p:ph type="body" sz="quarter" idx="14"/>
          </p:nvPr>
        </p:nvSpPr>
        <p:spPr>
          <a:xfrm>
            <a:off x="2621601" y="3257549"/>
            <a:ext cx="3247939" cy="685801"/>
          </a:xfrm>
          <a:prstGeom prst="rect">
            <a:avLst/>
          </a:prstGeom>
        </p:spPr>
        <p:txBody>
          <a:bodyPr wrap="none" numCol="1" spcCol="38100" anchor="ctr">
            <a:spAutoFit/>
          </a:bodyPr>
          <a:lstStyle>
            <a:lvl1pPr marL="0" indent="0">
              <a:spcBef>
                <a:spcPts val="0"/>
              </a:spcBef>
              <a:buSzTx/>
              <a:buNone/>
              <a:defRPr sz="3500">
                <a:solidFill>
                  <a:srgbClr val="FFFFFF"/>
                </a:solidFill>
                <a:latin typeface="Euphemia UCAS"/>
                <a:ea typeface="Euphemia UCAS"/>
                <a:cs typeface="Euphemia UCAS"/>
                <a:sym typeface="Euphemia UCAS"/>
              </a:defRPr>
            </a:lvl1pPr>
          </a:lstStyle>
          <a:p>
            <a:pPr/>
            <a:r>
              <a:t>Subtitle Details</a:t>
            </a:r>
          </a:p>
        </p:txBody>
      </p:sp>
      <p:sp>
        <p:nvSpPr>
          <p:cNvPr id="137" name="Speaker Name…"/>
          <p:cNvSpPr txBox="1"/>
          <p:nvPr>
            <p:ph type="body" sz="quarter" idx="15"/>
          </p:nvPr>
        </p:nvSpPr>
        <p:spPr>
          <a:xfrm>
            <a:off x="3841539" y="8380858"/>
            <a:ext cx="4855593" cy="802384"/>
          </a:xfrm>
          <a:prstGeom prst="rect">
            <a:avLst/>
          </a:prstGeom>
        </p:spPr>
        <p:txBody>
          <a:bodyPr wrap="none" numCol="1" spcCol="38100" anchor="ctr">
            <a:spAutoFit/>
          </a:bodyPr>
          <a:lstStyle/>
          <a:p>
            <a:pPr marL="0" indent="0">
              <a:spcBef>
                <a:spcPts val="0"/>
              </a:spcBef>
              <a:buSzTx/>
              <a:buNone/>
              <a:defRPr sz="2000">
                <a:solidFill>
                  <a:srgbClr val="FFFFFF"/>
                </a:solidFill>
                <a:latin typeface="Euphemia UCAS"/>
                <a:ea typeface="Euphemia UCAS"/>
                <a:cs typeface="Euphemia UCAS"/>
                <a:sym typeface="Euphemia UCAS"/>
              </a:defRPr>
            </a:pPr>
            <a:r>
              <a:t>Speaker Name</a:t>
            </a:r>
          </a:p>
          <a:p>
            <a:pPr marL="0" indent="0">
              <a:spcBef>
                <a:spcPts val="0"/>
              </a:spcBef>
              <a:buSzTx/>
              <a:buNone/>
              <a:defRPr sz="2000">
                <a:solidFill>
                  <a:srgbClr val="FFFFFF"/>
                </a:solidFill>
                <a:latin typeface="Euphemia UCAS"/>
                <a:ea typeface="Euphemia UCAS"/>
                <a:cs typeface="Euphemia UCAS"/>
                <a:sym typeface="Euphemia UCAS"/>
              </a:defRPr>
            </a:pPr>
            <a:r>
              <a:t>DD/MM/YYYY  -  University of London</a:t>
            </a:r>
          </a:p>
        </p:txBody>
      </p:sp>
      <p:sp>
        <p:nvSpPr>
          <p:cNvPr id="138" name="Slide Number"/>
          <p:cNvSpPr txBox="1"/>
          <p:nvPr>
            <p:ph type="sldNum" sz="quarter" idx="2"/>
          </p:nvPr>
        </p:nvSpPr>
        <p:spPr>
          <a:xfrm>
            <a:off x="6324600" y="9258300"/>
            <a:ext cx="342900" cy="368300"/>
          </a:xfrm>
          <a:prstGeom prst="rect">
            <a:avLst/>
          </a:prstGeom>
        </p:spPr>
        <p:txBody>
          <a:bodyPr/>
          <a:lstStyle>
            <a:lvl1pPr algn="ctr">
              <a:defRPr sz="1800">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ICIC">
    <p:spTree>
      <p:nvGrpSpPr>
        <p:cNvPr id="1" name=""/>
        <p:cNvGrpSpPr/>
        <p:nvPr/>
      </p:nvGrpSpPr>
      <p:grpSpPr>
        <a:xfrm>
          <a:off x="0" y="0"/>
          <a:ext cx="0" cy="0"/>
          <a:chOff x="0" y="0"/>
          <a:chExt cx="0" cy="0"/>
        </a:xfrm>
      </p:grpSpPr>
      <p:sp>
        <p:nvSpPr>
          <p:cNvPr id="145" name="Line"/>
          <p:cNvSpPr/>
          <p:nvPr/>
        </p:nvSpPr>
        <p:spPr>
          <a:xfrm>
            <a:off x="647700" y="1587500"/>
            <a:ext cx="11709400" cy="127"/>
          </a:xfrm>
          <a:prstGeom prst="line">
            <a:avLst/>
          </a:prstGeom>
          <a:ln w="12700">
            <a:solidFill>
              <a:srgbClr val="9A9A9A"/>
            </a:solidFill>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146" name="Line"/>
          <p:cNvSpPr/>
          <p:nvPr/>
        </p:nvSpPr>
        <p:spPr>
          <a:xfrm>
            <a:off x="2210677" y="9118727"/>
            <a:ext cx="10184633" cy="19"/>
          </a:xfrm>
          <a:prstGeom prst="line">
            <a:avLst/>
          </a:prstGeom>
          <a:ln w="6350">
            <a:solidFill>
              <a:srgbClr val="000000"/>
            </a:solidFill>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147" name="Roberto Trotta"/>
          <p:cNvSpPr txBox="1"/>
          <p:nvPr/>
        </p:nvSpPr>
        <p:spPr>
          <a:xfrm>
            <a:off x="11040016" y="9182100"/>
            <a:ext cx="1264134" cy="317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1400">
                <a:solidFill>
                  <a:srgbClr val="606060"/>
                </a:solidFill>
                <a:latin typeface="+mn-lt"/>
                <a:ea typeface="+mn-ea"/>
                <a:cs typeface="+mn-cs"/>
                <a:sym typeface="Helvetica Neue Light"/>
              </a:defRPr>
            </a:lvl1pPr>
          </a:lstStyle>
          <a:p>
            <a:pPr/>
            <a:r>
              <a:t>Roberto Trotta </a:t>
            </a:r>
          </a:p>
        </p:txBody>
      </p:sp>
      <p:pic>
        <p:nvPicPr>
          <p:cNvPr id="148" name="ICL_logo.png" descr="ICL_logo.png"/>
          <p:cNvPicPr>
            <a:picLocks noChangeAspect="1"/>
          </p:cNvPicPr>
          <p:nvPr/>
        </p:nvPicPr>
        <p:blipFill>
          <a:blip r:embed="rId2">
            <a:extLst/>
          </a:blip>
          <a:srcRect l="0" t="9318" r="743" b="6814"/>
          <a:stretch>
            <a:fillRect/>
          </a:stretch>
        </p:blipFill>
        <p:spPr>
          <a:xfrm>
            <a:off x="10515600" y="719402"/>
            <a:ext cx="1892158" cy="550070"/>
          </a:xfrm>
          <a:custGeom>
            <a:avLst/>
            <a:gdLst/>
            <a:ahLst/>
            <a:cxnLst>
              <a:cxn ang="0">
                <a:pos x="wd2" y="hd2"/>
              </a:cxn>
              <a:cxn ang="5400000">
                <a:pos x="wd2" y="hd2"/>
              </a:cxn>
              <a:cxn ang="10800000">
                <a:pos x="wd2" y="hd2"/>
              </a:cxn>
              <a:cxn ang="16200000">
                <a:pos x="wd2" y="hd2"/>
              </a:cxn>
            </a:cxnLst>
            <a:rect l="0" t="0" r="r" b="b"/>
            <a:pathLst>
              <a:path w="21586" h="21554" fill="norm" stroke="1" extrusionOk="0">
                <a:moveTo>
                  <a:pt x="15163" y="0"/>
                </a:moveTo>
                <a:cubicBezTo>
                  <a:pt x="15113" y="0"/>
                  <a:pt x="15113" y="19"/>
                  <a:pt x="15113" y="544"/>
                </a:cubicBezTo>
                <a:cubicBezTo>
                  <a:pt x="15113" y="842"/>
                  <a:pt x="15102" y="1110"/>
                  <a:pt x="15091" y="1135"/>
                </a:cubicBezTo>
                <a:cubicBezTo>
                  <a:pt x="15079" y="1160"/>
                  <a:pt x="15072" y="1421"/>
                  <a:pt x="15072" y="1711"/>
                </a:cubicBezTo>
                <a:cubicBezTo>
                  <a:pt x="15072" y="2001"/>
                  <a:pt x="15061" y="2264"/>
                  <a:pt x="15050" y="2302"/>
                </a:cubicBezTo>
                <a:cubicBezTo>
                  <a:pt x="15039" y="2340"/>
                  <a:pt x="15026" y="2601"/>
                  <a:pt x="15023" y="2877"/>
                </a:cubicBezTo>
                <a:cubicBezTo>
                  <a:pt x="15018" y="3236"/>
                  <a:pt x="15009" y="3385"/>
                  <a:pt x="14986" y="3421"/>
                </a:cubicBezTo>
                <a:cubicBezTo>
                  <a:pt x="14969" y="3449"/>
                  <a:pt x="14932" y="3512"/>
                  <a:pt x="14905" y="3561"/>
                </a:cubicBezTo>
                <a:cubicBezTo>
                  <a:pt x="14836" y="3684"/>
                  <a:pt x="14774" y="3493"/>
                  <a:pt x="14774" y="3157"/>
                </a:cubicBezTo>
                <a:lnTo>
                  <a:pt x="14774" y="2924"/>
                </a:lnTo>
                <a:lnTo>
                  <a:pt x="14425" y="2955"/>
                </a:lnTo>
                <a:cubicBezTo>
                  <a:pt x="14135" y="2981"/>
                  <a:pt x="14068" y="2963"/>
                  <a:pt x="14058" y="2877"/>
                </a:cubicBezTo>
                <a:cubicBezTo>
                  <a:pt x="14044" y="2751"/>
                  <a:pt x="13919" y="2742"/>
                  <a:pt x="13864" y="2861"/>
                </a:cubicBezTo>
                <a:cubicBezTo>
                  <a:pt x="13800" y="2998"/>
                  <a:pt x="13755" y="2888"/>
                  <a:pt x="13755" y="2597"/>
                </a:cubicBezTo>
                <a:cubicBezTo>
                  <a:pt x="13755" y="2373"/>
                  <a:pt x="13750" y="2333"/>
                  <a:pt x="13705" y="2333"/>
                </a:cubicBezTo>
                <a:cubicBezTo>
                  <a:pt x="13639" y="2333"/>
                  <a:pt x="13626" y="2260"/>
                  <a:pt x="13619" y="1835"/>
                </a:cubicBezTo>
                <a:cubicBezTo>
                  <a:pt x="13612" y="1415"/>
                  <a:pt x="13572" y="1126"/>
                  <a:pt x="13538" y="1244"/>
                </a:cubicBezTo>
                <a:cubicBezTo>
                  <a:pt x="13479" y="1445"/>
                  <a:pt x="13375" y="1201"/>
                  <a:pt x="13375" y="871"/>
                </a:cubicBezTo>
                <a:cubicBezTo>
                  <a:pt x="13375" y="563"/>
                  <a:pt x="13278" y="559"/>
                  <a:pt x="13193" y="855"/>
                </a:cubicBezTo>
                <a:lnTo>
                  <a:pt x="13130" y="1073"/>
                </a:lnTo>
                <a:lnTo>
                  <a:pt x="12908" y="1026"/>
                </a:lnTo>
                <a:cubicBezTo>
                  <a:pt x="12786" y="1002"/>
                  <a:pt x="12673" y="1008"/>
                  <a:pt x="12659" y="1042"/>
                </a:cubicBezTo>
                <a:cubicBezTo>
                  <a:pt x="12619" y="1143"/>
                  <a:pt x="12496" y="1072"/>
                  <a:pt x="12496" y="949"/>
                </a:cubicBezTo>
                <a:cubicBezTo>
                  <a:pt x="12496" y="889"/>
                  <a:pt x="12514" y="839"/>
                  <a:pt x="12537" y="824"/>
                </a:cubicBezTo>
                <a:cubicBezTo>
                  <a:pt x="12633" y="765"/>
                  <a:pt x="12608" y="677"/>
                  <a:pt x="12487" y="653"/>
                </a:cubicBezTo>
                <a:cubicBezTo>
                  <a:pt x="12359" y="628"/>
                  <a:pt x="12356" y="630"/>
                  <a:pt x="12356" y="824"/>
                </a:cubicBezTo>
                <a:cubicBezTo>
                  <a:pt x="12356" y="932"/>
                  <a:pt x="12370" y="1045"/>
                  <a:pt x="12383" y="1073"/>
                </a:cubicBezTo>
                <a:cubicBezTo>
                  <a:pt x="12400" y="1109"/>
                  <a:pt x="12396" y="1146"/>
                  <a:pt x="12369" y="1213"/>
                </a:cubicBezTo>
                <a:cubicBezTo>
                  <a:pt x="12340" y="1287"/>
                  <a:pt x="12324" y="1292"/>
                  <a:pt x="12302" y="1229"/>
                </a:cubicBezTo>
                <a:cubicBezTo>
                  <a:pt x="12259" y="1107"/>
                  <a:pt x="12080" y="1108"/>
                  <a:pt x="12093" y="1229"/>
                </a:cubicBezTo>
                <a:cubicBezTo>
                  <a:pt x="12099" y="1281"/>
                  <a:pt x="12077" y="1346"/>
                  <a:pt x="12048" y="1384"/>
                </a:cubicBezTo>
                <a:cubicBezTo>
                  <a:pt x="12011" y="1433"/>
                  <a:pt x="11999" y="1515"/>
                  <a:pt x="12003" y="1633"/>
                </a:cubicBezTo>
                <a:cubicBezTo>
                  <a:pt x="12007" y="1756"/>
                  <a:pt x="11998" y="1788"/>
                  <a:pt x="11966" y="1788"/>
                </a:cubicBezTo>
                <a:cubicBezTo>
                  <a:pt x="11943" y="1788"/>
                  <a:pt x="11923" y="1745"/>
                  <a:pt x="11921" y="1695"/>
                </a:cubicBezTo>
                <a:cubicBezTo>
                  <a:pt x="11913" y="1425"/>
                  <a:pt x="11913" y="1421"/>
                  <a:pt x="11894" y="1524"/>
                </a:cubicBezTo>
                <a:cubicBezTo>
                  <a:pt x="11884" y="1580"/>
                  <a:pt x="11879" y="1685"/>
                  <a:pt x="11885" y="1742"/>
                </a:cubicBezTo>
                <a:cubicBezTo>
                  <a:pt x="11901" y="1887"/>
                  <a:pt x="11765" y="2330"/>
                  <a:pt x="11704" y="2333"/>
                </a:cubicBezTo>
                <a:cubicBezTo>
                  <a:pt x="11662" y="2335"/>
                  <a:pt x="11656" y="2354"/>
                  <a:pt x="11677" y="2442"/>
                </a:cubicBezTo>
                <a:cubicBezTo>
                  <a:pt x="11708" y="2571"/>
                  <a:pt x="11687" y="2715"/>
                  <a:pt x="11645" y="2659"/>
                </a:cubicBezTo>
                <a:cubicBezTo>
                  <a:pt x="11620" y="2627"/>
                  <a:pt x="11616" y="2681"/>
                  <a:pt x="11618" y="2970"/>
                </a:cubicBezTo>
                <a:cubicBezTo>
                  <a:pt x="11621" y="3382"/>
                  <a:pt x="11605" y="3544"/>
                  <a:pt x="11568" y="3437"/>
                </a:cubicBezTo>
                <a:cubicBezTo>
                  <a:pt x="11550" y="3386"/>
                  <a:pt x="11541" y="3444"/>
                  <a:pt x="11541" y="3639"/>
                </a:cubicBezTo>
                <a:cubicBezTo>
                  <a:pt x="11541" y="3895"/>
                  <a:pt x="11540" y="3897"/>
                  <a:pt x="11464" y="3919"/>
                </a:cubicBezTo>
                <a:cubicBezTo>
                  <a:pt x="11385" y="3941"/>
                  <a:pt x="11382" y="3945"/>
                  <a:pt x="11382" y="4261"/>
                </a:cubicBezTo>
                <a:cubicBezTo>
                  <a:pt x="11382" y="4436"/>
                  <a:pt x="11371" y="4609"/>
                  <a:pt x="11360" y="4634"/>
                </a:cubicBezTo>
                <a:cubicBezTo>
                  <a:pt x="11348" y="4660"/>
                  <a:pt x="11342" y="5025"/>
                  <a:pt x="11342" y="5474"/>
                </a:cubicBezTo>
                <a:cubicBezTo>
                  <a:pt x="11342" y="6239"/>
                  <a:pt x="11341" y="6260"/>
                  <a:pt x="11387" y="6283"/>
                </a:cubicBezTo>
                <a:cubicBezTo>
                  <a:pt x="11427" y="6302"/>
                  <a:pt x="11433" y="6347"/>
                  <a:pt x="11428" y="6563"/>
                </a:cubicBezTo>
                <a:cubicBezTo>
                  <a:pt x="11424" y="6702"/>
                  <a:pt x="11416" y="6850"/>
                  <a:pt x="11405" y="6889"/>
                </a:cubicBezTo>
                <a:cubicBezTo>
                  <a:pt x="11394" y="6928"/>
                  <a:pt x="11382" y="7061"/>
                  <a:pt x="11382" y="7185"/>
                </a:cubicBezTo>
                <a:cubicBezTo>
                  <a:pt x="11382" y="7384"/>
                  <a:pt x="11391" y="7402"/>
                  <a:pt x="11450" y="7418"/>
                </a:cubicBezTo>
                <a:cubicBezTo>
                  <a:pt x="11489" y="7428"/>
                  <a:pt x="11532" y="7394"/>
                  <a:pt x="11554" y="7325"/>
                </a:cubicBezTo>
                <a:cubicBezTo>
                  <a:pt x="11591" y="7211"/>
                  <a:pt x="11597" y="7212"/>
                  <a:pt x="11618" y="7402"/>
                </a:cubicBezTo>
                <a:cubicBezTo>
                  <a:pt x="11630" y="7513"/>
                  <a:pt x="11633" y="7615"/>
                  <a:pt x="11627" y="7636"/>
                </a:cubicBezTo>
                <a:cubicBezTo>
                  <a:pt x="11621" y="7656"/>
                  <a:pt x="11626" y="7717"/>
                  <a:pt x="11640" y="7775"/>
                </a:cubicBezTo>
                <a:cubicBezTo>
                  <a:pt x="11655" y="7834"/>
                  <a:pt x="11666" y="7943"/>
                  <a:pt x="11668" y="8009"/>
                </a:cubicBezTo>
                <a:cubicBezTo>
                  <a:pt x="11669" y="8074"/>
                  <a:pt x="11675" y="8229"/>
                  <a:pt x="11677" y="8351"/>
                </a:cubicBezTo>
                <a:cubicBezTo>
                  <a:pt x="11680" y="8541"/>
                  <a:pt x="11685" y="8571"/>
                  <a:pt x="11736" y="8569"/>
                </a:cubicBezTo>
                <a:cubicBezTo>
                  <a:pt x="11789" y="8566"/>
                  <a:pt x="11794" y="8583"/>
                  <a:pt x="11794" y="8849"/>
                </a:cubicBezTo>
                <a:cubicBezTo>
                  <a:pt x="11794" y="9145"/>
                  <a:pt x="11827" y="9232"/>
                  <a:pt x="11944" y="9253"/>
                </a:cubicBezTo>
                <a:cubicBezTo>
                  <a:pt x="11977" y="9259"/>
                  <a:pt x="11975" y="9233"/>
                  <a:pt x="11953" y="9144"/>
                </a:cubicBezTo>
                <a:cubicBezTo>
                  <a:pt x="11932" y="9056"/>
                  <a:pt x="11936" y="9029"/>
                  <a:pt x="11966" y="8988"/>
                </a:cubicBezTo>
                <a:cubicBezTo>
                  <a:pt x="12015" y="8924"/>
                  <a:pt x="12071" y="9195"/>
                  <a:pt x="12071" y="9502"/>
                </a:cubicBezTo>
                <a:cubicBezTo>
                  <a:pt x="12071" y="9700"/>
                  <a:pt x="12081" y="9733"/>
                  <a:pt x="12148" y="9766"/>
                </a:cubicBezTo>
                <a:cubicBezTo>
                  <a:pt x="12220" y="9801"/>
                  <a:pt x="12218" y="9808"/>
                  <a:pt x="12215" y="10108"/>
                </a:cubicBezTo>
                <a:cubicBezTo>
                  <a:pt x="12213" y="10338"/>
                  <a:pt x="12224" y="10419"/>
                  <a:pt x="12247" y="10419"/>
                </a:cubicBezTo>
                <a:cubicBezTo>
                  <a:pt x="12268" y="10419"/>
                  <a:pt x="12274" y="10373"/>
                  <a:pt x="12265" y="10295"/>
                </a:cubicBezTo>
                <a:cubicBezTo>
                  <a:pt x="12258" y="10228"/>
                  <a:pt x="12264" y="10118"/>
                  <a:pt x="12283" y="10046"/>
                </a:cubicBezTo>
                <a:cubicBezTo>
                  <a:pt x="12316" y="9923"/>
                  <a:pt x="12323" y="9931"/>
                  <a:pt x="12378" y="10046"/>
                </a:cubicBezTo>
                <a:cubicBezTo>
                  <a:pt x="12453" y="10201"/>
                  <a:pt x="12459" y="10305"/>
                  <a:pt x="12397" y="10357"/>
                </a:cubicBezTo>
                <a:cubicBezTo>
                  <a:pt x="12370" y="10379"/>
                  <a:pt x="12426" y="10398"/>
                  <a:pt x="12519" y="10404"/>
                </a:cubicBezTo>
                <a:cubicBezTo>
                  <a:pt x="12629" y="10410"/>
                  <a:pt x="12710" y="10378"/>
                  <a:pt x="12750" y="10310"/>
                </a:cubicBezTo>
                <a:cubicBezTo>
                  <a:pt x="12825" y="10182"/>
                  <a:pt x="12852" y="10179"/>
                  <a:pt x="12886" y="10295"/>
                </a:cubicBezTo>
                <a:cubicBezTo>
                  <a:pt x="12900" y="10344"/>
                  <a:pt x="12941" y="10369"/>
                  <a:pt x="12981" y="10357"/>
                </a:cubicBezTo>
                <a:cubicBezTo>
                  <a:pt x="13020" y="10345"/>
                  <a:pt x="13059" y="10376"/>
                  <a:pt x="13067" y="10419"/>
                </a:cubicBezTo>
                <a:cubicBezTo>
                  <a:pt x="13092" y="10561"/>
                  <a:pt x="13199" y="10501"/>
                  <a:pt x="13212" y="10341"/>
                </a:cubicBezTo>
                <a:cubicBezTo>
                  <a:pt x="13221" y="10223"/>
                  <a:pt x="13242" y="10201"/>
                  <a:pt x="13320" y="10201"/>
                </a:cubicBezTo>
                <a:cubicBezTo>
                  <a:pt x="13373" y="10201"/>
                  <a:pt x="13418" y="10228"/>
                  <a:pt x="13424" y="10264"/>
                </a:cubicBezTo>
                <a:cubicBezTo>
                  <a:pt x="13446" y="10383"/>
                  <a:pt x="13543" y="10407"/>
                  <a:pt x="13556" y="10295"/>
                </a:cubicBezTo>
                <a:cubicBezTo>
                  <a:pt x="13565" y="10211"/>
                  <a:pt x="13573" y="10196"/>
                  <a:pt x="13596" y="10264"/>
                </a:cubicBezTo>
                <a:cubicBezTo>
                  <a:pt x="13614" y="10315"/>
                  <a:pt x="13693" y="10360"/>
                  <a:pt x="13791" y="10357"/>
                </a:cubicBezTo>
                <a:cubicBezTo>
                  <a:pt x="13882" y="10354"/>
                  <a:pt x="13998" y="10363"/>
                  <a:pt x="14049" y="10388"/>
                </a:cubicBezTo>
                <a:cubicBezTo>
                  <a:pt x="14128" y="10426"/>
                  <a:pt x="14141" y="10421"/>
                  <a:pt x="14131" y="10326"/>
                </a:cubicBezTo>
                <a:cubicBezTo>
                  <a:pt x="14116" y="10198"/>
                  <a:pt x="14167" y="10026"/>
                  <a:pt x="14199" y="10093"/>
                </a:cubicBezTo>
                <a:cubicBezTo>
                  <a:pt x="14210" y="10117"/>
                  <a:pt x="14216" y="10194"/>
                  <a:pt x="14212" y="10264"/>
                </a:cubicBezTo>
                <a:cubicBezTo>
                  <a:pt x="14206" y="10376"/>
                  <a:pt x="14231" y="10387"/>
                  <a:pt x="14429" y="10404"/>
                </a:cubicBezTo>
                <a:cubicBezTo>
                  <a:pt x="14612" y="10419"/>
                  <a:pt x="14659" y="10403"/>
                  <a:pt x="14679" y="10310"/>
                </a:cubicBezTo>
                <a:cubicBezTo>
                  <a:pt x="14697" y="10221"/>
                  <a:pt x="14712" y="10207"/>
                  <a:pt x="14755" y="10264"/>
                </a:cubicBezTo>
                <a:cubicBezTo>
                  <a:pt x="14803" y="10325"/>
                  <a:pt x="14814" y="10321"/>
                  <a:pt x="14823" y="10201"/>
                </a:cubicBezTo>
                <a:cubicBezTo>
                  <a:pt x="14829" y="10122"/>
                  <a:pt x="14854" y="10061"/>
                  <a:pt x="14878" y="10061"/>
                </a:cubicBezTo>
                <a:cubicBezTo>
                  <a:pt x="14902" y="10061"/>
                  <a:pt x="14921" y="9990"/>
                  <a:pt x="14928" y="9906"/>
                </a:cubicBezTo>
                <a:cubicBezTo>
                  <a:pt x="14934" y="9816"/>
                  <a:pt x="14957" y="9766"/>
                  <a:pt x="14986" y="9766"/>
                </a:cubicBezTo>
                <a:cubicBezTo>
                  <a:pt x="15027" y="9766"/>
                  <a:pt x="15033" y="9732"/>
                  <a:pt x="15023" y="9548"/>
                </a:cubicBezTo>
                <a:cubicBezTo>
                  <a:pt x="15006" y="9270"/>
                  <a:pt x="15057" y="9097"/>
                  <a:pt x="15091" y="9315"/>
                </a:cubicBezTo>
                <a:cubicBezTo>
                  <a:pt x="15103" y="9395"/>
                  <a:pt x="15113" y="9538"/>
                  <a:pt x="15113" y="9626"/>
                </a:cubicBezTo>
                <a:cubicBezTo>
                  <a:pt x="15113" y="9757"/>
                  <a:pt x="15119" y="9761"/>
                  <a:pt x="15145" y="9688"/>
                </a:cubicBezTo>
                <a:cubicBezTo>
                  <a:pt x="15195" y="9546"/>
                  <a:pt x="15215" y="9663"/>
                  <a:pt x="15204" y="10015"/>
                </a:cubicBezTo>
                <a:cubicBezTo>
                  <a:pt x="15196" y="10262"/>
                  <a:pt x="15200" y="10353"/>
                  <a:pt x="15222" y="10357"/>
                </a:cubicBezTo>
                <a:cubicBezTo>
                  <a:pt x="15459" y="10402"/>
                  <a:pt x="15615" y="10368"/>
                  <a:pt x="15598" y="10295"/>
                </a:cubicBezTo>
                <a:cubicBezTo>
                  <a:pt x="15584" y="10238"/>
                  <a:pt x="15594" y="10188"/>
                  <a:pt x="15629" y="10108"/>
                </a:cubicBezTo>
                <a:cubicBezTo>
                  <a:pt x="15673" y="10009"/>
                  <a:pt x="15695" y="9999"/>
                  <a:pt x="15761" y="10077"/>
                </a:cubicBezTo>
                <a:cubicBezTo>
                  <a:pt x="15849" y="10182"/>
                  <a:pt x="15859" y="10299"/>
                  <a:pt x="15788" y="10357"/>
                </a:cubicBezTo>
                <a:cubicBezTo>
                  <a:pt x="15761" y="10379"/>
                  <a:pt x="15904" y="10379"/>
                  <a:pt x="16105" y="10372"/>
                </a:cubicBezTo>
                <a:cubicBezTo>
                  <a:pt x="16357" y="10364"/>
                  <a:pt x="16477" y="10341"/>
                  <a:pt x="16499" y="10279"/>
                </a:cubicBezTo>
                <a:cubicBezTo>
                  <a:pt x="16532" y="10183"/>
                  <a:pt x="16582" y="10245"/>
                  <a:pt x="16562" y="10357"/>
                </a:cubicBezTo>
                <a:cubicBezTo>
                  <a:pt x="16555" y="10394"/>
                  <a:pt x="16564" y="10419"/>
                  <a:pt x="16580" y="10419"/>
                </a:cubicBezTo>
                <a:cubicBezTo>
                  <a:pt x="16596" y="10419"/>
                  <a:pt x="16609" y="10333"/>
                  <a:pt x="16612" y="10233"/>
                </a:cubicBezTo>
                <a:cubicBezTo>
                  <a:pt x="16615" y="10116"/>
                  <a:pt x="16609" y="10061"/>
                  <a:pt x="16589" y="10061"/>
                </a:cubicBezTo>
                <a:cubicBezTo>
                  <a:pt x="16537" y="10061"/>
                  <a:pt x="16531" y="9907"/>
                  <a:pt x="16580" y="9844"/>
                </a:cubicBezTo>
                <a:cubicBezTo>
                  <a:pt x="16609" y="9808"/>
                  <a:pt x="16617" y="9764"/>
                  <a:pt x="16603" y="9735"/>
                </a:cubicBezTo>
                <a:cubicBezTo>
                  <a:pt x="16587" y="9701"/>
                  <a:pt x="16590" y="9622"/>
                  <a:pt x="16612" y="9471"/>
                </a:cubicBezTo>
                <a:cubicBezTo>
                  <a:pt x="16645" y="9240"/>
                  <a:pt x="16688" y="9186"/>
                  <a:pt x="16716" y="9346"/>
                </a:cubicBezTo>
                <a:cubicBezTo>
                  <a:pt x="16725" y="9399"/>
                  <a:pt x="16750" y="9460"/>
                  <a:pt x="16770" y="9486"/>
                </a:cubicBezTo>
                <a:cubicBezTo>
                  <a:pt x="16799" y="9523"/>
                  <a:pt x="16811" y="9620"/>
                  <a:pt x="16811" y="9937"/>
                </a:cubicBezTo>
                <a:cubicBezTo>
                  <a:pt x="16811" y="10388"/>
                  <a:pt x="16798" y="10369"/>
                  <a:pt x="17010" y="10341"/>
                </a:cubicBezTo>
                <a:cubicBezTo>
                  <a:pt x="17069" y="10334"/>
                  <a:pt x="17190" y="10319"/>
                  <a:pt x="17277" y="10310"/>
                </a:cubicBezTo>
                <a:cubicBezTo>
                  <a:pt x="17365" y="10302"/>
                  <a:pt x="17451" y="10280"/>
                  <a:pt x="17472" y="10248"/>
                </a:cubicBezTo>
                <a:cubicBezTo>
                  <a:pt x="17493" y="10216"/>
                  <a:pt x="17521" y="10224"/>
                  <a:pt x="17535" y="10264"/>
                </a:cubicBezTo>
                <a:cubicBezTo>
                  <a:pt x="17550" y="10303"/>
                  <a:pt x="17618" y="10339"/>
                  <a:pt x="17685" y="10357"/>
                </a:cubicBezTo>
                <a:cubicBezTo>
                  <a:pt x="17793" y="10386"/>
                  <a:pt x="17804" y="10373"/>
                  <a:pt x="17793" y="10264"/>
                </a:cubicBezTo>
                <a:cubicBezTo>
                  <a:pt x="17781" y="10123"/>
                  <a:pt x="17920" y="9657"/>
                  <a:pt x="17961" y="9704"/>
                </a:cubicBezTo>
                <a:cubicBezTo>
                  <a:pt x="17989" y="9736"/>
                  <a:pt x="17997" y="10269"/>
                  <a:pt x="17970" y="10326"/>
                </a:cubicBezTo>
                <a:cubicBezTo>
                  <a:pt x="17960" y="10347"/>
                  <a:pt x="17962" y="10396"/>
                  <a:pt x="17975" y="10450"/>
                </a:cubicBezTo>
                <a:cubicBezTo>
                  <a:pt x="17991" y="10517"/>
                  <a:pt x="17996" y="10859"/>
                  <a:pt x="17988" y="11508"/>
                </a:cubicBezTo>
                <a:cubicBezTo>
                  <a:pt x="17978" y="12367"/>
                  <a:pt x="17990" y="12656"/>
                  <a:pt x="18024" y="12347"/>
                </a:cubicBezTo>
                <a:cubicBezTo>
                  <a:pt x="18035" y="12257"/>
                  <a:pt x="18047" y="12250"/>
                  <a:pt x="18083" y="12316"/>
                </a:cubicBezTo>
                <a:cubicBezTo>
                  <a:pt x="18108" y="12362"/>
                  <a:pt x="18155" y="12403"/>
                  <a:pt x="18192" y="12410"/>
                </a:cubicBezTo>
                <a:cubicBezTo>
                  <a:pt x="18247" y="12419"/>
                  <a:pt x="18260" y="12453"/>
                  <a:pt x="18255" y="12581"/>
                </a:cubicBezTo>
                <a:cubicBezTo>
                  <a:pt x="18249" y="12732"/>
                  <a:pt x="18255" y="12727"/>
                  <a:pt x="18518" y="12705"/>
                </a:cubicBezTo>
                <a:cubicBezTo>
                  <a:pt x="18670" y="12692"/>
                  <a:pt x="18795" y="12656"/>
                  <a:pt x="18808" y="12612"/>
                </a:cubicBezTo>
                <a:cubicBezTo>
                  <a:pt x="18842" y="12492"/>
                  <a:pt x="18972" y="12522"/>
                  <a:pt x="19016" y="12658"/>
                </a:cubicBezTo>
                <a:cubicBezTo>
                  <a:pt x="19045" y="12748"/>
                  <a:pt x="19062" y="12749"/>
                  <a:pt x="19079" y="12690"/>
                </a:cubicBezTo>
                <a:cubicBezTo>
                  <a:pt x="19094" y="12640"/>
                  <a:pt x="19145" y="12634"/>
                  <a:pt x="19206" y="12658"/>
                </a:cubicBezTo>
                <a:cubicBezTo>
                  <a:pt x="19298" y="12696"/>
                  <a:pt x="19306" y="12677"/>
                  <a:pt x="19319" y="12519"/>
                </a:cubicBezTo>
                <a:lnTo>
                  <a:pt x="19333" y="12347"/>
                </a:lnTo>
                <a:lnTo>
                  <a:pt x="19374" y="12519"/>
                </a:lnTo>
                <a:cubicBezTo>
                  <a:pt x="19396" y="12609"/>
                  <a:pt x="19422" y="12674"/>
                  <a:pt x="19432" y="12674"/>
                </a:cubicBezTo>
                <a:cubicBezTo>
                  <a:pt x="19443" y="12674"/>
                  <a:pt x="19509" y="12479"/>
                  <a:pt x="19582" y="12239"/>
                </a:cubicBezTo>
                <a:cubicBezTo>
                  <a:pt x="19719" y="11785"/>
                  <a:pt x="19748" y="11744"/>
                  <a:pt x="19795" y="11896"/>
                </a:cubicBezTo>
                <a:cubicBezTo>
                  <a:pt x="19817" y="11969"/>
                  <a:pt x="19818" y="11949"/>
                  <a:pt x="19795" y="11819"/>
                </a:cubicBezTo>
                <a:cubicBezTo>
                  <a:pt x="19772" y="11691"/>
                  <a:pt x="19774" y="11640"/>
                  <a:pt x="19795" y="11570"/>
                </a:cubicBezTo>
                <a:cubicBezTo>
                  <a:pt x="19826" y="11463"/>
                  <a:pt x="19828" y="11181"/>
                  <a:pt x="19799" y="11119"/>
                </a:cubicBezTo>
                <a:cubicBezTo>
                  <a:pt x="19786" y="11091"/>
                  <a:pt x="19782" y="11026"/>
                  <a:pt x="19795" y="10948"/>
                </a:cubicBezTo>
                <a:cubicBezTo>
                  <a:pt x="19806" y="10880"/>
                  <a:pt x="19824" y="10671"/>
                  <a:pt x="19831" y="10481"/>
                </a:cubicBezTo>
                <a:cubicBezTo>
                  <a:pt x="19845" y="10109"/>
                  <a:pt x="19876" y="9951"/>
                  <a:pt x="19894" y="10186"/>
                </a:cubicBezTo>
                <a:cubicBezTo>
                  <a:pt x="19900" y="10267"/>
                  <a:pt x="19928" y="10353"/>
                  <a:pt x="19958" y="10372"/>
                </a:cubicBezTo>
                <a:cubicBezTo>
                  <a:pt x="20005" y="10404"/>
                  <a:pt x="20014" y="10377"/>
                  <a:pt x="20007" y="10170"/>
                </a:cubicBezTo>
                <a:cubicBezTo>
                  <a:pt x="20001" y="9959"/>
                  <a:pt x="20004" y="9944"/>
                  <a:pt x="20071" y="9922"/>
                </a:cubicBezTo>
                <a:cubicBezTo>
                  <a:pt x="20111" y="9908"/>
                  <a:pt x="20164" y="9928"/>
                  <a:pt x="20189" y="9968"/>
                </a:cubicBezTo>
                <a:cubicBezTo>
                  <a:pt x="20213" y="10008"/>
                  <a:pt x="20262" y="10070"/>
                  <a:pt x="20297" y="10108"/>
                </a:cubicBezTo>
                <a:cubicBezTo>
                  <a:pt x="20332" y="10146"/>
                  <a:pt x="20359" y="10219"/>
                  <a:pt x="20356" y="10264"/>
                </a:cubicBezTo>
                <a:cubicBezTo>
                  <a:pt x="20353" y="10317"/>
                  <a:pt x="20396" y="10354"/>
                  <a:pt x="20483" y="10357"/>
                </a:cubicBezTo>
                <a:cubicBezTo>
                  <a:pt x="20556" y="10360"/>
                  <a:pt x="20758" y="10360"/>
                  <a:pt x="20936" y="10372"/>
                </a:cubicBezTo>
                <a:cubicBezTo>
                  <a:pt x="21226" y="10394"/>
                  <a:pt x="21262" y="10387"/>
                  <a:pt x="21257" y="10279"/>
                </a:cubicBezTo>
                <a:cubicBezTo>
                  <a:pt x="21253" y="10202"/>
                  <a:pt x="21266" y="10170"/>
                  <a:pt x="21293" y="10170"/>
                </a:cubicBezTo>
                <a:cubicBezTo>
                  <a:pt x="21317" y="10170"/>
                  <a:pt x="21339" y="10100"/>
                  <a:pt x="21348" y="10030"/>
                </a:cubicBezTo>
                <a:cubicBezTo>
                  <a:pt x="21358" y="9943"/>
                  <a:pt x="21387" y="9906"/>
                  <a:pt x="21438" y="9906"/>
                </a:cubicBezTo>
                <a:cubicBezTo>
                  <a:pt x="21513" y="9906"/>
                  <a:pt x="21515" y="9901"/>
                  <a:pt x="21515" y="9579"/>
                </a:cubicBezTo>
                <a:cubicBezTo>
                  <a:pt x="21515" y="9402"/>
                  <a:pt x="21526" y="9246"/>
                  <a:pt x="21538" y="9222"/>
                </a:cubicBezTo>
                <a:cubicBezTo>
                  <a:pt x="21566" y="9162"/>
                  <a:pt x="21562" y="8791"/>
                  <a:pt x="21533" y="8693"/>
                </a:cubicBezTo>
                <a:cubicBezTo>
                  <a:pt x="21499" y="8573"/>
                  <a:pt x="21491" y="7514"/>
                  <a:pt x="21524" y="7449"/>
                </a:cubicBezTo>
                <a:cubicBezTo>
                  <a:pt x="21561" y="7377"/>
                  <a:pt x="21575" y="6877"/>
                  <a:pt x="21542" y="6765"/>
                </a:cubicBezTo>
                <a:cubicBezTo>
                  <a:pt x="21508" y="6648"/>
                  <a:pt x="21507" y="6511"/>
                  <a:pt x="21542" y="6438"/>
                </a:cubicBezTo>
                <a:cubicBezTo>
                  <a:pt x="21581" y="6358"/>
                  <a:pt x="21600" y="6136"/>
                  <a:pt x="21574" y="6080"/>
                </a:cubicBezTo>
                <a:cubicBezTo>
                  <a:pt x="21562" y="6055"/>
                  <a:pt x="21556" y="6000"/>
                  <a:pt x="21560" y="5956"/>
                </a:cubicBezTo>
                <a:cubicBezTo>
                  <a:pt x="21565" y="5912"/>
                  <a:pt x="21556" y="5832"/>
                  <a:pt x="21538" y="5769"/>
                </a:cubicBezTo>
                <a:cubicBezTo>
                  <a:pt x="21511" y="5679"/>
                  <a:pt x="21506" y="5468"/>
                  <a:pt x="21506" y="4759"/>
                </a:cubicBezTo>
                <a:lnTo>
                  <a:pt x="21506" y="3872"/>
                </a:lnTo>
                <a:lnTo>
                  <a:pt x="21452" y="3919"/>
                </a:lnTo>
                <a:cubicBezTo>
                  <a:pt x="21417" y="3949"/>
                  <a:pt x="21392" y="3924"/>
                  <a:pt x="21375" y="3841"/>
                </a:cubicBezTo>
                <a:cubicBezTo>
                  <a:pt x="21351" y="3728"/>
                  <a:pt x="21348" y="3721"/>
                  <a:pt x="21334" y="3841"/>
                </a:cubicBezTo>
                <a:cubicBezTo>
                  <a:pt x="21321" y="3957"/>
                  <a:pt x="21320" y="3958"/>
                  <a:pt x="21298" y="3857"/>
                </a:cubicBezTo>
                <a:cubicBezTo>
                  <a:pt x="21284" y="3794"/>
                  <a:pt x="21256" y="3728"/>
                  <a:pt x="21234" y="3701"/>
                </a:cubicBezTo>
                <a:cubicBezTo>
                  <a:pt x="21213" y="3674"/>
                  <a:pt x="21200" y="3619"/>
                  <a:pt x="21207" y="3577"/>
                </a:cubicBezTo>
                <a:cubicBezTo>
                  <a:pt x="21215" y="3535"/>
                  <a:pt x="21208" y="3448"/>
                  <a:pt x="21194" y="3390"/>
                </a:cubicBezTo>
                <a:cubicBezTo>
                  <a:pt x="21164" y="3269"/>
                  <a:pt x="21078" y="3249"/>
                  <a:pt x="21058" y="3359"/>
                </a:cubicBezTo>
                <a:cubicBezTo>
                  <a:pt x="21051" y="3400"/>
                  <a:pt x="21037" y="3413"/>
                  <a:pt x="21026" y="3390"/>
                </a:cubicBezTo>
                <a:cubicBezTo>
                  <a:pt x="21015" y="3367"/>
                  <a:pt x="20994" y="3378"/>
                  <a:pt x="20981" y="3406"/>
                </a:cubicBezTo>
                <a:cubicBezTo>
                  <a:pt x="20946" y="3480"/>
                  <a:pt x="20533" y="3439"/>
                  <a:pt x="20510" y="3359"/>
                </a:cubicBezTo>
                <a:cubicBezTo>
                  <a:pt x="20482" y="3264"/>
                  <a:pt x="20374" y="3261"/>
                  <a:pt x="20356" y="3359"/>
                </a:cubicBezTo>
                <a:cubicBezTo>
                  <a:pt x="20348" y="3406"/>
                  <a:pt x="20312" y="3429"/>
                  <a:pt x="20270" y="3406"/>
                </a:cubicBezTo>
                <a:cubicBezTo>
                  <a:pt x="20231" y="3384"/>
                  <a:pt x="20196" y="3397"/>
                  <a:pt x="20189" y="3437"/>
                </a:cubicBezTo>
                <a:cubicBezTo>
                  <a:pt x="20181" y="3477"/>
                  <a:pt x="20161" y="3492"/>
                  <a:pt x="20143" y="3468"/>
                </a:cubicBezTo>
                <a:cubicBezTo>
                  <a:pt x="20125" y="3444"/>
                  <a:pt x="20085" y="3483"/>
                  <a:pt x="20057" y="3546"/>
                </a:cubicBezTo>
                <a:cubicBezTo>
                  <a:pt x="20017" y="3637"/>
                  <a:pt x="20007" y="3638"/>
                  <a:pt x="19998" y="3561"/>
                </a:cubicBezTo>
                <a:cubicBezTo>
                  <a:pt x="19992" y="3504"/>
                  <a:pt x="19958" y="3463"/>
                  <a:pt x="19912" y="3468"/>
                </a:cubicBezTo>
                <a:cubicBezTo>
                  <a:pt x="19867" y="3473"/>
                  <a:pt x="19833" y="3433"/>
                  <a:pt x="19826" y="3375"/>
                </a:cubicBezTo>
                <a:cubicBezTo>
                  <a:pt x="19812" y="3243"/>
                  <a:pt x="19705" y="3255"/>
                  <a:pt x="19672" y="3390"/>
                </a:cubicBezTo>
                <a:cubicBezTo>
                  <a:pt x="19644" y="3510"/>
                  <a:pt x="19551" y="3541"/>
                  <a:pt x="19532" y="3437"/>
                </a:cubicBezTo>
                <a:cubicBezTo>
                  <a:pt x="19526" y="3401"/>
                  <a:pt x="19556" y="3264"/>
                  <a:pt x="19600" y="3141"/>
                </a:cubicBezTo>
                <a:cubicBezTo>
                  <a:pt x="19677" y="2924"/>
                  <a:pt x="19680" y="2926"/>
                  <a:pt x="19627" y="2924"/>
                </a:cubicBezTo>
                <a:cubicBezTo>
                  <a:pt x="19597" y="2922"/>
                  <a:pt x="19564" y="2955"/>
                  <a:pt x="19550" y="3001"/>
                </a:cubicBezTo>
                <a:cubicBezTo>
                  <a:pt x="19532" y="3065"/>
                  <a:pt x="19516" y="3073"/>
                  <a:pt x="19491" y="3001"/>
                </a:cubicBezTo>
                <a:cubicBezTo>
                  <a:pt x="19442" y="2860"/>
                  <a:pt x="19424" y="2970"/>
                  <a:pt x="19469" y="3141"/>
                </a:cubicBezTo>
                <a:cubicBezTo>
                  <a:pt x="19504" y="3277"/>
                  <a:pt x="19504" y="3300"/>
                  <a:pt x="19473" y="3406"/>
                </a:cubicBezTo>
                <a:cubicBezTo>
                  <a:pt x="19437" y="3532"/>
                  <a:pt x="19396" y="3479"/>
                  <a:pt x="19396" y="3312"/>
                </a:cubicBezTo>
                <a:cubicBezTo>
                  <a:pt x="19396" y="3125"/>
                  <a:pt x="19357" y="3200"/>
                  <a:pt x="19333" y="3437"/>
                </a:cubicBezTo>
                <a:lnTo>
                  <a:pt x="19310" y="3670"/>
                </a:lnTo>
                <a:lnTo>
                  <a:pt x="19260" y="3530"/>
                </a:lnTo>
                <a:cubicBezTo>
                  <a:pt x="19234" y="3449"/>
                  <a:pt x="19196" y="3354"/>
                  <a:pt x="19174" y="3328"/>
                </a:cubicBezTo>
                <a:cubicBezTo>
                  <a:pt x="19152" y="3301"/>
                  <a:pt x="19139" y="3230"/>
                  <a:pt x="19143" y="3157"/>
                </a:cubicBezTo>
                <a:cubicBezTo>
                  <a:pt x="19148" y="3063"/>
                  <a:pt x="19175" y="3018"/>
                  <a:pt x="19242" y="3001"/>
                </a:cubicBezTo>
                <a:cubicBezTo>
                  <a:pt x="19301" y="2987"/>
                  <a:pt x="19329" y="2948"/>
                  <a:pt x="19324" y="2892"/>
                </a:cubicBezTo>
                <a:cubicBezTo>
                  <a:pt x="19311" y="2756"/>
                  <a:pt x="19229" y="2751"/>
                  <a:pt x="19152" y="2877"/>
                </a:cubicBezTo>
                <a:cubicBezTo>
                  <a:pt x="19063" y="3022"/>
                  <a:pt x="18996" y="3018"/>
                  <a:pt x="18980" y="2877"/>
                </a:cubicBezTo>
                <a:cubicBezTo>
                  <a:pt x="18966" y="2754"/>
                  <a:pt x="18855" y="2732"/>
                  <a:pt x="18835" y="2846"/>
                </a:cubicBezTo>
                <a:cubicBezTo>
                  <a:pt x="18828" y="2886"/>
                  <a:pt x="18773" y="2924"/>
                  <a:pt x="18717" y="2924"/>
                </a:cubicBezTo>
                <a:cubicBezTo>
                  <a:pt x="18646" y="2924"/>
                  <a:pt x="18612" y="2956"/>
                  <a:pt x="18604" y="3032"/>
                </a:cubicBezTo>
                <a:cubicBezTo>
                  <a:pt x="18597" y="3093"/>
                  <a:pt x="18572" y="3141"/>
                  <a:pt x="18550" y="3141"/>
                </a:cubicBezTo>
                <a:cubicBezTo>
                  <a:pt x="18514" y="3141"/>
                  <a:pt x="18487" y="3302"/>
                  <a:pt x="18477" y="3546"/>
                </a:cubicBezTo>
                <a:cubicBezTo>
                  <a:pt x="18476" y="3586"/>
                  <a:pt x="18444" y="3608"/>
                  <a:pt x="18409" y="3608"/>
                </a:cubicBezTo>
                <a:cubicBezTo>
                  <a:pt x="18368" y="3608"/>
                  <a:pt x="18347" y="3578"/>
                  <a:pt x="18350" y="3515"/>
                </a:cubicBezTo>
                <a:cubicBezTo>
                  <a:pt x="18354" y="3454"/>
                  <a:pt x="18349" y="3432"/>
                  <a:pt x="18332" y="3468"/>
                </a:cubicBezTo>
                <a:cubicBezTo>
                  <a:pt x="18318" y="3499"/>
                  <a:pt x="18271" y="3526"/>
                  <a:pt x="18233" y="3515"/>
                </a:cubicBezTo>
                <a:cubicBezTo>
                  <a:pt x="18132" y="3485"/>
                  <a:pt x="18144" y="3680"/>
                  <a:pt x="18246" y="3763"/>
                </a:cubicBezTo>
                <a:cubicBezTo>
                  <a:pt x="18293" y="3802"/>
                  <a:pt x="18323" y="3871"/>
                  <a:pt x="18323" y="3934"/>
                </a:cubicBezTo>
                <a:cubicBezTo>
                  <a:pt x="18323" y="4068"/>
                  <a:pt x="18238" y="4128"/>
                  <a:pt x="18178" y="4028"/>
                </a:cubicBezTo>
                <a:cubicBezTo>
                  <a:pt x="18154" y="3986"/>
                  <a:pt x="18116" y="3931"/>
                  <a:pt x="18092" y="3919"/>
                </a:cubicBezTo>
                <a:cubicBezTo>
                  <a:pt x="18064" y="3904"/>
                  <a:pt x="18045" y="3830"/>
                  <a:pt x="18038" y="3686"/>
                </a:cubicBezTo>
                <a:cubicBezTo>
                  <a:pt x="18032" y="3566"/>
                  <a:pt x="18019" y="3502"/>
                  <a:pt x="18011" y="3546"/>
                </a:cubicBezTo>
                <a:cubicBezTo>
                  <a:pt x="17991" y="3652"/>
                  <a:pt x="17910" y="3618"/>
                  <a:pt x="17889" y="3499"/>
                </a:cubicBezTo>
                <a:cubicBezTo>
                  <a:pt x="17879" y="3447"/>
                  <a:pt x="17864" y="3428"/>
                  <a:pt x="17852" y="3452"/>
                </a:cubicBezTo>
                <a:cubicBezTo>
                  <a:pt x="17841" y="3477"/>
                  <a:pt x="17821" y="3450"/>
                  <a:pt x="17807" y="3390"/>
                </a:cubicBezTo>
                <a:cubicBezTo>
                  <a:pt x="17775" y="3258"/>
                  <a:pt x="17745" y="3256"/>
                  <a:pt x="17676" y="3375"/>
                </a:cubicBezTo>
                <a:cubicBezTo>
                  <a:pt x="17647" y="3424"/>
                  <a:pt x="17587" y="3468"/>
                  <a:pt x="17540" y="3468"/>
                </a:cubicBezTo>
                <a:cubicBezTo>
                  <a:pt x="17467" y="3468"/>
                  <a:pt x="17455" y="3442"/>
                  <a:pt x="17449" y="3297"/>
                </a:cubicBezTo>
                <a:cubicBezTo>
                  <a:pt x="17444" y="3175"/>
                  <a:pt x="17454" y="3123"/>
                  <a:pt x="17486" y="3095"/>
                </a:cubicBezTo>
                <a:cubicBezTo>
                  <a:pt x="17584" y="3006"/>
                  <a:pt x="17518" y="2935"/>
                  <a:pt x="17323" y="2939"/>
                </a:cubicBezTo>
                <a:cubicBezTo>
                  <a:pt x="16965" y="2947"/>
                  <a:pt x="16852" y="2916"/>
                  <a:pt x="16829" y="2784"/>
                </a:cubicBezTo>
                <a:cubicBezTo>
                  <a:pt x="16812" y="2682"/>
                  <a:pt x="16812" y="2691"/>
                  <a:pt x="16811" y="2830"/>
                </a:cubicBezTo>
                <a:cubicBezTo>
                  <a:pt x="16811" y="2953"/>
                  <a:pt x="16819" y="2986"/>
                  <a:pt x="16856" y="2986"/>
                </a:cubicBezTo>
                <a:cubicBezTo>
                  <a:pt x="16883" y="2986"/>
                  <a:pt x="16924" y="3035"/>
                  <a:pt x="16947" y="3095"/>
                </a:cubicBezTo>
                <a:cubicBezTo>
                  <a:pt x="16987" y="3201"/>
                  <a:pt x="16987" y="3212"/>
                  <a:pt x="16938" y="3343"/>
                </a:cubicBezTo>
                <a:cubicBezTo>
                  <a:pt x="16900" y="3445"/>
                  <a:pt x="16854" y="3472"/>
                  <a:pt x="16748" y="3468"/>
                </a:cubicBezTo>
                <a:lnTo>
                  <a:pt x="16607" y="3468"/>
                </a:lnTo>
                <a:lnTo>
                  <a:pt x="16607" y="2846"/>
                </a:lnTo>
                <a:cubicBezTo>
                  <a:pt x="16607" y="2505"/>
                  <a:pt x="16600" y="2204"/>
                  <a:pt x="16589" y="2177"/>
                </a:cubicBezTo>
                <a:cubicBezTo>
                  <a:pt x="16557" y="2098"/>
                  <a:pt x="16560" y="1822"/>
                  <a:pt x="16594" y="1757"/>
                </a:cubicBezTo>
                <a:cubicBezTo>
                  <a:pt x="16614" y="1718"/>
                  <a:pt x="16619" y="1667"/>
                  <a:pt x="16607" y="1602"/>
                </a:cubicBezTo>
                <a:cubicBezTo>
                  <a:pt x="16583" y="1466"/>
                  <a:pt x="16582" y="1301"/>
                  <a:pt x="16607" y="1182"/>
                </a:cubicBezTo>
                <a:cubicBezTo>
                  <a:pt x="16623" y="1104"/>
                  <a:pt x="16611" y="1087"/>
                  <a:pt x="16553" y="1104"/>
                </a:cubicBezTo>
                <a:cubicBezTo>
                  <a:pt x="16457" y="1133"/>
                  <a:pt x="16426" y="1069"/>
                  <a:pt x="16426" y="809"/>
                </a:cubicBezTo>
                <a:cubicBezTo>
                  <a:pt x="16426" y="572"/>
                  <a:pt x="16422" y="559"/>
                  <a:pt x="16327" y="653"/>
                </a:cubicBezTo>
                <a:cubicBezTo>
                  <a:pt x="16290" y="689"/>
                  <a:pt x="16255" y="687"/>
                  <a:pt x="16245" y="653"/>
                </a:cubicBezTo>
                <a:cubicBezTo>
                  <a:pt x="16235" y="619"/>
                  <a:pt x="16176" y="588"/>
                  <a:pt x="16118" y="575"/>
                </a:cubicBezTo>
                <a:cubicBezTo>
                  <a:pt x="15999" y="550"/>
                  <a:pt x="15971" y="405"/>
                  <a:pt x="16037" y="156"/>
                </a:cubicBezTo>
                <a:cubicBezTo>
                  <a:pt x="16072" y="21"/>
                  <a:pt x="16072" y="0"/>
                  <a:pt x="16019" y="0"/>
                </a:cubicBezTo>
                <a:cubicBezTo>
                  <a:pt x="15970" y="0"/>
                  <a:pt x="15961" y="40"/>
                  <a:pt x="15955" y="280"/>
                </a:cubicBezTo>
                <a:cubicBezTo>
                  <a:pt x="15946" y="657"/>
                  <a:pt x="15887" y="657"/>
                  <a:pt x="15878" y="280"/>
                </a:cubicBezTo>
                <a:cubicBezTo>
                  <a:pt x="15873" y="69"/>
                  <a:pt x="15864" y="0"/>
                  <a:pt x="15833" y="0"/>
                </a:cubicBezTo>
                <a:cubicBezTo>
                  <a:pt x="15802" y="0"/>
                  <a:pt x="15793" y="74"/>
                  <a:pt x="15788" y="280"/>
                </a:cubicBezTo>
                <a:cubicBezTo>
                  <a:pt x="15782" y="534"/>
                  <a:pt x="15777" y="556"/>
                  <a:pt x="15684" y="638"/>
                </a:cubicBezTo>
                <a:cubicBezTo>
                  <a:pt x="15629" y="685"/>
                  <a:pt x="15576" y="686"/>
                  <a:pt x="15566" y="653"/>
                </a:cubicBezTo>
                <a:cubicBezTo>
                  <a:pt x="15556" y="620"/>
                  <a:pt x="15502" y="588"/>
                  <a:pt x="15444" y="575"/>
                </a:cubicBezTo>
                <a:cubicBezTo>
                  <a:pt x="15324" y="550"/>
                  <a:pt x="15292" y="405"/>
                  <a:pt x="15358" y="156"/>
                </a:cubicBezTo>
                <a:cubicBezTo>
                  <a:pt x="15393" y="21"/>
                  <a:pt x="15395" y="0"/>
                  <a:pt x="15353" y="0"/>
                </a:cubicBezTo>
                <a:cubicBezTo>
                  <a:pt x="15323" y="0"/>
                  <a:pt x="15303" y="61"/>
                  <a:pt x="15299" y="171"/>
                </a:cubicBezTo>
                <a:cubicBezTo>
                  <a:pt x="15295" y="261"/>
                  <a:pt x="15280" y="342"/>
                  <a:pt x="15263" y="342"/>
                </a:cubicBezTo>
                <a:cubicBezTo>
                  <a:pt x="15245" y="342"/>
                  <a:pt x="15226" y="261"/>
                  <a:pt x="15222" y="171"/>
                </a:cubicBezTo>
                <a:cubicBezTo>
                  <a:pt x="15217" y="52"/>
                  <a:pt x="15200" y="0"/>
                  <a:pt x="15163" y="0"/>
                </a:cubicBezTo>
                <a:close/>
                <a:moveTo>
                  <a:pt x="12886" y="451"/>
                </a:moveTo>
                <a:cubicBezTo>
                  <a:pt x="12754" y="449"/>
                  <a:pt x="12699" y="509"/>
                  <a:pt x="12732" y="622"/>
                </a:cubicBezTo>
                <a:cubicBezTo>
                  <a:pt x="12739" y="648"/>
                  <a:pt x="12827" y="669"/>
                  <a:pt x="12926" y="669"/>
                </a:cubicBezTo>
                <a:cubicBezTo>
                  <a:pt x="13090" y="669"/>
                  <a:pt x="13104" y="657"/>
                  <a:pt x="13067" y="560"/>
                </a:cubicBezTo>
                <a:cubicBezTo>
                  <a:pt x="13040" y="491"/>
                  <a:pt x="12977" y="452"/>
                  <a:pt x="12886" y="451"/>
                </a:cubicBezTo>
                <a:close/>
                <a:moveTo>
                  <a:pt x="10164" y="513"/>
                </a:moveTo>
                <a:cubicBezTo>
                  <a:pt x="10135" y="412"/>
                  <a:pt x="10042" y="422"/>
                  <a:pt x="10011" y="529"/>
                </a:cubicBezTo>
                <a:cubicBezTo>
                  <a:pt x="9997" y="577"/>
                  <a:pt x="9983" y="726"/>
                  <a:pt x="9983" y="855"/>
                </a:cubicBezTo>
                <a:cubicBezTo>
                  <a:pt x="9983" y="985"/>
                  <a:pt x="9972" y="1110"/>
                  <a:pt x="9961" y="1135"/>
                </a:cubicBezTo>
                <a:cubicBezTo>
                  <a:pt x="9933" y="1194"/>
                  <a:pt x="9933" y="2165"/>
                  <a:pt x="9961" y="2224"/>
                </a:cubicBezTo>
                <a:cubicBezTo>
                  <a:pt x="9972" y="2249"/>
                  <a:pt x="9983" y="2542"/>
                  <a:pt x="9983" y="2861"/>
                </a:cubicBezTo>
                <a:cubicBezTo>
                  <a:pt x="9983" y="3347"/>
                  <a:pt x="9978" y="3443"/>
                  <a:pt x="9947" y="3483"/>
                </a:cubicBezTo>
                <a:cubicBezTo>
                  <a:pt x="9927" y="3510"/>
                  <a:pt x="9898" y="3576"/>
                  <a:pt x="9884" y="3639"/>
                </a:cubicBezTo>
                <a:cubicBezTo>
                  <a:pt x="9860" y="3742"/>
                  <a:pt x="9853" y="3744"/>
                  <a:pt x="9829" y="3639"/>
                </a:cubicBezTo>
                <a:cubicBezTo>
                  <a:pt x="9802" y="3519"/>
                  <a:pt x="9709" y="3417"/>
                  <a:pt x="9630" y="3421"/>
                </a:cubicBezTo>
                <a:cubicBezTo>
                  <a:pt x="9577" y="3424"/>
                  <a:pt x="9525" y="3242"/>
                  <a:pt x="9558" y="3172"/>
                </a:cubicBezTo>
                <a:cubicBezTo>
                  <a:pt x="9570" y="3147"/>
                  <a:pt x="9640" y="3119"/>
                  <a:pt x="9716" y="3095"/>
                </a:cubicBezTo>
                <a:cubicBezTo>
                  <a:pt x="9792" y="3070"/>
                  <a:pt x="9857" y="3028"/>
                  <a:pt x="9857" y="3001"/>
                </a:cubicBezTo>
                <a:cubicBezTo>
                  <a:pt x="9857" y="2814"/>
                  <a:pt x="9705" y="2683"/>
                  <a:pt x="9675" y="2846"/>
                </a:cubicBezTo>
                <a:cubicBezTo>
                  <a:pt x="9658" y="2941"/>
                  <a:pt x="9502" y="2941"/>
                  <a:pt x="9485" y="2846"/>
                </a:cubicBezTo>
                <a:cubicBezTo>
                  <a:pt x="9468" y="2751"/>
                  <a:pt x="9353" y="2751"/>
                  <a:pt x="9336" y="2846"/>
                </a:cubicBezTo>
                <a:cubicBezTo>
                  <a:pt x="9329" y="2886"/>
                  <a:pt x="9254" y="2924"/>
                  <a:pt x="9168" y="2924"/>
                </a:cubicBezTo>
                <a:cubicBezTo>
                  <a:pt x="9048" y="2924"/>
                  <a:pt x="9011" y="2946"/>
                  <a:pt x="9001" y="3032"/>
                </a:cubicBezTo>
                <a:cubicBezTo>
                  <a:pt x="8991" y="3122"/>
                  <a:pt x="8967" y="3133"/>
                  <a:pt x="8883" y="3095"/>
                </a:cubicBezTo>
                <a:cubicBezTo>
                  <a:pt x="8780" y="3048"/>
                  <a:pt x="8777" y="3044"/>
                  <a:pt x="8770" y="3250"/>
                </a:cubicBezTo>
                <a:cubicBezTo>
                  <a:pt x="8764" y="3417"/>
                  <a:pt x="8753" y="3465"/>
                  <a:pt x="8707" y="3483"/>
                </a:cubicBezTo>
                <a:cubicBezTo>
                  <a:pt x="8628" y="3515"/>
                  <a:pt x="8601" y="3304"/>
                  <a:pt x="8666" y="3157"/>
                </a:cubicBezTo>
                <a:cubicBezTo>
                  <a:pt x="8696" y="3089"/>
                  <a:pt x="8711" y="2969"/>
                  <a:pt x="8711" y="2830"/>
                </a:cubicBezTo>
                <a:cubicBezTo>
                  <a:pt x="8711" y="2650"/>
                  <a:pt x="8706" y="2624"/>
                  <a:pt x="8666" y="2644"/>
                </a:cubicBezTo>
                <a:cubicBezTo>
                  <a:pt x="8620" y="2666"/>
                  <a:pt x="8618" y="2654"/>
                  <a:pt x="8625" y="2177"/>
                </a:cubicBezTo>
                <a:cubicBezTo>
                  <a:pt x="8630" y="1876"/>
                  <a:pt x="8622" y="1632"/>
                  <a:pt x="8607" y="1571"/>
                </a:cubicBezTo>
                <a:cubicBezTo>
                  <a:pt x="8589" y="1494"/>
                  <a:pt x="8587" y="1447"/>
                  <a:pt x="8607" y="1337"/>
                </a:cubicBezTo>
                <a:cubicBezTo>
                  <a:pt x="8641" y="1150"/>
                  <a:pt x="8607" y="965"/>
                  <a:pt x="8525" y="933"/>
                </a:cubicBezTo>
                <a:cubicBezTo>
                  <a:pt x="8488" y="918"/>
                  <a:pt x="8466" y="875"/>
                  <a:pt x="8462" y="778"/>
                </a:cubicBezTo>
                <a:cubicBezTo>
                  <a:pt x="8456" y="643"/>
                  <a:pt x="8437" y="624"/>
                  <a:pt x="8222" y="606"/>
                </a:cubicBezTo>
                <a:lnTo>
                  <a:pt x="7991" y="591"/>
                </a:lnTo>
                <a:lnTo>
                  <a:pt x="8005" y="762"/>
                </a:lnTo>
                <a:cubicBezTo>
                  <a:pt x="8015" y="902"/>
                  <a:pt x="8000" y="983"/>
                  <a:pt x="7941" y="1135"/>
                </a:cubicBezTo>
                <a:cubicBezTo>
                  <a:pt x="7901" y="1240"/>
                  <a:pt x="7864" y="1322"/>
                  <a:pt x="7855" y="1322"/>
                </a:cubicBezTo>
                <a:cubicBezTo>
                  <a:pt x="7847" y="1322"/>
                  <a:pt x="7817" y="1419"/>
                  <a:pt x="7787" y="1540"/>
                </a:cubicBezTo>
                <a:cubicBezTo>
                  <a:pt x="7758" y="1660"/>
                  <a:pt x="7715" y="1757"/>
                  <a:pt x="7692" y="1757"/>
                </a:cubicBezTo>
                <a:cubicBezTo>
                  <a:pt x="7640" y="1757"/>
                  <a:pt x="7639" y="2136"/>
                  <a:pt x="7688" y="2473"/>
                </a:cubicBezTo>
                <a:cubicBezTo>
                  <a:pt x="7746" y="2869"/>
                  <a:pt x="7724" y="2924"/>
                  <a:pt x="7489" y="2924"/>
                </a:cubicBezTo>
                <a:cubicBezTo>
                  <a:pt x="7267" y="2924"/>
                  <a:pt x="7261" y="2921"/>
                  <a:pt x="7167" y="3343"/>
                </a:cubicBezTo>
                <a:cubicBezTo>
                  <a:pt x="7121" y="3551"/>
                  <a:pt x="7078" y="3523"/>
                  <a:pt x="6982" y="3219"/>
                </a:cubicBezTo>
                <a:cubicBezTo>
                  <a:pt x="6936" y="3075"/>
                  <a:pt x="6906" y="3027"/>
                  <a:pt x="6891" y="3079"/>
                </a:cubicBezTo>
                <a:cubicBezTo>
                  <a:pt x="6876" y="3131"/>
                  <a:pt x="6862" y="3138"/>
                  <a:pt x="6841" y="3079"/>
                </a:cubicBezTo>
                <a:cubicBezTo>
                  <a:pt x="6806" y="2978"/>
                  <a:pt x="6741" y="3046"/>
                  <a:pt x="6696" y="3235"/>
                </a:cubicBezTo>
                <a:cubicBezTo>
                  <a:pt x="6679" y="3309"/>
                  <a:pt x="6647" y="3375"/>
                  <a:pt x="6624" y="3390"/>
                </a:cubicBezTo>
                <a:cubicBezTo>
                  <a:pt x="6601" y="3405"/>
                  <a:pt x="6575" y="3429"/>
                  <a:pt x="6570" y="3437"/>
                </a:cubicBezTo>
                <a:cubicBezTo>
                  <a:pt x="6564" y="3444"/>
                  <a:pt x="6540" y="3444"/>
                  <a:pt x="6515" y="3437"/>
                </a:cubicBezTo>
                <a:cubicBezTo>
                  <a:pt x="6490" y="3430"/>
                  <a:pt x="6464" y="3456"/>
                  <a:pt x="6456" y="3499"/>
                </a:cubicBezTo>
                <a:cubicBezTo>
                  <a:pt x="6447" y="3553"/>
                  <a:pt x="6427" y="3554"/>
                  <a:pt x="6398" y="3499"/>
                </a:cubicBezTo>
                <a:cubicBezTo>
                  <a:pt x="6374" y="3456"/>
                  <a:pt x="6321" y="3423"/>
                  <a:pt x="6275" y="3421"/>
                </a:cubicBezTo>
                <a:cubicBezTo>
                  <a:pt x="6192" y="3417"/>
                  <a:pt x="6125" y="3261"/>
                  <a:pt x="6167" y="3172"/>
                </a:cubicBezTo>
                <a:cubicBezTo>
                  <a:pt x="6178" y="3147"/>
                  <a:pt x="6249" y="3119"/>
                  <a:pt x="6325" y="3095"/>
                </a:cubicBezTo>
                <a:cubicBezTo>
                  <a:pt x="6401" y="3070"/>
                  <a:pt x="6465" y="3028"/>
                  <a:pt x="6465" y="3001"/>
                </a:cubicBezTo>
                <a:cubicBezTo>
                  <a:pt x="6465" y="2814"/>
                  <a:pt x="6314" y="2683"/>
                  <a:pt x="6284" y="2846"/>
                </a:cubicBezTo>
                <a:cubicBezTo>
                  <a:pt x="6267" y="2941"/>
                  <a:pt x="6111" y="2941"/>
                  <a:pt x="6094" y="2846"/>
                </a:cubicBezTo>
                <a:cubicBezTo>
                  <a:pt x="6077" y="2751"/>
                  <a:pt x="5962" y="2751"/>
                  <a:pt x="5945" y="2846"/>
                </a:cubicBezTo>
                <a:cubicBezTo>
                  <a:pt x="5938" y="2886"/>
                  <a:pt x="5853" y="2924"/>
                  <a:pt x="5755" y="2924"/>
                </a:cubicBezTo>
                <a:lnTo>
                  <a:pt x="5573" y="2924"/>
                </a:lnTo>
                <a:lnTo>
                  <a:pt x="5573" y="3157"/>
                </a:lnTo>
                <a:cubicBezTo>
                  <a:pt x="5573" y="3284"/>
                  <a:pt x="5561" y="3441"/>
                  <a:pt x="5542" y="3515"/>
                </a:cubicBezTo>
                <a:cubicBezTo>
                  <a:pt x="5501" y="3668"/>
                  <a:pt x="5382" y="3694"/>
                  <a:pt x="5320" y="3561"/>
                </a:cubicBezTo>
                <a:cubicBezTo>
                  <a:pt x="5275" y="3465"/>
                  <a:pt x="5255" y="3501"/>
                  <a:pt x="5247" y="3686"/>
                </a:cubicBezTo>
                <a:cubicBezTo>
                  <a:pt x="5245" y="3751"/>
                  <a:pt x="5219" y="3849"/>
                  <a:pt x="5189" y="3903"/>
                </a:cubicBezTo>
                <a:cubicBezTo>
                  <a:pt x="5137" y="3995"/>
                  <a:pt x="5130" y="3993"/>
                  <a:pt x="5098" y="3826"/>
                </a:cubicBezTo>
                <a:cubicBezTo>
                  <a:pt x="5065" y="3654"/>
                  <a:pt x="5065" y="3630"/>
                  <a:pt x="5107" y="3592"/>
                </a:cubicBezTo>
                <a:cubicBezTo>
                  <a:pt x="5162" y="3543"/>
                  <a:pt x="5165" y="3437"/>
                  <a:pt x="5112" y="3437"/>
                </a:cubicBezTo>
                <a:cubicBezTo>
                  <a:pt x="5089" y="3437"/>
                  <a:pt x="5064" y="3492"/>
                  <a:pt x="5057" y="3577"/>
                </a:cubicBezTo>
                <a:cubicBezTo>
                  <a:pt x="5048" y="3698"/>
                  <a:pt x="5033" y="3723"/>
                  <a:pt x="4976" y="3701"/>
                </a:cubicBezTo>
                <a:cubicBezTo>
                  <a:pt x="4908" y="3675"/>
                  <a:pt x="4905" y="3655"/>
                  <a:pt x="4899" y="3328"/>
                </a:cubicBezTo>
                <a:cubicBezTo>
                  <a:pt x="4894" y="3054"/>
                  <a:pt x="4885" y="2986"/>
                  <a:pt x="4854" y="2986"/>
                </a:cubicBezTo>
                <a:cubicBezTo>
                  <a:pt x="4832" y="2986"/>
                  <a:pt x="4805" y="3035"/>
                  <a:pt x="4790" y="3095"/>
                </a:cubicBezTo>
                <a:cubicBezTo>
                  <a:pt x="4776" y="3154"/>
                  <a:pt x="4758" y="3192"/>
                  <a:pt x="4749" y="3172"/>
                </a:cubicBezTo>
                <a:cubicBezTo>
                  <a:pt x="4740" y="3153"/>
                  <a:pt x="4719" y="3191"/>
                  <a:pt x="4704" y="3250"/>
                </a:cubicBezTo>
                <a:cubicBezTo>
                  <a:pt x="4672" y="3382"/>
                  <a:pt x="4639" y="3385"/>
                  <a:pt x="4605" y="3266"/>
                </a:cubicBezTo>
                <a:cubicBezTo>
                  <a:pt x="4584" y="3195"/>
                  <a:pt x="4589" y="3149"/>
                  <a:pt x="4627" y="3048"/>
                </a:cubicBezTo>
                <a:lnTo>
                  <a:pt x="4672" y="2924"/>
                </a:lnTo>
                <a:lnTo>
                  <a:pt x="4596" y="2924"/>
                </a:lnTo>
                <a:cubicBezTo>
                  <a:pt x="4546" y="2923"/>
                  <a:pt x="4513" y="2963"/>
                  <a:pt x="4505" y="3032"/>
                </a:cubicBezTo>
                <a:cubicBezTo>
                  <a:pt x="4487" y="3196"/>
                  <a:pt x="4247" y="3182"/>
                  <a:pt x="4220" y="3017"/>
                </a:cubicBezTo>
                <a:cubicBezTo>
                  <a:pt x="4203" y="2914"/>
                  <a:pt x="4190" y="2902"/>
                  <a:pt x="4111" y="2970"/>
                </a:cubicBezTo>
                <a:cubicBezTo>
                  <a:pt x="4011" y="3057"/>
                  <a:pt x="3976" y="3035"/>
                  <a:pt x="3993" y="2877"/>
                </a:cubicBezTo>
                <a:cubicBezTo>
                  <a:pt x="4000" y="2814"/>
                  <a:pt x="3989" y="2782"/>
                  <a:pt x="3966" y="2784"/>
                </a:cubicBezTo>
                <a:cubicBezTo>
                  <a:pt x="3928" y="2786"/>
                  <a:pt x="3858" y="2934"/>
                  <a:pt x="3858" y="3017"/>
                </a:cubicBezTo>
                <a:cubicBezTo>
                  <a:pt x="3858" y="3044"/>
                  <a:pt x="3838" y="3163"/>
                  <a:pt x="3812" y="3281"/>
                </a:cubicBezTo>
                <a:cubicBezTo>
                  <a:pt x="3756" y="3542"/>
                  <a:pt x="3662" y="3586"/>
                  <a:pt x="3627" y="3359"/>
                </a:cubicBezTo>
                <a:cubicBezTo>
                  <a:pt x="3598" y="3173"/>
                  <a:pt x="3615" y="3064"/>
                  <a:pt x="3676" y="3064"/>
                </a:cubicBezTo>
                <a:cubicBezTo>
                  <a:pt x="3739" y="3064"/>
                  <a:pt x="3756" y="2999"/>
                  <a:pt x="3726" y="2877"/>
                </a:cubicBezTo>
                <a:cubicBezTo>
                  <a:pt x="3699" y="2763"/>
                  <a:pt x="3591" y="2739"/>
                  <a:pt x="3572" y="2846"/>
                </a:cubicBezTo>
                <a:cubicBezTo>
                  <a:pt x="3564" y="2889"/>
                  <a:pt x="3430" y="2924"/>
                  <a:pt x="3242" y="2924"/>
                </a:cubicBezTo>
                <a:cubicBezTo>
                  <a:pt x="3028" y="2924"/>
                  <a:pt x="2912" y="2941"/>
                  <a:pt x="2884" y="3001"/>
                </a:cubicBezTo>
                <a:cubicBezTo>
                  <a:pt x="2852" y="3070"/>
                  <a:pt x="2836" y="3084"/>
                  <a:pt x="2816" y="3017"/>
                </a:cubicBezTo>
                <a:cubicBezTo>
                  <a:pt x="2799" y="2959"/>
                  <a:pt x="2750" y="2941"/>
                  <a:pt x="2667" y="2970"/>
                </a:cubicBezTo>
                <a:cubicBezTo>
                  <a:pt x="2564" y="3007"/>
                  <a:pt x="2542" y="2992"/>
                  <a:pt x="2531" y="2892"/>
                </a:cubicBezTo>
                <a:cubicBezTo>
                  <a:pt x="2515" y="2749"/>
                  <a:pt x="2420" y="2742"/>
                  <a:pt x="2368" y="2877"/>
                </a:cubicBezTo>
                <a:cubicBezTo>
                  <a:pt x="2342" y="2945"/>
                  <a:pt x="2338" y="2992"/>
                  <a:pt x="2354" y="3048"/>
                </a:cubicBezTo>
                <a:cubicBezTo>
                  <a:pt x="2387" y="3159"/>
                  <a:pt x="2358" y="3281"/>
                  <a:pt x="2300" y="3281"/>
                </a:cubicBezTo>
                <a:cubicBezTo>
                  <a:pt x="2271" y="3281"/>
                  <a:pt x="2239" y="3202"/>
                  <a:pt x="2219" y="3095"/>
                </a:cubicBezTo>
                <a:cubicBezTo>
                  <a:pt x="2189" y="2939"/>
                  <a:pt x="2177" y="2926"/>
                  <a:pt x="2142" y="3001"/>
                </a:cubicBezTo>
                <a:cubicBezTo>
                  <a:pt x="2107" y="3075"/>
                  <a:pt x="2093" y="3074"/>
                  <a:pt x="2051" y="2939"/>
                </a:cubicBezTo>
                <a:cubicBezTo>
                  <a:pt x="1992" y="2748"/>
                  <a:pt x="1924" y="2729"/>
                  <a:pt x="1852" y="2892"/>
                </a:cubicBezTo>
                <a:cubicBezTo>
                  <a:pt x="1810" y="2986"/>
                  <a:pt x="1773" y="3007"/>
                  <a:pt x="1671" y="2970"/>
                </a:cubicBezTo>
                <a:cubicBezTo>
                  <a:pt x="1599" y="2944"/>
                  <a:pt x="1528" y="2886"/>
                  <a:pt x="1517" y="2846"/>
                </a:cubicBezTo>
                <a:cubicBezTo>
                  <a:pt x="1491" y="2756"/>
                  <a:pt x="1376" y="2757"/>
                  <a:pt x="1376" y="2846"/>
                </a:cubicBezTo>
                <a:cubicBezTo>
                  <a:pt x="1376" y="2976"/>
                  <a:pt x="1550" y="3137"/>
                  <a:pt x="1671" y="3126"/>
                </a:cubicBezTo>
                <a:cubicBezTo>
                  <a:pt x="1794" y="3114"/>
                  <a:pt x="1897" y="3237"/>
                  <a:pt x="1883" y="3375"/>
                </a:cubicBezTo>
                <a:cubicBezTo>
                  <a:pt x="1874" y="3476"/>
                  <a:pt x="1506" y="3461"/>
                  <a:pt x="1476" y="3359"/>
                </a:cubicBezTo>
                <a:cubicBezTo>
                  <a:pt x="1463" y="3315"/>
                  <a:pt x="1434" y="3281"/>
                  <a:pt x="1408" y="3281"/>
                </a:cubicBezTo>
                <a:cubicBezTo>
                  <a:pt x="1381" y="3281"/>
                  <a:pt x="1344" y="3195"/>
                  <a:pt x="1322" y="3079"/>
                </a:cubicBezTo>
                <a:cubicBezTo>
                  <a:pt x="1299" y="2957"/>
                  <a:pt x="1282" y="2929"/>
                  <a:pt x="1277" y="2986"/>
                </a:cubicBezTo>
                <a:cubicBezTo>
                  <a:pt x="1272" y="3036"/>
                  <a:pt x="1280" y="3125"/>
                  <a:pt x="1295" y="3188"/>
                </a:cubicBezTo>
                <a:cubicBezTo>
                  <a:pt x="1318" y="3284"/>
                  <a:pt x="1316" y="3319"/>
                  <a:pt x="1281" y="3406"/>
                </a:cubicBezTo>
                <a:cubicBezTo>
                  <a:pt x="1245" y="3498"/>
                  <a:pt x="1238" y="3491"/>
                  <a:pt x="1204" y="3343"/>
                </a:cubicBezTo>
                <a:cubicBezTo>
                  <a:pt x="1184" y="3252"/>
                  <a:pt x="1168" y="3116"/>
                  <a:pt x="1168" y="3048"/>
                </a:cubicBezTo>
                <a:cubicBezTo>
                  <a:pt x="1168" y="2946"/>
                  <a:pt x="1141" y="2926"/>
                  <a:pt x="1023" y="2908"/>
                </a:cubicBezTo>
                <a:lnTo>
                  <a:pt x="878" y="2877"/>
                </a:lnTo>
                <a:lnTo>
                  <a:pt x="869" y="2022"/>
                </a:lnTo>
                <a:lnTo>
                  <a:pt x="860" y="1151"/>
                </a:lnTo>
                <a:lnTo>
                  <a:pt x="584" y="1120"/>
                </a:lnTo>
                <a:cubicBezTo>
                  <a:pt x="433" y="1102"/>
                  <a:pt x="238" y="1110"/>
                  <a:pt x="154" y="1135"/>
                </a:cubicBezTo>
                <a:lnTo>
                  <a:pt x="0" y="1182"/>
                </a:lnTo>
                <a:lnTo>
                  <a:pt x="0" y="5769"/>
                </a:lnTo>
                <a:lnTo>
                  <a:pt x="0" y="10341"/>
                </a:lnTo>
                <a:lnTo>
                  <a:pt x="91" y="10341"/>
                </a:lnTo>
                <a:cubicBezTo>
                  <a:pt x="141" y="10341"/>
                  <a:pt x="191" y="10307"/>
                  <a:pt x="204" y="10264"/>
                </a:cubicBezTo>
                <a:cubicBezTo>
                  <a:pt x="235" y="10157"/>
                  <a:pt x="374" y="10210"/>
                  <a:pt x="367" y="10326"/>
                </a:cubicBezTo>
                <a:cubicBezTo>
                  <a:pt x="363" y="10396"/>
                  <a:pt x="414" y="10403"/>
                  <a:pt x="598" y="10372"/>
                </a:cubicBezTo>
                <a:cubicBezTo>
                  <a:pt x="728" y="10351"/>
                  <a:pt x="847" y="10317"/>
                  <a:pt x="860" y="10279"/>
                </a:cubicBezTo>
                <a:cubicBezTo>
                  <a:pt x="876" y="10236"/>
                  <a:pt x="890" y="10227"/>
                  <a:pt x="906" y="10279"/>
                </a:cubicBezTo>
                <a:cubicBezTo>
                  <a:pt x="923" y="10341"/>
                  <a:pt x="940" y="10349"/>
                  <a:pt x="964" y="10279"/>
                </a:cubicBezTo>
                <a:cubicBezTo>
                  <a:pt x="990" y="10206"/>
                  <a:pt x="1004" y="10195"/>
                  <a:pt x="1028" y="10264"/>
                </a:cubicBezTo>
                <a:cubicBezTo>
                  <a:pt x="1047" y="10318"/>
                  <a:pt x="1074" y="10331"/>
                  <a:pt x="1105" y="10295"/>
                </a:cubicBezTo>
                <a:cubicBezTo>
                  <a:pt x="1177" y="10209"/>
                  <a:pt x="1259" y="10211"/>
                  <a:pt x="1290" y="10295"/>
                </a:cubicBezTo>
                <a:cubicBezTo>
                  <a:pt x="1306" y="10336"/>
                  <a:pt x="1365" y="10366"/>
                  <a:pt x="1422" y="10357"/>
                </a:cubicBezTo>
                <a:cubicBezTo>
                  <a:pt x="1478" y="10348"/>
                  <a:pt x="1527" y="10377"/>
                  <a:pt x="1535" y="10419"/>
                </a:cubicBezTo>
                <a:cubicBezTo>
                  <a:pt x="1552" y="10516"/>
                  <a:pt x="1667" y="10515"/>
                  <a:pt x="1684" y="10419"/>
                </a:cubicBezTo>
                <a:cubicBezTo>
                  <a:pt x="1691" y="10379"/>
                  <a:pt x="1734" y="10351"/>
                  <a:pt x="1779" y="10357"/>
                </a:cubicBezTo>
                <a:cubicBezTo>
                  <a:pt x="1825" y="10363"/>
                  <a:pt x="1879" y="10331"/>
                  <a:pt x="1897" y="10279"/>
                </a:cubicBezTo>
                <a:cubicBezTo>
                  <a:pt x="1924" y="10202"/>
                  <a:pt x="1940" y="10201"/>
                  <a:pt x="1997" y="10295"/>
                </a:cubicBezTo>
                <a:cubicBezTo>
                  <a:pt x="2059" y="10399"/>
                  <a:pt x="2070" y="10404"/>
                  <a:pt x="2105" y="10295"/>
                </a:cubicBezTo>
                <a:cubicBezTo>
                  <a:pt x="2137" y="10197"/>
                  <a:pt x="2149" y="10192"/>
                  <a:pt x="2182" y="10264"/>
                </a:cubicBezTo>
                <a:cubicBezTo>
                  <a:pt x="2241" y="10389"/>
                  <a:pt x="2293" y="10370"/>
                  <a:pt x="2277" y="10233"/>
                </a:cubicBezTo>
                <a:cubicBezTo>
                  <a:pt x="2269" y="10157"/>
                  <a:pt x="2279" y="10104"/>
                  <a:pt x="2309" y="10077"/>
                </a:cubicBezTo>
                <a:cubicBezTo>
                  <a:pt x="2334" y="10055"/>
                  <a:pt x="2354" y="9987"/>
                  <a:pt x="2354" y="9922"/>
                </a:cubicBezTo>
                <a:cubicBezTo>
                  <a:pt x="2355" y="9856"/>
                  <a:pt x="2357" y="9726"/>
                  <a:pt x="2363" y="9642"/>
                </a:cubicBezTo>
                <a:cubicBezTo>
                  <a:pt x="2373" y="9525"/>
                  <a:pt x="2368" y="9487"/>
                  <a:pt x="2332" y="9455"/>
                </a:cubicBezTo>
                <a:cubicBezTo>
                  <a:pt x="2291" y="9419"/>
                  <a:pt x="2286" y="9395"/>
                  <a:pt x="2309" y="9299"/>
                </a:cubicBezTo>
                <a:cubicBezTo>
                  <a:pt x="2324" y="9237"/>
                  <a:pt x="2358" y="9175"/>
                  <a:pt x="2386" y="9175"/>
                </a:cubicBezTo>
                <a:lnTo>
                  <a:pt x="2436" y="9175"/>
                </a:lnTo>
                <a:lnTo>
                  <a:pt x="2440" y="8149"/>
                </a:lnTo>
                <a:cubicBezTo>
                  <a:pt x="2448" y="6105"/>
                  <a:pt x="2455" y="5732"/>
                  <a:pt x="2477" y="5707"/>
                </a:cubicBezTo>
                <a:cubicBezTo>
                  <a:pt x="2489" y="5693"/>
                  <a:pt x="2501" y="5715"/>
                  <a:pt x="2508" y="5754"/>
                </a:cubicBezTo>
                <a:cubicBezTo>
                  <a:pt x="2515" y="5793"/>
                  <a:pt x="2525" y="6701"/>
                  <a:pt x="2526" y="7775"/>
                </a:cubicBezTo>
                <a:cubicBezTo>
                  <a:pt x="2528" y="8946"/>
                  <a:pt x="2536" y="9758"/>
                  <a:pt x="2549" y="9813"/>
                </a:cubicBezTo>
                <a:cubicBezTo>
                  <a:pt x="2561" y="9863"/>
                  <a:pt x="2598" y="9906"/>
                  <a:pt x="2631" y="9906"/>
                </a:cubicBezTo>
                <a:cubicBezTo>
                  <a:pt x="2700" y="9906"/>
                  <a:pt x="2727" y="10016"/>
                  <a:pt x="2694" y="10155"/>
                </a:cubicBezTo>
                <a:cubicBezTo>
                  <a:pt x="2660" y="10296"/>
                  <a:pt x="2724" y="10477"/>
                  <a:pt x="2766" y="10357"/>
                </a:cubicBezTo>
                <a:cubicBezTo>
                  <a:pt x="2787" y="10299"/>
                  <a:pt x="2798" y="10289"/>
                  <a:pt x="2807" y="10341"/>
                </a:cubicBezTo>
                <a:cubicBezTo>
                  <a:pt x="2828" y="10458"/>
                  <a:pt x="2938" y="10435"/>
                  <a:pt x="2952" y="10310"/>
                </a:cubicBezTo>
                <a:cubicBezTo>
                  <a:pt x="2968" y="10167"/>
                  <a:pt x="3046" y="10165"/>
                  <a:pt x="3070" y="10310"/>
                </a:cubicBezTo>
                <a:cubicBezTo>
                  <a:pt x="3087" y="10414"/>
                  <a:pt x="3090" y="10414"/>
                  <a:pt x="3115" y="10310"/>
                </a:cubicBezTo>
                <a:cubicBezTo>
                  <a:pt x="3148" y="10174"/>
                  <a:pt x="3215" y="10169"/>
                  <a:pt x="3237" y="10295"/>
                </a:cubicBezTo>
                <a:cubicBezTo>
                  <a:pt x="3259" y="10417"/>
                  <a:pt x="3244" y="11530"/>
                  <a:pt x="3219" y="11617"/>
                </a:cubicBezTo>
                <a:cubicBezTo>
                  <a:pt x="3208" y="11655"/>
                  <a:pt x="3201" y="11784"/>
                  <a:pt x="3201" y="11896"/>
                </a:cubicBezTo>
                <a:cubicBezTo>
                  <a:pt x="3201" y="12075"/>
                  <a:pt x="3208" y="12099"/>
                  <a:pt x="3264" y="12099"/>
                </a:cubicBezTo>
                <a:cubicBezTo>
                  <a:pt x="3306" y="12099"/>
                  <a:pt x="3332" y="12140"/>
                  <a:pt x="3341" y="12223"/>
                </a:cubicBezTo>
                <a:cubicBezTo>
                  <a:pt x="3349" y="12293"/>
                  <a:pt x="3373" y="12429"/>
                  <a:pt x="3396" y="12534"/>
                </a:cubicBezTo>
                <a:cubicBezTo>
                  <a:pt x="3436" y="12724"/>
                  <a:pt x="3519" y="12785"/>
                  <a:pt x="3577" y="12658"/>
                </a:cubicBezTo>
                <a:cubicBezTo>
                  <a:pt x="3591" y="12629"/>
                  <a:pt x="3606" y="12635"/>
                  <a:pt x="3613" y="12674"/>
                </a:cubicBezTo>
                <a:cubicBezTo>
                  <a:pt x="3625" y="12739"/>
                  <a:pt x="3829" y="12724"/>
                  <a:pt x="3848" y="12658"/>
                </a:cubicBezTo>
                <a:cubicBezTo>
                  <a:pt x="3853" y="12643"/>
                  <a:pt x="3860" y="12541"/>
                  <a:pt x="3867" y="12425"/>
                </a:cubicBezTo>
                <a:cubicBezTo>
                  <a:pt x="3873" y="12309"/>
                  <a:pt x="3887" y="12183"/>
                  <a:pt x="3898" y="12145"/>
                </a:cubicBezTo>
                <a:cubicBezTo>
                  <a:pt x="3924" y="12058"/>
                  <a:pt x="3962" y="12147"/>
                  <a:pt x="3962" y="12285"/>
                </a:cubicBezTo>
                <a:cubicBezTo>
                  <a:pt x="3962" y="12343"/>
                  <a:pt x="3980" y="12379"/>
                  <a:pt x="3998" y="12379"/>
                </a:cubicBezTo>
                <a:cubicBezTo>
                  <a:pt x="4016" y="12379"/>
                  <a:pt x="4023" y="12357"/>
                  <a:pt x="4016" y="12316"/>
                </a:cubicBezTo>
                <a:cubicBezTo>
                  <a:pt x="4009" y="12276"/>
                  <a:pt x="4020" y="12217"/>
                  <a:pt x="4039" y="12192"/>
                </a:cubicBezTo>
                <a:cubicBezTo>
                  <a:pt x="4070" y="12151"/>
                  <a:pt x="4069" y="12135"/>
                  <a:pt x="4039" y="12021"/>
                </a:cubicBezTo>
                <a:cubicBezTo>
                  <a:pt x="4020" y="11952"/>
                  <a:pt x="4009" y="11849"/>
                  <a:pt x="4016" y="11788"/>
                </a:cubicBezTo>
                <a:cubicBezTo>
                  <a:pt x="4023" y="11726"/>
                  <a:pt x="4021" y="11652"/>
                  <a:pt x="4011" y="11632"/>
                </a:cubicBezTo>
                <a:cubicBezTo>
                  <a:pt x="4002" y="11612"/>
                  <a:pt x="4001" y="11329"/>
                  <a:pt x="4007" y="10995"/>
                </a:cubicBezTo>
                <a:lnTo>
                  <a:pt x="4016" y="10388"/>
                </a:lnTo>
                <a:lnTo>
                  <a:pt x="4378" y="10388"/>
                </a:lnTo>
                <a:lnTo>
                  <a:pt x="4740" y="10404"/>
                </a:lnTo>
                <a:lnTo>
                  <a:pt x="4740" y="10170"/>
                </a:lnTo>
                <a:cubicBezTo>
                  <a:pt x="4740" y="9981"/>
                  <a:pt x="4746" y="9939"/>
                  <a:pt x="4790" y="9922"/>
                </a:cubicBezTo>
                <a:cubicBezTo>
                  <a:pt x="4857" y="9895"/>
                  <a:pt x="4915" y="9520"/>
                  <a:pt x="4876" y="9362"/>
                </a:cubicBezTo>
                <a:cubicBezTo>
                  <a:pt x="4863" y="9306"/>
                  <a:pt x="4858" y="9257"/>
                  <a:pt x="4867" y="9237"/>
                </a:cubicBezTo>
                <a:cubicBezTo>
                  <a:pt x="4889" y="9191"/>
                  <a:pt x="5103" y="9242"/>
                  <a:pt x="5130" y="9299"/>
                </a:cubicBezTo>
                <a:cubicBezTo>
                  <a:pt x="5141" y="9323"/>
                  <a:pt x="5160" y="9258"/>
                  <a:pt x="5171" y="9160"/>
                </a:cubicBezTo>
                <a:cubicBezTo>
                  <a:pt x="5181" y="9061"/>
                  <a:pt x="5199" y="8953"/>
                  <a:pt x="5211" y="8926"/>
                </a:cubicBezTo>
                <a:cubicBezTo>
                  <a:pt x="5244" y="8856"/>
                  <a:pt x="5283" y="8966"/>
                  <a:pt x="5261" y="9066"/>
                </a:cubicBezTo>
                <a:cubicBezTo>
                  <a:pt x="5251" y="9113"/>
                  <a:pt x="5242" y="9279"/>
                  <a:pt x="5243" y="9439"/>
                </a:cubicBezTo>
                <a:cubicBezTo>
                  <a:pt x="5245" y="9728"/>
                  <a:pt x="5247" y="9729"/>
                  <a:pt x="5334" y="9750"/>
                </a:cubicBezTo>
                <a:cubicBezTo>
                  <a:pt x="5434" y="9776"/>
                  <a:pt x="5522" y="10011"/>
                  <a:pt x="5460" y="10093"/>
                </a:cubicBezTo>
                <a:cubicBezTo>
                  <a:pt x="5431" y="10132"/>
                  <a:pt x="5433" y="10167"/>
                  <a:pt x="5474" y="10279"/>
                </a:cubicBezTo>
                <a:cubicBezTo>
                  <a:pt x="5514" y="10391"/>
                  <a:pt x="5523" y="10385"/>
                  <a:pt x="5542" y="10295"/>
                </a:cubicBezTo>
                <a:cubicBezTo>
                  <a:pt x="5561" y="10203"/>
                  <a:pt x="5573" y="10212"/>
                  <a:pt x="5628" y="10310"/>
                </a:cubicBezTo>
                <a:cubicBezTo>
                  <a:pt x="5700" y="10439"/>
                  <a:pt x="5748" y="10454"/>
                  <a:pt x="5777" y="10357"/>
                </a:cubicBezTo>
                <a:cubicBezTo>
                  <a:pt x="5806" y="10260"/>
                  <a:pt x="5937" y="10239"/>
                  <a:pt x="5999" y="10326"/>
                </a:cubicBezTo>
                <a:cubicBezTo>
                  <a:pt x="6028" y="10367"/>
                  <a:pt x="6056" y="10386"/>
                  <a:pt x="6062" y="10372"/>
                </a:cubicBezTo>
                <a:cubicBezTo>
                  <a:pt x="6069" y="10359"/>
                  <a:pt x="6169" y="10348"/>
                  <a:pt x="6284" y="10341"/>
                </a:cubicBezTo>
                <a:cubicBezTo>
                  <a:pt x="6399" y="10335"/>
                  <a:pt x="6512" y="10293"/>
                  <a:pt x="6533" y="10248"/>
                </a:cubicBezTo>
                <a:cubicBezTo>
                  <a:pt x="6562" y="10187"/>
                  <a:pt x="6582" y="10193"/>
                  <a:pt x="6615" y="10264"/>
                </a:cubicBezTo>
                <a:cubicBezTo>
                  <a:pt x="6689" y="10423"/>
                  <a:pt x="6990" y="10461"/>
                  <a:pt x="7122" y="10326"/>
                </a:cubicBezTo>
                <a:cubicBezTo>
                  <a:pt x="7185" y="10261"/>
                  <a:pt x="7262" y="10201"/>
                  <a:pt x="7294" y="10201"/>
                </a:cubicBezTo>
                <a:cubicBezTo>
                  <a:pt x="7359" y="10201"/>
                  <a:pt x="7387" y="10106"/>
                  <a:pt x="7362" y="9968"/>
                </a:cubicBezTo>
                <a:cubicBezTo>
                  <a:pt x="7306" y="9667"/>
                  <a:pt x="7368" y="9002"/>
                  <a:pt x="7434" y="9191"/>
                </a:cubicBezTo>
                <a:cubicBezTo>
                  <a:pt x="7458" y="9258"/>
                  <a:pt x="7461" y="9165"/>
                  <a:pt x="7461" y="8677"/>
                </a:cubicBezTo>
                <a:cubicBezTo>
                  <a:pt x="7461" y="8243"/>
                  <a:pt x="7454" y="8089"/>
                  <a:pt x="7434" y="8102"/>
                </a:cubicBezTo>
                <a:cubicBezTo>
                  <a:pt x="7415" y="8115"/>
                  <a:pt x="7407" y="7962"/>
                  <a:pt x="7403" y="7573"/>
                </a:cubicBezTo>
                <a:cubicBezTo>
                  <a:pt x="7399" y="7273"/>
                  <a:pt x="7389" y="7014"/>
                  <a:pt x="7380" y="6982"/>
                </a:cubicBezTo>
                <a:cubicBezTo>
                  <a:pt x="7357" y="6904"/>
                  <a:pt x="7381" y="6397"/>
                  <a:pt x="7407" y="6407"/>
                </a:cubicBezTo>
                <a:cubicBezTo>
                  <a:pt x="7419" y="6411"/>
                  <a:pt x="7436" y="6524"/>
                  <a:pt x="7443" y="6656"/>
                </a:cubicBezTo>
                <a:cubicBezTo>
                  <a:pt x="7455" y="6876"/>
                  <a:pt x="7454" y="6867"/>
                  <a:pt x="7457" y="6563"/>
                </a:cubicBezTo>
                <a:cubicBezTo>
                  <a:pt x="7459" y="6380"/>
                  <a:pt x="7454" y="6196"/>
                  <a:pt x="7443" y="6158"/>
                </a:cubicBezTo>
                <a:cubicBezTo>
                  <a:pt x="7416" y="6059"/>
                  <a:pt x="7454" y="5754"/>
                  <a:pt x="7493" y="5754"/>
                </a:cubicBezTo>
                <a:cubicBezTo>
                  <a:pt x="7538" y="5754"/>
                  <a:pt x="7566" y="6048"/>
                  <a:pt x="7566" y="6485"/>
                </a:cubicBezTo>
                <a:cubicBezTo>
                  <a:pt x="7566" y="6864"/>
                  <a:pt x="7604" y="6996"/>
                  <a:pt x="7615" y="6656"/>
                </a:cubicBezTo>
                <a:cubicBezTo>
                  <a:pt x="7621" y="6485"/>
                  <a:pt x="7633" y="6438"/>
                  <a:pt x="7701" y="6407"/>
                </a:cubicBezTo>
                <a:cubicBezTo>
                  <a:pt x="7780" y="6371"/>
                  <a:pt x="7780" y="6381"/>
                  <a:pt x="7747" y="6220"/>
                </a:cubicBezTo>
                <a:cubicBezTo>
                  <a:pt x="7728" y="6130"/>
                  <a:pt x="7696" y="6049"/>
                  <a:pt x="7674" y="6049"/>
                </a:cubicBezTo>
                <a:cubicBezTo>
                  <a:pt x="7616" y="6049"/>
                  <a:pt x="7601" y="5912"/>
                  <a:pt x="7643" y="5754"/>
                </a:cubicBezTo>
                <a:cubicBezTo>
                  <a:pt x="7669" y="5653"/>
                  <a:pt x="7688" y="5643"/>
                  <a:pt x="7715" y="5692"/>
                </a:cubicBezTo>
                <a:cubicBezTo>
                  <a:pt x="7735" y="5729"/>
                  <a:pt x="7777" y="5747"/>
                  <a:pt x="7810" y="5738"/>
                </a:cubicBezTo>
                <a:cubicBezTo>
                  <a:pt x="7858" y="5726"/>
                  <a:pt x="7875" y="5765"/>
                  <a:pt x="7887" y="5909"/>
                </a:cubicBezTo>
                <a:cubicBezTo>
                  <a:pt x="7914" y="6230"/>
                  <a:pt x="7909" y="6876"/>
                  <a:pt x="7878" y="6998"/>
                </a:cubicBezTo>
                <a:cubicBezTo>
                  <a:pt x="7846" y="7125"/>
                  <a:pt x="7807" y="9410"/>
                  <a:pt x="7837" y="9377"/>
                </a:cubicBezTo>
                <a:cubicBezTo>
                  <a:pt x="7862" y="9350"/>
                  <a:pt x="7991" y="9869"/>
                  <a:pt x="7991" y="9999"/>
                </a:cubicBezTo>
                <a:cubicBezTo>
                  <a:pt x="7991" y="10062"/>
                  <a:pt x="7980" y="10145"/>
                  <a:pt x="7969" y="10170"/>
                </a:cubicBezTo>
                <a:cubicBezTo>
                  <a:pt x="7922" y="10269"/>
                  <a:pt x="7977" y="10353"/>
                  <a:pt x="8055" y="10310"/>
                </a:cubicBezTo>
                <a:cubicBezTo>
                  <a:pt x="8099" y="10286"/>
                  <a:pt x="8185" y="10313"/>
                  <a:pt x="8245" y="10357"/>
                </a:cubicBezTo>
                <a:cubicBezTo>
                  <a:pt x="8339" y="10426"/>
                  <a:pt x="8359" y="10420"/>
                  <a:pt x="8394" y="10310"/>
                </a:cubicBezTo>
                <a:cubicBezTo>
                  <a:pt x="8431" y="10195"/>
                  <a:pt x="8436" y="10186"/>
                  <a:pt x="8449" y="10295"/>
                </a:cubicBezTo>
                <a:cubicBezTo>
                  <a:pt x="8456" y="10360"/>
                  <a:pt x="8469" y="10396"/>
                  <a:pt x="8480" y="10372"/>
                </a:cubicBezTo>
                <a:cubicBezTo>
                  <a:pt x="8492" y="10347"/>
                  <a:pt x="8494" y="10289"/>
                  <a:pt x="8480" y="10233"/>
                </a:cubicBezTo>
                <a:cubicBezTo>
                  <a:pt x="8464" y="10165"/>
                  <a:pt x="8467" y="10126"/>
                  <a:pt x="8489" y="10061"/>
                </a:cubicBezTo>
                <a:cubicBezTo>
                  <a:pt x="8515" y="9989"/>
                  <a:pt x="8530" y="9998"/>
                  <a:pt x="8575" y="10155"/>
                </a:cubicBezTo>
                <a:cubicBezTo>
                  <a:pt x="8625" y="10326"/>
                  <a:pt x="8650" y="10360"/>
                  <a:pt x="8775" y="10357"/>
                </a:cubicBezTo>
                <a:cubicBezTo>
                  <a:pt x="8852" y="10355"/>
                  <a:pt x="9034" y="10363"/>
                  <a:pt x="9182" y="10372"/>
                </a:cubicBezTo>
                <a:cubicBezTo>
                  <a:pt x="9394" y="10386"/>
                  <a:pt x="9454" y="10357"/>
                  <a:pt x="9463" y="10279"/>
                </a:cubicBezTo>
                <a:cubicBezTo>
                  <a:pt x="9471" y="10207"/>
                  <a:pt x="9484" y="10207"/>
                  <a:pt x="9503" y="10264"/>
                </a:cubicBezTo>
                <a:cubicBezTo>
                  <a:pt x="9542" y="10374"/>
                  <a:pt x="9701" y="10456"/>
                  <a:pt x="9716" y="10372"/>
                </a:cubicBezTo>
                <a:cubicBezTo>
                  <a:pt x="9723" y="10333"/>
                  <a:pt x="9770" y="10313"/>
                  <a:pt x="9825" y="10341"/>
                </a:cubicBezTo>
                <a:cubicBezTo>
                  <a:pt x="9878" y="10369"/>
                  <a:pt x="9924" y="10374"/>
                  <a:pt x="9929" y="10357"/>
                </a:cubicBezTo>
                <a:cubicBezTo>
                  <a:pt x="9940" y="10318"/>
                  <a:pt x="10317" y="10339"/>
                  <a:pt x="10472" y="10388"/>
                </a:cubicBezTo>
                <a:cubicBezTo>
                  <a:pt x="10576" y="10421"/>
                  <a:pt x="10585" y="10418"/>
                  <a:pt x="10549" y="10326"/>
                </a:cubicBezTo>
                <a:cubicBezTo>
                  <a:pt x="10516" y="10240"/>
                  <a:pt x="10511" y="10193"/>
                  <a:pt x="10531" y="10061"/>
                </a:cubicBezTo>
                <a:cubicBezTo>
                  <a:pt x="10562" y="9866"/>
                  <a:pt x="10588" y="9876"/>
                  <a:pt x="10676" y="10061"/>
                </a:cubicBezTo>
                <a:cubicBezTo>
                  <a:pt x="10714" y="10141"/>
                  <a:pt x="10776" y="10204"/>
                  <a:pt x="10807" y="10201"/>
                </a:cubicBezTo>
                <a:lnTo>
                  <a:pt x="10862" y="10186"/>
                </a:lnTo>
                <a:lnTo>
                  <a:pt x="10812" y="10124"/>
                </a:lnTo>
                <a:cubicBezTo>
                  <a:pt x="10761" y="10053"/>
                  <a:pt x="10759" y="10037"/>
                  <a:pt x="10798" y="9937"/>
                </a:cubicBezTo>
                <a:cubicBezTo>
                  <a:pt x="10821" y="9880"/>
                  <a:pt x="10833" y="9808"/>
                  <a:pt x="10826" y="9782"/>
                </a:cubicBezTo>
                <a:cubicBezTo>
                  <a:pt x="10818" y="9755"/>
                  <a:pt x="10821" y="9697"/>
                  <a:pt x="10835" y="9642"/>
                </a:cubicBezTo>
                <a:cubicBezTo>
                  <a:pt x="10853" y="9564"/>
                  <a:pt x="10848" y="9520"/>
                  <a:pt x="10816" y="9439"/>
                </a:cubicBezTo>
                <a:cubicBezTo>
                  <a:pt x="10794" y="9382"/>
                  <a:pt x="10788" y="9332"/>
                  <a:pt x="10798" y="9331"/>
                </a:cubicBezTo>
                <a:cubicBezTo>
                  <a:pt x="10809" y="9329"/>
                  <a:pt x="10807" y="9291"/>
                  <a:pt x="10794" y="9237"/>
                </a:cubicBezTo>
                <a:cubicBezTo>
                  <a:pt x="10778" y="9170"/>
                  <a:pt x="10767" y="8083"/>
                  <a:pt x="10767" y="5676"/>
                </a:cubicBezTo>
                <a:lnTo>
                  <a:pt x="10767" y="2224"/>
                </a:lnTo>
                <a:lnTo>
                  <a:pt x="10816" y="2239"/>
                </a:lnTo>
                <a:cubicBezTo>
                  <a:pt x="10853" y="2253"/>
                  <a:pt x="10857" y="2243"/>
                  <a:pt x="10835" y="2193"/>
                </a:cubicBezTo>
                <a:cubicBezTo>
                  <a:pt x="10794" y="2102"/>
                  <a:pt x="10787" y="1832"/>
                  <a:pt x="10826" y="1757"/>
                </a:cubicBezTo>
                <a:cubicBezTo>
                  <a:pt x="10846" y="1718"/>
                  <a:pt x="10851" y="1667"/>
                  <a:pt x="10839" y="1602"/>
                </a:cubicBezTo>
                <a:cubicBezTo>
                  <a:pt x="10814" y="1466"/>
                  <a:pt x="10814" y="1301"/>
                  <a:pt x="10839" y="1182"/>
                </a:cubicBezTo>
                <a:cubicBezTo>
                  <a:pt x="10855" y="1104"/>
                  <a:pt x="10847" y="1087"/>
                  <a:pt x="10789" y="1104"/>
                </a:cubicBezTo>
                <a:cubicBezTo>
                  <a:pt x="10695" y="1132"/>
                  <a:pt x="10663" y="1067"/>
                  <a:pt x="10663" y="824"/>
                </a:cubicBezTo>
                <a:lnTo>
                  <a:pt x="10663" y="622"/>
                </a:lnTo>
                <a:lnTo>
                  <a:pt x="10427" y="606"/>
                </a:lnTo>
                <a:cubicBezTo>
                  <a:pt x="10297" y="597"/>
                  <a:pt x="10176" y="554"/>
                  <a:pt x="10164" y="513"/>
                </a:cubicBezTo>
                <a:close/>
                <a:moveTo>
                  <a:pt x="521" y="560"/>
                </a:moveTo>
                <a:cubicBezTo>
                  <a:pt x="511" y="644"/>
                  <a:pt x="471" y="669"/>
                  <a:pt x="349" y="669"/>
                </a:cubicBezTo>
                <a:cubicBezTo>
                  <a:pt x="242" y="669"/>
                  <a:pt x="190" y="691"/>
                  <a:pt x="190" y="746"/>
                </a:cubicBezTo>
                <a:cubicBezTo>
                  <a:pt x="190" y="808"/>
                  <a:pt x="258" y="813"/>
                  <a:pt x="439" y="778"/>
                </a:cubicBezTo>
                <a:cubicBezTo>
                  <a:pt x="575" y="751"/>
                  <a:pt x="692" y="718"/>
                  <a:pt x="697" y="700"/>
                </a:cubicBezTo>
                <a:cubicBezTo>
                  <a:pt x="703" y="681"/>
                  <a:pt x="694" y="621"/>
                  <a:pt x="679" y="560"/>
                </a:cubicBezTo>
                <a:cubicBezTo>
                  <a:pt x="645" y="417"/>
                  <a:pt x="537" y="417"/>
                  <a:pt x="521" y="560"/>
                </a:cubicBezTo>
                <a:close/>
                <a:moveTo>
                  <a:pt x="32" y="591"/>
                </a:moveTo>
                <a:cubicBezTo>
                  <a:pt x="14" y="591"/>
                  <a:pt x="0" y="629"/>
                  <a:pt x="0" y="669"/>
                </a:cubicBezTo>
                <a:cubicBezTo>
                  <a:pt x="0" y="709"/>
                  <a:pt x="14" y="731"/>
                  <a:pt x="32" y="731"/>
                </a:cubicBezTo>
                <a:cubicBezTo>
                  <a:pt x="49" y="731"/>
                  <a:pt x="63" y="709"/>
                  <a:pt x="63" y="669"/>
                </a:cubicBezTo>
                <a:cubicBezTo>
                  <a:pt x="63" y="629"/>
                  <a:pt x="49" y="591"/>
                  <a:pt x="32" y="591"/>
                </a:cubicBezTo>
                <a:close/>
                <a:moveTo>
                  <a:pt x="11903" y="1104"/>
                </a:moveTo>
                <a:cubicBezTo>
                  <a:pt x="11886" y="1104"/>
                  <a:pt x="11871" y="1126"/>
                  <a:pt x="11871" y="1166"/>
                </a:cubicBezTo>
                <a:cubicBezTo>
                  <a:pt x="11871" y="1206"/>
                  <a:pt x="11886" y="1244"/>
                  <a:pt x="11903" y="1244"/>
                </a:cubicBezTo>
                <a:cubicBezTo>
                  <a:pt x="11921" y="1244"/>
                  <a:pt x="11935" y="1206"/>
                  <a:pt x="11935" y="1166"/>
                </a:cubicBezTo>
                <a:cubicBezTo>
                  <a:pt x="11935" y="1126"/>
                  <a:pt x="11921" y="1104"/>
                  <a:pt x="11903" y="1104"/>
                </a:cubicBezTo>
                <a:close/>
                <a:moveTo>
                  <a:pt x="13691" y="1462"/>
                </a:moveTo>
                <a:cubicBezTo>
                  <a:pt x="13681" y="1525"/>
                  <a:pt x="13680" y="1655"/>
                  <a:pt x="13687" y="1742"/>
                </a:cubicBezTo>
                <a:cubicBezTo>
                  <a:pt x="13705" y="1977"/>
                  <a:pt x="13715" y="1940"/>
                  <a:pt x="13714" y="1633"/>
                </a:cubicBezTo>
                <a:cubicBezTo>
                  <a:pt x="13714" y="1431"/>
                  <a:pt x="13706" y="1377"/>
                  <a:pt x="13691" y="1462"/>
                </a:cubicBezTo>
                <a:close/>
                <a:moveTo>
                  <a:pt x="11736" y="1819"/>
                </a:moveTo>
                <a:cubicBezTo>
                  <a:pt x="11729" y="1761"/>
                  <a:pt x="11723" y="1766"/>
                  <a:pt x="11722" y="1851"/>
                </a:cubicBezTo>
                <a:cubicBezTo>
                  <a:pt x="11721" y="1927"/>
                  <a:pt x="11729" y="1984"/>
                  <a:pt x="11736" y="1959"/>
                </a:cubicBezTo>
                <a:cubicBezTo>
                  <a:pt x="11743" y="1935"/>
                  <a:pt x="11742" y="1872"/>
                  <a:pt x="11736" y="1819"/>
                </a:cubicBezTo>
                <a:close/>
                <a:moveTo>
                  <a:pt x="17051" y="2317"/>
                </a:moveTo>
                <a:cubicBezTo>
                  <a:pt x="16988" y="2292"/>
                  <a:pt x="16979" y="2310"/>
                  <a:pt x="16979" y="2457"/>
                </a:cubicBezTo>
                <a:cubicBezTo>
                  <a:pt x="16979" y="2593"/>
                  <a:pt x="16988" y="2628"/>
                  <a:pt x="17037" y="2628"/>
                </a:cubicBezTo>
                <a:cubicBezTo>
                  <a:pt x="17080" y="2628"/>
                  <a:pt x="17103" y="2584"/>
                  <a:pt x="17110" y="2488"/>
                </a:cubicBezTo>
                <a:cubicBezTo>
                  <a:pt x="17118" y="2375"/>
                  <a:pt x="17109" y="2340"/>
                  <a:pt x="17051" y="2317"/>
                </a:cubicBezTo>
                <a:close/>
                <a:moveTo>
                  <a:pt x="11545" y="2721"/>
                </a:moveTo>
                <a:cubicBezTo>
                  <a:pt x="11540" y="2651"/>
                  <a:pt x="11537" y="2695"/>
                  <a:pt x="11536" y="2815"/>
                </a:cubicBezTo>
                <a:cubicBezTo>
                  <a:pt x="11536" y="2935"/>
                  <a:pt x="11540" y="2988"/>
                  <a:pt x="11545" y="2939"/>
                </a:cubicBezTo>
                <a:cubicBezTo>
                  <a:pt x="11551" y="2890"/>
                  <a:pt x="11551" y="2792"/>
                  <a:pt x="11545" y="2721"/>
                </a:cubicBezTo>
                <a:close/>
                <a:moveTo>
                  <a:pt x="7049" y="2768"/>
                </a:moveTo>
                <a:cubicBezTo>
                  <a:pt x="7012" y="2768"/>
                  <a:pt x="7000" y="2809"/>
                  <a:pt x="7009" y="2924"/>
                </a:cubicBezTo>
                <a:cubicBezTo>
                  <a:pt x="7019" y="3065"/>
                  <a:pt x="7100" y="3124"/>
                  <a:pt x="7131" y="3017"/>
                </a:cubicBezTo>
                <a:cubicBezTo>
                  <a:pt x="7155" y="2935"/>
                  <a:pt x="7101" y="2768"/>
                  <a:pt x="7049" y="2768"/>
                </a:cubicBezTo>
                <a:close/>
                <a:moveTo>
                  <a:pt x="20347" y="2861"/>
                </a:moveTo>
                <a:cubicBezTo>
                  <a:pt x="20319" y="2936"/>
                  <a:pt x="20328" y="2964"/>
                  <a:pt x="20406" y="2970"/>
                </a:cubicBezTo>
                <a:cubicBezTo>
                  <a:pt x="20457" y="2974"/>
                  <a:pt x="20510" y="3002"/>
                  <a:pt x="20524" y="3048"/>
                </a:cubicBezTo>
                <a:cubicBezTo>
                  <a:pt x="20557" y="3163"/>
                  <a:pt x="20861" y="3164"/>
                  <a:pt x="20895" y="3048"/>
                </a:cubicBezTo>
                <a:cubicBezTo>
                  <a:pt x="20909" y="2999"/>
                  <a:pt x="20956" y="2974"/>
                  <a:pt x="20999" y="2986"/>
                </a:cubicBezTo>
                <a:cubicBezTo>
                  <a:pt x="21074" y="3006"/>
                  <a:pt x="21080" y="2999"/>
                  <a:pt x="21040" y="2892"/>
                </a:cubicBezTo>
                <a:cubicBezTo>
                  <a:pt x="20985" y="2748"/>
                  <a:pt x="20888" y="2736"/>
                  <a:pt x="20872" y="2877"/>
                </a:cubicBezTo>
                <a:cubicBezTo>
                  <a:pt x="20863" y="2962"/>
                  <a:pt x="20819" y="2986"/>
                  <a:pt x="20687" y="2986"/>
                </a:cubicBezTo>
                <a:cubicBezTo>
                  <a:pt x="20554" y="2986"/>
                  <a:pt x="20515" y="2962"/>
                  <a:pt x="20506" y="2877"/>
                </a:cubicBezTo>
                <a:cubicBezTo>
                  <a:pt x="20491" y="2746"/>
                  <a:pt x="20395" y="2737"/>
                  <a:pt x="20347" y="2861"/>
                </a:cubicBezTo>
                <a:close/>
                <a:moveTo>
                  <a:pt x="17717" y="2939"/>
                </a:moveTo>
                <a:cubicBezTo>
                  <a:pt x="17702" y="2959"/>
                  <a:pt x="17715" y="2986"/>
                  <a:pt x="17744" y="2986"/>
                </a:cubicBezTo>
                <a:cubicBezTo>
                  <a:pt x="17773" y="2986"/>
                  <a:pt x="17781" y="2959"/>
                  <a:pt x="17766" y="2939"/>
                </a:cubicBezTo>
                <a:cubicBezTo>
                  <a:pt x="17752" y="2919"/>
                  <a:pt x="17731" y="2919"/>
                  <a:pt x="17717" y="2939"/>
                </a:cubicBezTo>
                <a:close/>
                <a:moveTo>
                  <a:pt x="21343" y="3437"/>
                </a:moveTo>
                <a:cubicBezTo>
                  <a:pt x="21331" y="3437"/>
                  <a:pt x="21327" y="3459"/>
                  <a:pt x="21334" y="3499"/>
                </a:cubicBezTo>
                <a:cubicBezTo>
                  <a:pt x="21341" y="3539"/>
                  <a:pt x="21352" y="3577"/>
                  <a:pt x="21357" y="3577"/>
                </a:cubicBezTo>
                <a:cubicBezTo>
                  <a:pt x="21362" y="3577"/>
                  <a:pt x="21366" y="3539"/>
                  <a:pt x="21366" y="3499"/>
                </a:cubicBezTo>
                <a:cubicBezTo>
                  <a:pt x="21366" y="3459"/>
                  <a:pt x="21355" y="3437"/>
                  <a:pt x="21343" y="3437"/>
                </a:cubicBezTo>
                <a:close/>
                <a:moveTo>
                  <a:pt x="11536" y="7900"/>
                </a:moveTo>
                <a:cubicBezTo>
                  <a:pt x="11531" y="7919"/>
                  <a:pt x="11533" y="7966"/>
                  <a:pt x="11541" y="8009"/>
                </a:cubicBezTo>
                <a:cubicBezTo>
                  <a:pt x="11562" y="8125"/>
                  <a:pt x="11573" y="8106"/>
                  <a:pt x="11559" y="7978"/>
                </a:cubicBezTo>
                <a:cubicBezTo>
                  <a:pt x="11552" y="7916"/>
                  <a:pt x="11542" y="7881"/>
                  <a:pt x="11536" y="7900"/>
                </a:cubicBezTo>
                <a:close/>
                <a:moveTo>
                  <a:pt x="11699" y="8895"/>
                </a:moveTo>
                <a:cubicBezTo>
                  <a:pt x="11689" y="8895"/>
                  <a:pt x="11681" y="8955"/>
                  <a:pt x="11681" y="9035"/>
                </a:cubicBezTo>
                <a:cubicBezTo>
                  <a:pt x="11681" y="9115"/>
                  <a:pt x="11692" y="9175"/>
                  <a:pt x="11708" y="9175"/>
                </a:cubicBezTo>
                <a:cubicBezTo>
                  <a:pt x="11728" y="9175"/>
                  <a:pt x="11734" y="9130"/>
                  <a:pt x="11727" y="9035"/>
                </a:cubicBezTo>
                <a:cubicBezTo>
                  <a:pt x="11720" y="8955"/>
                  <a:pt x="11710" y="8895"/>
                  <a:pt x="11699" y="8895"/>
                </a:cubicBezTo>
                <a:close/>
                <a:moveTo>
                  <a:pt x="7842" y="9953"/>
                </a:moveTo>
                <a:cubicBezTo>
                  <a:pt x="7830" y="9928"/>
                  <a:pt x="7824" y="9941"/>
                  <a:pt x="7824" y="9984"/>
                </a:cubicBezTo>
                <a:cubicBezTo>
                  <a:pt x="7824" y="10026"/>
                  <a:pt x="7830" y="10061"/>
                  <a:pt x="7842" y="10061"/>
                </a:cubicBezTo>
                <a:cubicBezTo>
                  <a:pt x="7853" y="10061"/>
                  <a:pt x="7864" y="10032"/>
                  <a:pt x="7864" y="10015"/>
                </a:cubicBezTo>
                <a:cubicBezTo>
                  <a:pt x="7864" y="9997"/>
                  <a:pt x="7853" y="9977"/>
                  <a:pt x="7842" y="9953"/>
                </a:cubicBezTo>
                <a:close/>
                <a:moveTo>
                  <a:pt x="2341" y="10279"/>
                </a:moveTo>
                <a:cubicBezTo>
                  <a:pt x="2323" y="10279"/>
                  <a:pt x="2315" y="10301"/>
                  <a:pt x="2323" y="10341"/>
                </a:cubicBezTo>
                <a:cubicBezTo>
                  <a:pt x="2330" y="10381"/>
                  <a:pt x="2343" y="10419"/>
                  <a:pt x="2354" y="10419"/>
                </a:cubicBezTo>
                <a:cubicBezTo>
                  <a:pt x="2365" y="10419"/>
                  <a:pt x="2372" y="10381"/>
                  <a:pt x="2372" y="10341"/>
                </a:cubicBezTo>
                <a:cubicBezTo>
                  <a:pt x="2372" y="10301"/>
                  <a:pt x="2359" y="10279"/>
                  <a:pt x="2341" y="10279"/>
                </a:cubicBezTo>
                <a:close/>
                <a:moveTo>
                  <a:pt x="6479" y="11585"/>
                </a:moveTo>
                <a:cubicBezTo>
                  <a:pt x="6461" y="11585"/>
                  <a:pt x="6443" y="11623"/>
                  <a:pt x="6443" y="11663"/>
                </a:cubicBezTo>
                <a:cubicBezTo>
                  <a:pt x="6443" y="11703"/>
                  <a:pt x="6454" y="11725"/>
                  <a:pt x="6465" y="11725"/>
                </a:cubicBezTo>
                <a:cubicBezTo>
                  <a:pt x="6476" y="11725"/>
                  <a:pt x="6490" y="11703"/>
                  <a:pt x="6497" y="11663"/>
                </a:cubicBezTo>
                <a:cubicBezTo>
                  <a:pt x="6504" y="11623"/>
                  <a:pt x="6497" y="11585"/>
                  <a:pt x="6479" y="11585"/>
                </a:cubicBezTo>
                <a:close/>
                <a:moveTo>
                  <a:pt x="6782" y="11617"/>
                </a:moveTo>
                <a:cubicBezTo>
                  <a:pt x="6644" y="11625"/>
                  <a:pt x="6605" y="11638"/>
                  <a:pt x="6588" y="11741"/>
                </a:cubicBezTo>
                <a:cubicBezTo>
                  <a:pt x="6576" y="11811"/>
                  <a:pt x="6555" y="11881"/>
                  <a:pt x="6538" y="11881"/>
                </a:cubicBezTo>
                <a:cubicBezTo>
                  <a:pt x="6521" y="11881"/>
                  <a:pt x="6508" y="11910"/>
                  <a:pt x="6511" y="11959"/>
                </a:cubicBezTo>
                <a:cubicBezTo>
                  <a:pt x="6514" y="12008"/>
                  <a:pt x="6495" y="12070"/>
                  <a:pt x="6470" y="12083"/>
                </a:cubicBezTo>
                <a:cubicBezTo>
                  <a:pt x="6441" y="12098"/>
                  <a:pt x="6416" y="12179"/>
                  <a:pt x="6402" y="12316"/>
                </a:cubicBezTo>
                <a:cubicBezTo>
                  <a:pt x="6375" y="12586"/>
                  <a:pt x="6339" y="12537"/>
                  <a:pt x="6339" y="12223"/>
                </a:cubicBezTo>
                <a:cubicBezTo>
                  <a:pt x="6338" y="12046"/>
                  <a:pt x="6332" y="12016"/>
                  <a:pt x="6316" y="12099"/>
                </a:cubicBezTo>
                <a:cubicBezTo>
                  <a:pt x="6305" y="12159"/>
                  <a:pt x="6298" y="12324"/>
                  <a:pt x="6298" y="12472"/>
                </a:cubicBezTo>
                <a:cubicBezTo>
                  <a:pt x="6298" y="12620"/>
                  <a:pt x="6287" y="12758"/>
                  <a:pt x="6275" y="12783"/>
                </a:cubicBezTo>
                <a:cubicBezTo>
                  <a:pt x="6264" y="12808"/>
                  <a:pt x="6253" y="13080"/>
                  <a:pt x="6253" y="13389"/>
                </a:cubicBezTo>
                <a:cubicBezTo>
                  <a:pt x="6253" y="13946"/>
                  <a:pt x="6218" y="14276"/>
                  <a:pt x="6162" y="14276"/>
                </a:cubicBezTo>
                <a:cubicBezTo>
                  <a:pt x="6149" y="14276"/>
                  <a:pt x="6130" y="14325"/>
                  <a:pt x="6117" y="14385"/>
                </a:cubicBezTo>
                <a:cubicBezTo>
                  <a:pt x="6097" y="14474"/>
                  <a:pt x="6086" y="14474"/>
                  <a:pt x="6044" y="14400"/>
                </a:cubicBezTo>
                <a:cubicBezTo>
                  <a:pt x="5985" y="14295"/>
                  <a:pt x="5981" y="14187"/>
                  <a:pt x="6035" y="14136"/>
                </a:cubicBezTo>
                <a:cubicBezTo>
                  <a:pt x="6056" y="14116"/>
                  <a:pt x="6073" y="14061"/>
                  <a:pt x="6076" y="14011"/>
                </a:cubicBezTo>
                <a:cubicBezTo>
                  <a:pt x="6084" y="13883"/>
                  <a:pt x="5990" y="13887"/>
                  <a:pt x="5904" y="14027"/>
                </a:cubicBezTo>
                <a:cubicBezTo>
                  <a:pt x="5840" y="14132"/>
                  <a:pt x="5829" y="14129"/>
                  <a:pt x="5786" y="14027"/>
                </a:cubicBezTo>
                <a:cubicBezTo>
                  <a:pt x="5744" y="13925"/>
                  <a:pt x="5732" y="13932"/>
                  <a:pt x="5678" y="14043"/>
                </a:cubicBezTo>
                <a:cubicBezTo>
                  <a:pt x="5622" y="14155"/>
                  <a:pt x="5604" y="14317"/>
                  <a:pt x="5614" y="14618"/>
                </a:cubicBezTo>
                <a:cubicBezTo>
                  <a:pt x="5618" y="14714"/>
                  <a:pt x="5519" y="15007"/>
                  <a:pt x="5483" y="15007"/>
                </a:cubicBezTo>
                <a:cubicBezTo>
                  <a:pt x="5459" y="15007"/>
                  <a:pt x="5422" y="15179"/>
                  <a:pt x="5370" y="15535"/>
                </a:cubicBezTo>
                <a:cubicBezTo>
                  <a:pt x="5342" y="15723"/>
                  <a:pt x="5280" y="15802"/>
                  <a:pt x="5247" y="15691"/>
                </a:cubicBezTo>
                <a:cubicBezTo>
                  <a:pt x="5240" y="15664"/>
                  <a:pt x="5254" y="15564"/>
                  <a:pt x="5279" y="15473"/>
                </a:cubicBezTo>
                <a:cubicBezTo>
                  <a:pt x="5332" y="15281"/>
                  <a:pt x="5320" y="15056"/>
                  <a:pt x="5261" y="15131"/>
                </a:cubicBezTo>
                <a:cubicBezTo>
                  <a:pt x="5240" y="15158"/>
                  <a:pt x="5210" y="15239"/>
                  <a:pt x="5193" y="15318"/>
                </a:cubicBezTo>
                <a:cubicBezTo>
                  <a:pt x="5164" y="15459"/>
                  <a:pt x="5163" y="15463"/>
                  <a:pt x="5125" y="15302"/>
                </a:cubicBezTo>
                <a:cubicBezTo>
                  <a:pt x="5099" y="15192"/>
                  <a:pt x="5076" y="15147"/>
                  <a:pt x="5048" y="15178"/>
                </a:cubicBezTo>
                <a:cubicBezTo>
                  <a:pt x="4997" y="15234"/>
                  <a:pt x="4974" y="15137"/>
                  <a:pt x="5008" y="14991"/>
                </a:cubicBezTo>
                <a:cubicBezTo>
                  <a:pt x="5045" y="14831"/>
                  <a:pt x="5239" y="14620"/>
                  <a:pt x="5266" y="14711"/>
                </a:cubicBezTo>
                <a:cubicBezTo>
                  <a:pt x="5297" y="14821"/>
                  <a:pt x="5343" y="14804"/>
                  <a:pt x="5343" y="14680"/>
                </a:cubicBezTo>
                <a:cubicBezTo>
                  <a:pt x="5343" y="14620"/>
                  <a:pt x="5324" y="14571"/>
                  <a:pt x="5302" y="14571"/>
                </a:cubicBezTo>
                <a:cubicBezTo>
                  <a:pt x="5279" y="14571"/>
                  <a:pt x="5255" y="14534"/>
                  <a:pt x="5247" y="14494"/>
                </a:cubicBezTo>
                <a:cubicBezTo>
                  <a:pt x="5240" y="14453"/>
                  <a:pt x="5204" y="14416"/>
                  <a:pt x="5171" y="14416"/>
                </a:cubicBezTo>
                <a:cubicBezTo>
                  <a:pt x="5106" y="14416"/>
                  <a:pt x="5056" y="14221"/>
                  <a:pt x="5075" y="14043"/>
                </a:cubicBezTo>
                <a:cubicBezTo>
                  <a:pt x="5091" y="13906"/>
                  <a:pt x="3956" y="13906"/>
                  <a:pt x="3916" y="14043"/>
                </a:cubicBezTo>
                <a:cubicBezTo>
                  <a:pt x="3880" y="14168"/>
                  <a:pt x="3785" y="14160"/>
                  <a:pt x="3753" y="14027"/>
                </a:cubicBezTo>
                <a:cubicBezTo>
                  <a:pt x="3739" y="13967"/>
                  <a:pt x="3717" y="13917"/>
                  <a:pt x="3704" y="13918"/>
                </a:cubicBezTo>
                <a:cubicBezTo>
                  <a:pt x="3690" y="13919"/>
                  <a:pt x="3697" y="13955"/>
                  <a:pt x="3717" y="13996"/>
                </a:cubicBezTo>
                <a:cubicBezTo>
                  <a:pt x="3738" y="14037"/>
                  <a:pt x="3747" y="14098"/>
                  <a:pt x="3740" y="14136"/>
                </a:cubicBezTo>
                <a:cubicBezTo>
                  <a:pt x="3721" y="14242"/>
                  <a:pt x="3633" y="14210"/>
                  <a:pt x="3604" y="14089"/>
                </a:cubicBezTo>
                <a:cubicBezTo>
                  <a:pt x="3562" y="13914"/>
                  <a:pt x="3508" y="13961"/>
                  <a:pt x="3482" y="14198"/>
                </a:cubicBezTo>
                <a:cubicBezTo>
                  <a:pt x="3458" y="14412"/>
                  <a:pt x="3408" y="14497"/>
                  <a:pt x="3382" y="14354"/>
                </a:cubicBezTo>
                <a:cubicBezTo>
                  <a:pt x="3375" y="14314"/>
                  <a:pt x="3341" y="14287"/>
                  <a:pt x="3310" y="14291"/>
                </a:cubicBezTo>
                <a:cubicBezTo>
                  <a:pt x="3255" y="14298"/>
                  <a:pt x="3254" y="14293"/>
                  <a:pt x="3301" y="14338"/>
                </a:cubicBezTo>
                <a:cubicBezTo>
                  <a:pt x="3384" y="14418"/>
                  <a:pt x="3353" y="14533"/>
                  <a:pt x="3242" y="14556"/>
                </a:cubicBezTo>
                <a:cubicBezTo>
                  <a:pt x="3166" y="14571"/>
                  <a:pt x="3138" y="14605"/>
                  <a:pt x="3138" y="14680"/>
                </a:cubicBezTo>
                <a:cubicBezTo>
                  <a:pt x="3138" y="14738"/>
                  <a:pt x="3155" y="14789"/>
                  <a:pt x="3178" y="14789"/>
                </a:cubicBezTo>
                <a:cubicBezTo>
                  <a:pt x="3228" y="14789"/>
                  <a:pt x="3261" y="14972"/>
                  <a:pt x="3228" y="15084"/>
                </a:cubicBezTo>
                <a:cubicBezTo>
                  <a:pt x="3197" y="15192"/>
                  <a:pt x="3101" y="15185"/>
                  <a:pt x="3061" y="15069"/>
                </a:cubicBezTo>
                <a:cubicBezTo>
                  <a:pt x="3042" y="15016"/>
                  <a:pt x="3007" y="14972"/>
                  <a:pt x="2984" y="14960"/>
                </a:cubicBezTo>
                <a:cubicBezTo>
                  <a:pt x="2961" y="14948"/>
                  <a:pt x="2925" y="14892"/>
                  <a:pt x="2902" y="14851"/>
                </a:cubicBezTo>
                <a:cubicBezTo>
                  <a:pt x="2862" y="14777"/>
                  <a:pt x="2861" y="14781"/>
                  <a:pt x="2902" y="14587"/>
                </a:cubicBezTo>
                <a:cubicBezTo>
                  <a:pt x="2925" y="14478"/>
                  <a:pt x="2949" y="14298"/>
                  <a:pt x="2952" y="14198"/>
                </a:cubicBezTo>
                <a:cubicBezTo>
                  <a:pt x="2958" y="13995"/>
                  <a:pt x="2938" y="13990"/>
                  <a:pt x="2721" y="14089"/>
                </a:cubicBezTo>
                <a:cubicBezTo>
                  <a:pt x="2651" y="14121"/>
                  <a:pt x="2608" y="14108"/>
                  <a:pt x="2599" y="14058"/>
                </a:cubicBezTo>
                <a:cubicBezTo>
                  <a:pt x="2581" y="13960"/>
                  <a:pt x="2404" y="13961"/>
                  <a:pt x="2386" y="14058"/>
                </a:cubicBezTo>
                <a:cubicBezTo>
                  <a:pt x="2366" y="14167"/>
                  <a:pt x="2238" y="14151"/>
                  <a:pt x="2169" y="14027"/>
                </a:cubicBezTo>
                <a:cubicBezTo>
                  <a:pt x="2091" y="13888"/>
                  <a:pt x="2044" y="13889"/>
                  <a:pt x="2028" y="14027"/>
                </a:cubicBezTo>
                <a:cubicBezTo>
                  <a:pt x="2015" y="14150"/>
                  <a:pt x="1940" y="14170"/>
                  <a:pt x="1920" y="14058"/>
                </a:cubicBezTo>
                <a:cubicBezTo>
                  <a:pt x="1912" y="14018"/>
                  <a:pt x="1895" y="13980"/>
                  <a:pt x="1883" y="13980"/>
                </a:cubicBezTo>
                <a:cubicBezTo>
                  <a:pt x="1872" y="13980"/>
                  <a:pt x="1868" y="14009"/>
                  <a:pt x="1874" y="14043"/>
                </a:cubicBezTo>
                <a:cubicBezTo>
                  <a:pt x="1893" y="14144"/>
                  <a:pt x="1765" y="14571"/>
                  <a:pt x="1716" y="14571"/>
                </a:cubicBezTo>
                <a:cubicBezTo>
                  <a:pt x="1684" y="14571"/>
                  <a:pt x="1675" y="14603"/>
                  <a:pt x="1684" y="14680"/>
                </a:cubicBezTo>
                <a:cubicBezTo>
                  <a:pt x="1691" y="14740"/>
                  <a:pt x="1700" y="14835"/>
                  <a:pt x="1707" y="14898"/>
                </a:cubicBezTo>
                <a:cubicBezTo>
                  <a:pt x="1716" y="14975"/>
                  <a:pt x="1707" y="15025"/>
                  <a:pt x="1675" y="15053"/>
                </a:cubicBezTo>
                <a:cubicBezTo>
                  <a:pt x="1639" y="15086"/>
                  <a:pt x="1630" y="15129"/>
                  <a:pt x="1639" y="15256"/>
                </a:cubicBezTo>
                <a:cubicBezTo>
                  <a:pt x="1656" y="15490"/>
                  <a:pt x="1602" y="15655"/>
                  <a:pt x="1571" y="15458"/>
                </a:cubicBezTo>
                <a:cubicBezTo>
                  <a:pt x="1559" y="15378"/>
                  <a:pt x="1548" y="15258"/>
                  <a:pt x="1548" y="15193"/>
                </a:cubicBezTo>
                <a:cubicBezTo>
                  <a:pt x="1548" y="15128"/>
                  <a:pt x="1537" y="15091"/>
                  <a:pt x="1526" y="15116"/>
                </a:cubicBezTo>
                <a:cubicBezTo>
                  <a:pt x="1514" y="15140"/>
                  <a:pt x="1503" y="15224"/>
                  <a:pt x="1503" y="15302"/>
                </a:cubicBezTo>
                <a:cubicBezTo>
                  <a:pt x="1503" y="15380"/>
                  <a:pt x="1496" y="15497"/>
                  <a:pt x="1485" y="15567"/>
                </a:cubicBezTo>
                <a:cubicBezTo>
                  <a:pt x="1474" y="15636"/>
                  <a:pt x="1460" y="15809"/>
                  <a:pt x="1453" y="15955"/>
                </a:cubicBezTo>
                <a:cubicBezTo>
                  <a:pt x="1447" y="16101"/>
                  <a:pt x="1425" y="16264"/>
                  <a:pt x="1408" y="16313"/>
                </a:cubicBezTo>
                <a:cubicBezTo>
                  <a:pt x="1385" y="16379"/>
                  <a:pt x="1382" y="16430"/>
                  <a:pt x="1399" y="16500"/>
                </a:cubicBezTo>
                <a:cubicBezTo>
                  <a:pt x="1412" y="16552"/>
                  <a:pt x="1428" y="16788"/>
                  <a:pt x="1435" y="17013"/>
                </a:cubicBezTo>
                <a:cubicBezTo>
                  <a:pt x="1447" y="17391"/>
                  <a:pt x="1442" y="17425"/>
                  <a:pt x="1399" y="17464"/>
                </a:cubicBezTo>
                <a:cubicBezTo>
                  <a:pt x="1357" y="17501"/>
                  <a:pt x="1355" y="17535"/>
                  <a:pt x="1367" y="17790"/>
                </a:cubicBezTo>
                <a:cubicBezTo>
                  <a:pt x="1375" y="17948"/>
                  <a:pt x="1397" y="18168"/>
                  <a:pt x="1413" y="18272"/>
                </a:cubicBezTo>
                <a:cubicBezTo>
                  <a:pt x="1444" y="18478"/>
                  <a:pt x="1419" y="18646"/>
                  <a:pt x="1363" y="18646"/>
                </a:cubicBezTo>
                <a:cubicBezTo>
                  <a:pt x="1346" y="18646"/>
                  <a:pt x="1309" y="18692"/>
                  <a:pt x="1281" y="18754"/>
                </a:cubicBezTo>
                <a:cubicBezTo>
                  <a:pt x="1236" y="18856"/>
                  <a:pt x="1229" y="18853"/>
                  <a:pt x="1213" y="18754"/>
                </a:cubicBezTo>
                <a:cubicBezTo>
                  <a:pt x="1200" y="18670"/>
                  <a:pt x="1149" y="18646"/>
                  <a:pt x="996" y="18630"/>
                </a:cubicBezTo>
                <a:lnTo>
                  <a:pt x="797" y="18615"/>
                </a:lnTo>
                <a:lnTo>
                  <a:pt x="788" y="16002"/>
                </a:lnTo>
                <a:cubicBezTo>
                  <a:pt x="784" y="14299"/>
                  <a:pt x="792" y="13355"/>
                  <a:pt x="806" y="13296"/>
                </a:cubicBezTo>
                <a:cubicBezTo>
                  <a:pt x="821" y="13234"/>
                  <a:pt x="819" y="13147"/>
                  <a:pt x="797" y="13001"/>
                </a:cubicBezTo>
                <a:cubicBezTo>
                  <a:pt x="779" y="12885"/>
                  <a:pt x="765" y="12664"/>
                  <a:pt x="765" y="12519"/>
                </a:cubicBezTo>
                <a:cubicBezTo>
                  <a:pt x="765" y="12350"/>
                  <a:pt x="754" y="12234"/>
                  <a:pt x="733" y="12208"/>
                </a:cubicBezTo>
                <a:cubicBezTo>
                  <a:pt x="714" y="12181"/>
                  <a:pt x="697" y="12068"/>
                  <a:pt x="697" y="11912"/>
                </a:cubicBezTo>
                <a:lnTo>
                  <a:pt x="697" y="11663"/>
                </a:lnTo>
                <a:lnTo>
                  <a:pt x="548" y="11632"/>
                </a:lnTo>
                <a:cubicBezTo>
                  <a:pt x="409" y="11598"/>
                  <a:pt x="343" y="11603"/>
                  <a:pt x="81" y="11648"/>
                </a:cubicBezTo>
                <a:lnTo>
                  <a:pt x="0" y="11663"/>
                </a:lnTo>
                <a:lnTo>
                  <a:pt x="0" y="16235"/>
                </a:lnTo>
                <a:lnTo>
                  <a:pt x="0" y="20823"/>
                </a:lnTo>
                <a:lnTo>
                  <a:pt x="50" y="20823"/>
                </a:lnTo>
                <a:cubicBezTo>
                  <a:pt x="77" y="20823"/>
                  <a:pt x="106" y="20802"/>
                  <a:pt x="118" y="20761"/>
                </a:cubicBezTo>
                <a:cubicBezTo>
                  <a:pt x="132" y="20710"/>
                  <a:pt x="166" y="20712"/>
                  <a:pt x="222" y="20792"/>
                </a:cubicBezTo>
                <a:cubicBezTo>
                  <a:pt x="288" y="20886"/>
                  <a:pt x="314" y="20894"/>
                  <a:pt x="353" y="20823"/>
                </a:cubicBezTo>
                <a:cubicBezTo>
                  <a:pt x="388" y="20758"/>
                  <a:pt x="523" y="20745"/>
                  <a:pt x="878" y="20776"/>
                </a:cubicBezTo>
                <a:cubicBezTo>
                  <a:pt x="1143" y="20799"/>
                  <a:pt x="1363" y="20840"/>
                  <a:pt x="1367" y="20854"/>
                </a:cubicBezTo>
                <a:cubicBezTo>
                  <a:pt x="1371" y="20868"/>
                  <a:pt x="1419" y="20860"/>
                  <a:pt x="1471" y="20838"/>
                </a:cubicBezTo>
                <a:cubicBezTo>
                  <a:pt x="1537" y="20811"/>
                  <a:pt x="1588" y="20727"/>
                  <a:pt x="1630" y="20589"/>
                </a:cubicBezTo>
                <a:cubicBezTo>
                  <a:pt x="1684" y="20414"/>
                  <a:pt x="1695" y="20410"/>
                  <a:pt x="1711" y="20512"/>
                </a:cubicBezTo>
                <a:cubicBezTo>
                  <a:pt x="1728" y="20612"/>
                  <a:pt x="1735" y="20596"/>
                  <a:pt x="1766" y="20434"/>
                </a:cubicBezTo>
                <a:cubicBezTo>
                  <a:pt x="1796" y="20275"/>
                  <a:pt x="1811" y="20258"/>
                  <a:pt x="1847" y="20325"/>
                </a:cubicBezTo>
                <a:cubicBezTo>
                  <a:pt x="1879" y="20383"/>
                  <a:pt x="1882" y="20428"/>
                  <a:pt x="1865" y="20496"/>
                </a:cubicBezTo>
                <a:cubicBezTo>
                  <a:pt x="1838" y="20608"/>
                  <a:pt x="1857" y="20683"/>
                  <a:pt x="1911" y="20683"/>
                </a:cubicBezTo>
                <a:cubicBezTo>
                  <a:pt x="1932" y="20683"/>
                  <a:pt x="1958" y="20730"/>
                  <a:pt x="1965" y="20792"/>
                </a:cubicBezTo>
                <a:cubicBezTo>
                  <a:pt x="1974" y="20870"/>
                  <a:pt x="1994" y="20898"/>
                  <a:pt x="2033" y="20869"/>
                </a:cubicBezTo>
                <a:cubicBezTo>
                  <a:pt x="2120" y="20805"/>
                  <a:pt x="2351" y="20810"/>
                  <a:pt x="2468" y="20885"/>
                </a:cubicBezTo>
                <a:cubicBezTo>
                  <a:pt x="2531" y="20926"/>
                  <a:pt x="2582" y="20940"/>
                  <a:pt x="2594" y="20901"/>
                </a:cubicBezTo>
                <a:cubicBezTo>
                  <a:pt x="2605" y="20864"/>
                  <a:pt x="2625" y="20823"/>
                  <a:pt x="2640" y="20823"/>
                </a:cubicBezTo>
                <a:cubicBezTo>
                  <a:pt x="2654" y="20823"/>
                  <a:pt x="2692" y="20756"/>
                  <a:pt x="2721" y="20667"/>
                </a:cubicBezTo>
                <a:cubicBezTo>
                  <a:pt x="2750" y="20578"/>
                  <a:pt x="2794" y="20497"/>
                  <a:pt x="2821" y="20496"/>
                </a:cubicBezTo>
                <a:cubicBezTo>
                  <a:pt x="2849" y="20495"/>
                  <a:pt x="2870" y="20463"/>
                  <a:pt x="2871" y="20403"/>
                </a:cubicBezTo>
                <a:cubicBezTo>
                  <a:pt x="2871" y="20296"/>
                  <a:pt x="2984" y="20150"/>
                  <a:pt x="3015" y="20216"/>
                </a:cubicBezTo>
                <a:cubicBezTo>
                  <a:pt x="3047" y="20284"/>
                  <a:pt x="2962" y="20614"/>
                  <a:pt x="2884" y="20729"/>
                </a:cubicBezTo>
                <a:cubicBezTo>
                  <a:pt x="2842" y="20792"/>
                  <a:pt x="2820" y="20867"/>
                  <a:pt x="2834" y="20885"/>
                </a:cubicBezTo>
                <a:cubicBezTo>
                  <a:pt x="2848" y="20903"/>
                  <a:pt x="2893" y="20858"/>
                  <a:pt x="2934" y="20792"/>
                </a:cubicBezTo>
                <a:cubicBezTo>
                  <a:pt x="2978" y="20720"/>
                  <a:pt x="3024" y="20684"/>
                  <a:pt x="3052" y="20714"/>
                </a:cubicBezTo>
                <a:cubicBezTo>
                  <a:pt x="3091" y="20756"/>
                  <a:pt x="3095" y="20747"/>
                  <a:pt x="3083" y="20621"/>
                </a:cubicBezTo>
                <a:cubicBezTo>
                  <a:pt x="3073" y="20514"/>
                  <a:pt x="3084" y="20445"/>
                  <a:pt x="3115" y="20387"/>
                </a:cubicBezTo>
                <a:cubicBezTo>
                  <a:pt x="3139" y="20343"/>
                  <a:pt x="3168" y="20335"/>
                  <a:pt x="3178" y="20356"/>
                </a:cubicBezTo>
                <a:cubicBezTo>
                  <a:pt x="3188" y="20378"/>
                  <a:pt x="3199" y="20329"/>
                  <a:pt x="3206" y="20247"/>
                </a:cubicBezTo>
                <a:cubicBezTo>
                  <a:pt x="3216" y="20116"/>
                  <a:pt x="3226" y="20102"/>
                  <a:pt x="3264" y="20185"/>
                </a:cubicBezTo>
                <a:cubicBezTo>
                  <a:pt x="3299" y="20260"/>
                  <a:pt x="3313" y="20271"/>
                  <a:pt x="3346" y="20201"/>
                </a:cubicBezTo>
                <a:cubicBezTo>
                  <a:pt x="3381" y="20125"/>
                  <a:pt x="3394" y="20131"/>
                  <a:pt x="3427" y="20278"/>
                </a:cubicBezTo>
                <a:cubicBezTo>
                  <a:pt x="3449" y="20374"/>
                  <a:pt x="3490" y="20467"/>
                  <a:pt x="3518" y="20481"/>
                </a:cubicBezTo>
                <a:cubicBezTo>
                  <a:pt x="3602" y="20521"/>
                  <a:pt x="3579" y="20643"/>
                  <a:pt x="3482" y="20667"/>
                </a:cubicBezTo>
                <a:cubicBezTo>
                  <a:pt x="3420" y="20682"/>
                  <a:pt x="3391" y="20720"/>
                  <a:pt x="3391" y="20792"/>
                </a:cubicBezTo>
                <a:cubicBezTo>
                  <a:pt x="3391" y="20915"/>
                  <a:pt x="3400" y="20928"/>
                  <a:pt x="3491" y="20838"/>
                </a:cubicBezTo>
                <a:cubicBezTo>
                  <a:pt x="3533" y="20797"/>
                  <a:pt x="3565" y="20797"/>
                  <a:pt x="3572" y="20838"/>
                </a:cubicBezTo>
                <a:cubicBezTo>
                  <a:pt x="3579" y="20875"/>
                  <a:pt x="3627" y="20901"/>
                  <a:pt x="3681" y="20901"/>
                </a:cubicBezTo>
                <a:cubicBezTo>
                  <a:pt x="3768" y="20901"/>
                  <a:pt x="3775" y="20895"/>
                  <a:pt x="3740" y="20807"/>
                </a:cubicBezTo>
                <a:cubicBezTo>
                  <a:pt x="3709" y="20730"/>
                  <a:pt x="3709" y="20699"/>
                  <a:pt x="3731" y="20652"/>
                </a:cubicBezTo>
                <a:cubicBezTo>
                  <a:pt x="3759" y="20592"/>
                  <a:pt x="3874" y="20490"/>
                  <a:pt x="3998" y="20418"/>
                </a:cubicBezTo>
                <a:cubicBezTo>
                  <a:pt x="4054" y="20386"/>
                  <a:pt x="4060" y="20349"/>
                  <a:pt x="4052" y="20201"/>
                </a:cubicBezTo>
                <a:cubicBezTo>
                  <a:pt x="4047" y="20105"/>
                  <a:pt x="4049" y="19976"/>
                  <a:pt x="4057" y="19905"/>
                </a:cubicBezTo>
                <a:cubicBezTo>
                  <a:pt x="4070" y="19785"/>
                  <a:pt x="4074" y="19788"/>
                  <a:pt x="4102" y="19921"/>
                </a:cubicBezTo>
                <a:cubicBezTo>
                  <a:pt x="4129" y="20047"/>
                  <a:pt x="4134" y="19982"/>
                  <a:pt x="4134" y="19361"/>
                </a:cubicBezTo>
                <a:cubicBezTo>
                  <a:pt x="4134" y="18725"/>
                  <a:pt x="4132" y="18665"/>
                  <a:pt x="4093" y="18630"/>
                </a:cubicBezTo>
                <a:cubicBezTo>
                  <a:pt x="4055" y="18596"/>
                  <a:pt x="4048" y="18527"/>
                  <a:pt x="4048" y="17992"/>
                </a:cubicBezTo>
                <a:cubicBezTo>
                  <a:pt x="4048" y="17463"/>
                  <a:pt x="4052" y="17388"/>
                  <a:pt x="4088" y="17355"/>
                </a:cubicBezTo>
                <a:cubicBezTo>
                  <a:pt x="4118" y="17328"/>
                  <a:pt x="4134" y="17250"/>
                  <a:pt x="4138" y="17059"/>
                </a:cubicBezTo>
                <a:cubicBezTo>
                  <a:pt x="4143" y="16853"/>
                  <a:pt x="4155" y="16785"/>
                  <a:pt x="4188" y="16779"/>
                </a:cubicBezTo>
                <a:cubicBezTo>
                  <a:pt x="4309" y="16758"/>
                  <a:pt x="4324" y="16751"/>
                  <a:pt x="4324" y="16655"/>
                </a:cubicBezTo>
                <a:cubicBezTo>
                  <a:pt x="4324" y="16598"/>
                  <a:pt x="4305" y="16528"/>
                  <a:pt x="4279" y="16515"/>
                </a:cubicBezTo>
                <a:cubicBezTo>
                  <a:pt x="4244" y="16498"/>
                  <a:pt x="4229" y="16446"/>
                  <a:pt x="4229" y="16313"/>
                </a:cubicBezTo>
                <a:cubicBezTo>
                  <a:pt x="4229" y="16186"/>
                  <a:pt x="4238" y="16151"/>
                  <a:pt x="4260" y="16173"/>
                </a:cubicBezTo>
                <a:cubicBezTo>
                  <a:pt x="4278" y="16191"/>
                  <a:pt x="4324" y="16199"/>
                  <a:pt x="4365" y="16204"/>
                </a:cubicBezTo>
                <a:cubicBezTo>
                  <a:pt x="4405" y="16209"/>
                  <a:pt x="4439" y="16244"/>
                  <a:pt x="4437" y="16282"/>
                </a:cubicBezTo>
                <a:cubicBezTo>
                  <a:pt x="4435" y="16320"/>
                  <a:pt x="4427" y="16571"/>
                  <a:pt x="4419" y="16842"/>
                </a:cubicBezTo>
                <a:lnTo>
                  <a:pt x="4405" y="17339"/>
                </a:lnTo>
                <a:lnTo>
                  <a:pt x="4469" y="17339"/>
                </a:lnTo>
                <a:cubicBezTo>
                  <a:pt x="4540" y="17339"/>
                  <a:pt x="4579" y="17458"/>
                  <a:pt x="4528" y="17526"/>
                </a:cubicBezTo>
                <a:cubicBezTo>
                  <a:pt x="4500" y="17563"/>
                  <a:pt x="4496" y="17735"/>
                  <a:pt x="4496" y="18615"/>
                </a:cubicBezTo>
                <a:cubicBezTo>
                  <a:pt x="4496" y="19583"/>
                  <a:pt x="4491" y="19668"/>
                  <a:pt x="4451" y="19765"/>
                </a:cubicBezTo>
                <a:cubicBezTo>
                  <a:pt x="4414" y="19852"/>
                  <a:pt x="4415" y="19870"/>
                  <a:pt x="4442" y="19905"/>
                </a:cubicBezTo>
                <a:cubicBezTo>
                  <a:pt x="4459" y="19929"/>
                  <a:pt x="4466" y="20003"/>
                  <a:pt x="4460" y="20061"/>
                </a:cubicBezTo>
                <a:cubicBezTo>
                  <a:pt x="4453" y="20118"/>
                  <a:pt x="4458" y="20177"/>
                  <a:pt x="4469" y="20201"/>
                </a:cubicBezTo>
                <a:cubicBezTo>
                  <a:pt x="4480" y="20224"/>
                  <a:pt x="4494" y="20176"/>
                  <a:pt x="4500" y="20092"/>
                </a:cubicBezTo>
                <a:cubicBezTo>
                  <a:pt x="4514" y="19919"/>
                  <a:pt x="4559" y="19980"/>
                  <a:pt x="4559" y="20170"/>
                </a:cubicBezTo>
                <a:cubicBezTo>
                  <a:pt x="4559" y="20238"/>
                  <a:pt x="4573" y="20360"/>
                  <a:pt x="4591" y="20450"/>
                </a:cubicBezTo>
                <a:cubicBezTo>
                  <a:pt x="4616" y="20575"/>
                  <a:pt x="4635" y="20595"/>
                  <a:pt x="4677" y="20558"/>
                </a:cubicBezTo>
                <a:cubicBezTo>
                  <a:pt x="4713" y="20528"/>
                  <a:pt x="4743" y="20554"/>
                  <a:pt x="4759" y="20621"/>
                </a:cubicBezTo>
                <a:cubicBezTo>
                  <a:pt x="4797" y="20788"/>
                  <a:pt x="4859" y="20861"/>
                  <a:pt x="4949" y="20854"/>
                </a:cubicBezTo>
                <a:cubicBezTo>
                  <a:pt x="5166" y="20838"/>
                  <a:pt x="5181" y="20827"/>
                  <a:pt x="5202" y="20667"/>
                </a:cubicBezTo>
                <a:cubicBezTo>
                  <a:pt x="5252" y="20293"/>
                  <a:pt x="5361" y="20304"/>
                  <a:pt x="5361" y="20683"/>
                </a:cubicBezTo>
                <a:lnTo>
                  <a:pt x="5361" y="20916"/>
                </a:lnTo>
                <a:lnTo>
                  <a:pt x="5415" y="20761"/>
                </a:lnTo>
                <a:cubicBezTo>
                  <a:pt x="5446" y="20677"/>
                  <a:pt x="5485" y="20643"/>
                  <a:pt x="5506" y="20667"/>
                </a:cubicBezTo>
                <a:cubicBezTo>
                  <a:pt x="5559" y="20732"/>
                  <a:pt x="5619" y="20914"/>
                  <a:pt x="5619" y="21025"/>
                </a:cubicBezTo>
                <a:cubicBezTo>
                  <a:pt x="5619" y="21176"/>
                  <a:pt x="5652" y="21142"/>
                  <a:pt x="5664" y="20978"/>
                </a:cubicBezTo>
                <a:cubicBezTo>
                  <a:pt x="5674" y="20846"/>
                  <a:pt x="5694" y="20823"/>
                  <a:pt x="5868" y="20823"/>
                </a:cubicBezTo>
                <a:cubicBezTo>
                  <a:pt x="5973" y="20823"/>
                  <a:pt x="6065" y="20862"/>
                  <a:pt x="6072" y="20901"/>
                </a:cubicBezTo>
                <a:cubicBezTo>
                  <a:pt x="6087" y="20986"/>
                  <a:pt x="6019" y="21118"/>
                  <a:pt x="5958" y="21118"/>
                </a:cubicBezTo>
                <a:cubicBezTo>
                  <a:pt x="5894" y="21118"/>
                  <a:pt x="5786" y="21319"/>
                  <a:pt x="5786" y="21445"/>
                </a:cubicBezTo>
                <a:cubicBezTo>
                  <a:pt x="5786" y="21600"/>
                  <a:pt x="5876" y="21589"/>
                  <a:pt x="5963" y="21414"/>
                </a:cubicBezTo>
                <a:cubicBezTo>
                  <a:pt x="6003" y="21332"/>
                  <a:pt x="6084" y="21236"/>
                  <a:pt x="6144" y="21212"/>
                </a:cubicBezTo>
                <a:cubicBezTo>
                  <a:pt x="6229" y="21177"/>
                  <a:pt x="6253" y="21144"/>
                  <a:pt x="6253" y="21040"/>
                </a:cubicBezTo>
                <a:cubicBezTo>
                  <a:pt x="6253" y="20968"/>
                  <a:pt x="6263" y="20895"/>
                  <a:pt x="6275" y="20869"/>
                </a:cubicBezTo>
                <a:cubicBezTo>
                  <a:pt x="6290" y="20837"/>
                  <a:pt x="6288" y="20784"/>
                  <a:pt x="6271" y="20714"/>
                </a:cubicBezTo>
                <a:cubicBezTo>
                  <a:pt x="6251" y="20634"/>
                  <a:pt x="6258" y="20596"/>
                  <a:pt x="6289" y="20558"/>
                </a:cubicBezTo>
                <a:cubicBezTo>
                  <a:pt x="6311" y="20532"/>
                  <a:pt x="6342" y="20475"/>
                  <a:pt x="6361" y="20418"/>
                </a:cubicBezTo>
                <a:cubicBezTo>
                  <a:pt x="6407" y="20283"/>
                  <a:pt x="6433" y="20411"/>
                  <a:pt x="6398" y="20605"/>
                </a:cubicBezTo>
                <a:cubicBezTo>
                  <a:pt x="6383" y="20685"/>
                  <a:pt x="6374" y="20773"/>
                  <a:pt x="6379" y="20792"/>
                </a:cubicBezTo>
                <a:cubicBezTo>
                  <a:pt x="6396" y="20847"/>
                  <a:pt x="6667" y="20860"/>
                  <a:pt x="6692" y="20807"/>
                </a:cubicBezTo>
                <a:cubicBezTo>
                  <a:pt x="6704" y="20781"/>
                  <a:pt x="6728" y="20768"/>
                  <a:pt x="6746" y="20792"/>
                </a:cubicBezTo>
                <a:cubicBezTo>
                  <a:pt x="6766" y="20817"/>
                  <a:pt x="6791" y="20775"/>
                  <a:pt x="6805" y="20683"/>
                </a:cubicBezTo>
                <a:cubicBezTo>
                  <a:pt x="6818" y="20598"/>
                  <a:pt x="6846" y="20543"/>
                  <a:pt x="6873" y="20543"/>
                </a:cubicBezTo>
                <a:cubicBezTo>
                  <a:pt x="6904" y="20543"/>
                  <a:pt x="6934" y="20455"/>
                  <a:pt x="6959" y="20310"/>
                </a:cubicBezTo>
                <a:cubicBezTo>
                  <a:pt x="6985" y="20158"/>
                  <a:pt x="7008" y="20120"/>
                  <a:pt x="7022" y="20170"/>
                </a:cubicBezTo>
                <a:cubicBezTo>
                  <a:pt x="7034" y="20210"/>
                  <a:pt x="7056" y="20222"/>
                  <a:pt x="7072" y="20201"/>
                </a:cubicBezTo>
                <a:cubicBezTo>
                  <a:pt x="7088" y="20179"/>
                  <a:pt x="7114" y="20198"/>
                  <a:pt x="7131" y="20247"/>
                </a:cubicBezTo>
                <a:cubicBezTo>
                  <a:pt x="7154" y="20314"/>
                  <a:pt x="7173" y="20323"/>
                  <a:pt x="7194" y="20263"/>
                </a:cubicBezTo>
                <a:cubicBezTo>
                  <a:pt x="7228" y="20167"/>
                  <a:pt x="7249" y="20218"/>
                  <a:pt x="7249" y="20403"/>
                </a:cubicBezTo>
                <a:cubicBezTo>
                  <a:pt x="7249" y="20596"/>
                  <a:pt x="7302" y="20573"/>
                  <a:pt x="7344" y="20356"/>
                </a:cubicBezTo>
                <a:cubicBezTo>
                  <a:pt x="7371" y="20213"/>
                  <a:pt x="7386" y="20186"/>
                  <a:pt x="7407" y="20247"/>
                </a:cubicBezTo>
                <a:cubicBezTo>
                  <a:pt x="7450" y="20370"/>
                  <a:pt x="7465" y="20621"/>
                  <a:pt x="7430" y="20667"/>
                </a:cubicBezTo>
                <a:cubicBezTo>
                  <a:pt x="7390" y="20719"/>
                  <a:pt x="7390" y="20901"/>
                  <a:pt x="7430" y="20901"/>
                </a:cubicBezTo>
                <a:cubicBezTo>
                  <a:pt x="7447" y="20901"/>
                  <a:pt x="7479" y="20832"/>
                  <a:pt x="7502" y="20745"/>
                </a:cubicBezTo>
                <a:cubicBezTo>
                  <a:pt x="7539" y="20610"/>
                  <a:pt x="7552" y="20596"/>
                  <a:pt x="7597" y="20667"/>
                </a:cubicBezTo>
                <a:cubicBezTo>
                  <a:pt x="7643" y="20739"/>
                  <a:pt x="7652" y="20806"/>
                  <a:pt x="7652" y="21087"/>
                </a:cubicBezTo>
                <a:lnTo>
                  <a:pt x="7652" y="21414"/>
                </a:lnTo>
                <a:lnTo>
                  <a:pt x="7801" y="21414"/>
                </a:lnTo>
                <a:cubicBezTo>
                  <a:pt x="7959" y="21414"/>
                  <a:pt x="7949" y="21426"/>
                  <a:pt x="7955" y="21009"/>
                </a:cubicBezTo>
                <a:cubicBezTo>
                  <a:pt x="7957" y="20875"/>
                  <a:pt x="7975" y="20876"/>
                  <a:pt x="8213" y="20869"/>
                </a:cubicBezTo>
                <a:cubicBezTo>
                  <a:pt x="8414" y="20864"/>
                  <a:pt x="8478" y="20826"/>
                  <a:pt x="8521" y="20729"/>
                </a:cubicBezTo>
                <a:cubicBezTo>
                  <a:pt x="8551" y="20662"/>
                  <a:pt x="8582" y="20628"/>
                  <a:pt x="8589" y="20652"/>
                </a:cubicBezTo>
                <a:cubicBezTo>
                  <a:pt x="8614" y="20739"/>
                  <a:pt x="8692" y="20589"/>
                  <a:pt x="8711" y="20418"/>
                </a:cubicBezTo>
                <a:cubicBezTo>
                  <a:pt x="8722" y="20320"/>
                  <a:pt x="8748" y="20247"/>
                  <a:pt x="8770" y="20247"/>
                </a:cubicBezTo>
                <a:cubicBezTo>
                  <a:pt x="8823" y="20247"/>
                  <a:pt x="8842" y="20324"/>
                  <a:pt x="8815" y="20434"/>
                </a:cubicBezTo>
                <a:cubicBezTo>
                  <a:pt x="8780" y="20579"/>
                  <a:pt x="8835" y="20647"/>
                  <a:pt x="8879" y="20512"/>
                </a:cubicBezTo>
                <a:cubicBezTo>
                  <a:pt x="8899" y="20448"/>
                  <a:pt x="8932" y="20387"/>
                  <a:pt x="8951" y="20387"/>
                </a:cubicBezTo>
                <a:cubicBezTo>
                  <a:pt x="8994" y="20387"/>
                  <a:pt x="9041" y="20648"/>
                  <a:pt x="9010" y="20714"/>
                </a:cubicBezTo>
                <a:cubicBezTo>
                  <a:pt x="8998" y="20739"/>
                  <a:pt x="8987" y="20796"/>
                  <a:pt x="8987" y="20838"/>
                </a:cubicBezTo>
                <a:cubicBezTo>
                  <a:pt x="8987" y="20889"/>
                  <a:pt x="9020" y="20906"/>
                  <a:pt x="9087" y="20869"/>
                </a:cubicBezTo>
                <a:cubicBezTo>
                  <a:pt x="9236" y="20787"/>
                  <a:pt x="9483" y="20777"/>
                  <a:pt x="9513" y="20854"/>
                </a:cubicBezTo>
                <a:cubicBezTo>
                  <a:pt x="9531" y="20901"/>
                  <a:pt x="9544" y="20871"/>
                  <a:pt x="9558" y="20745"/>
                </a:cubicBezTo>
                <a:cubicBezTo>
                  <a:pt x="9569" y="20646"/>
                  <a:pt x="9594" y="20536"/>
                  <a:pt x="9612" y="20512"/>
                </a:cubicBezTo>
                <a:cubicBezTo>
                  <a:pt x="9636" y="20480"/>
                  <a:pt x="9644" y="20376"/>
                  <a:pt x="9644" y="20107"/>
                </a:cubicBezTo>
                <a:cubicBezTo>
                  <a:pt x="9644" y="19836"/>
                  <a:pt x="9655" y="19721"/>
                  <a:pt x="9680" y="19688"/>
                </a:cubicBezTo>
                <a:cubicBezTo>
                  <a:pt x="9710" y="19648"/>
                  <a:pt x="9714" y="19464"/>
                  <a:pt x="9707" y="18070"/>
                </a:cubicBezTo>
                <a:cubicBezTo>
                  <a:pt x="9701" y="16714"/>
                  <a:pt x="9703" y="16500"/>
                  <a:pt x="9730" y="16500"/>
                </a:cubicBezTo>
                <a:cubicBezTo>
                  <a:pt x="9748" y="16500"/>
                  <a:pt x="9764" y="16580"/>
                  <a:pt x="9771" y="16702"/>
                </a:cubicBezTo>
                <a:cubicBezTo>
                  <a:pt x="9785" y="16982"/>
                  <a:pt x="9840" y="17106"/>
                  <a:pt x="9897" y="16982"/>
                </a:cubicBezTo>
                <a:cubicBezTo>
                  <a:pt x="9921" y="16931"/>
                  <a:pt x="9954" y="16911"/>
                  <a:pt x="9965" y="16935"/>
                </a:cubicBezTo>
                <a:cubicBezTo>
                  <a:pt x="9977" y="16960"/>
                  <a:pt x="9983" y="17653"/>
                  <a:pt x="9983" y="18615"/>
                </a:cubicBezTo>
                <a:cubicBezTo>
                  <a:pt x="9983" y="19622"/>
                  <a:pt x="9993" y="20251"/>
                  <a:pt x="10006" y="20278"/>
                </a:cubicBezTo>
                <a:cubicBezTo>
                  <a:pt x="10018" y="20303"/>
                  <a:pt x="10024" y="20436"/>
                  <a:pt x="10024" y="20574"/>
                </a:cubicBezTo>
                <a:cubicBezTo>
                  <a:pt x="10024" y="20807"/>
                  <a:pt x="10033" y="20833"/>
                  <a:pt x="10097" y="20838"/>
                </a:cubicBezTo>
                <a:cubicBezTo>
                  <a:pt x="10548" y="20876"/>
                  <a:pt x="10642" y="20859"/>
                  <a:pt x="10635" y="20792"/>
                </a:cubicBezTo>
                <a:cubicBezTo>
                  <a:pt x="10631" y="20751"/>
                  <a:pt x="10607" y="20704"/>
                  <a:pt x="10581" y="20683"/>
                </a:cubicBezTo>
                <a:cubicBezTo>
                  <a:pt x="10509" y="20624"/>
                  <a:pt x="10517" y="20511"/>
                  <a:pt x="10599" y="20418"/>
                </a:cubicBezTo>
                <a:cubicBezTo>
                  <a:pt x="10665" y="20345"/>
                  <a:pt x="10675" y="20305"/>
                  <a:pt x="10676" y="20076"/>
                </a:cubicBezTo>
                <a:cubicBezTo>
                  <a:pt x="10677" y="19934"/>
                  <a:pt x="10688" y="19767"/>
                  <a:pt x="10703" y="19703"/>
                </a:cubicBezTo>
                <a:cubicBezTo>
                  <a:pt x="10728" y="19600"/>
                  <a:pt x="10737" y="19607"/>
                  <a:pt x="10780" y="19703"/>
                </a:cubicBezTo>
                <a:cubicBezTo>
                  <a:pt x="10823" y="19799"/>
                  <a:pt x="10828" y="19787"/>
                  <a:pt x="10839" y="19688"/>
                </a:cubicBezTo>
                <a:cubicBezTo>
                  <a:pt x="10846" y="19626"/>
                  <a:pt x="10853" y="18841"/>
                  <a:pt x="10853" y="17946"/>
                </a:cubicBezTo>
                <a:lnTo>
                  <a:pt x="10853" y="16329"/>
                </a:lnTo>
                <a:lnTo>
                  <a:pt x="10794" y="16297"/>
                </a:lnTo>
                <a:cubicBezTo>
                  <a:pt x="10740" y="16276"/>
                  <a:pt x="10738" y="16261"/>
                  <a:pt x="10735" y="15862"/>
                </a:cubicBezTo>
                <a:cubicBezTo>
                  <a:pt x="10732" y="15554"/>
                  <a:pt x="10739" y="15425"/>
                  <a:pt x="10762" y="15380"/>
                </a:cubicBezTo>
                <a:cubicBezTo>
                  <a:pt x="10782" y="15342"/>
                  <a:pt x="10789" y="15271"/>
                  <a:pt x="10780" y="15193"/>
                </a:cubicBezTo>
                <a:cubicBezTo>
                  <a:pt x="10769" y="15088"/>
                  <a:pt x="10751" y="15075"/>
                  <a:pt x="10672" y="15116"/>
                </a:cubicBezTo>
                <a:cubicBezTo>
                  <a:pt x="10598" y="15153"/>
                  <a:pt x="10572" y="15136"/>
                  <a:pt x="10563" y="15053"/>
                </a:cubicBezTo>
                <a:cubicBezTo>
                  <a:pt x="10556" y="14995"/>
                  <a:pt x="10535" y="14933"/>
                  <a:pt x="10513" y="14913"/>
                </a:cubicBezTo>
                <a:cubicBezTo>
                  <a:pt x="10478" y="14882"/>
                  <a:pt x="10477" y="14844"/>
                  <a:pt x="10495" y="14571"/>
                </a:cubicBezTo>
                <a:cubicBezTo>
                  <a:pt x="10506" y="14401"/>
                  <a:pt x="10512" y="14249"/>
                  <a:pt x="10509" y="14245"/>
                </a:cubicBezTo>
                <a:cubicBezTo>
                  <a:pt x="10505" y="14240"/>
                  <a:pt x="10466" y="14161"/>
                  <a:pt x="10418" y="14074"/>
                </a:cubicBezTo>
                <a:lnTo>
                  <a:pt x="10327" y="13918"/>
                </a:lnTo>
                <a:lnTo>
                  <a:pt x="10287" y="14120"/>
                </a:lnTo>
                <a:cubicBezTo>
                  <a:pt x="10246" y="14309"/>
                  <a:pt x="10245" y="14311"/>
                  <a:pt x="10174" y="14198"/>
                </a:cubicBezTo>
                <a:cubicBezTo>
                  <a:pt x="10051" y="14003"/>
                  <a:pt x="10007" y="13970"/>
                  <a:pt x="9929" y="14058"/>
                </a:cubicBezTo>
                <a:cubicBezTo>
                  <a:pt x="9866" y="14130"/>
                  <a:pt x="9848" y="14128"/>
                  <a:pt x="9816" y="14027"/>
                </a:cubicBezTo>
                <a:cubicBezTo>
                  <a:pt x="9777" y="13905"/>
                  <a:pt x="9684" y="13928"/>
                  <a:pt x="9630" y="14074"/>
                </a:cubicBezTo>
                <a:cubicBezTo>
                  <a:pt x="9615" y="14114"/>
                  <a:pt x="9602" y="14116"/>
                  <a:pt x="9594" y="14074"/>
                </a:cubicBezTo>
                <a:cubicBezTo>
                  <a:pt x="9580" y="13996"/>
                  <a:pt x="9411" y="13963"/>
                  <a:pt x="9318" y="14027"/>
                </a:cubicBezTo>
                <a:cubicBezTo>
                  <a:pt x="9279" y="14054"/>
                  <a:pt x="9265" y="14101"/>
                  <a:pt x="9273" y="14167"/>
                </a:cubicBezTo>
                <a:cubicBezTo>
                  <a:pt x="9287" y="14292"/>
                  <a:pt x="9268" y="14344"/>
                  <a:pt x="9177" y="14385"/>
                </a:cubicBezTo>
                <a:cubicBezTo>
                  <a:pt x="9077" y="14430"/>
                  <a:pt x="9030" y="14494"/>
                  <a:pt x="9005" y="14649"/>
                </a:cubicBezTo>
                <a:cubicBezTo>
                  <a:pt x="8993" y="14727"/>
                  <a:pt x="8974" y="14767"/>
                  <a:pt x="8956" y="14742"/>
                </a:cubicBezTo>
                <a:cubicBezTo>
                  <a:pt x="8929" y="14708"/>
                  <a:pt x="8925" y="14727"/>
                  <a:pt x="8942" y="14882"/>
                </a:cubicBezTo>
                <a:cubicBezTo>
                  <a:pt x="8956" y="15007"/>
                  <a:pt x="8956" y="15085"/>
                  <a:pt x="8942" y="15116"/>
                </a:cubicBezTo>
                <a:cubicBezTo>
                  <a:pt x="8910" y="15184"/>
                  <a:pt x="8861" y="15102"/>
                  <a:pt x="8861" y="14976"/>
                </a:cubicBezTo>
                <a:cubicBezTo>
                  <a:pt x="8861" y="14819"/>
                  <a:pt x="8834" y="14830"/>
                  <a:pt x="8802" y="15007"/>
                </a:cubicBezTo>
                <a:cubicBezTo>
                  <a:pt x="8784" y="15106"/>
                  <a:pt x="8760" y="15144"/>
                  <a:pt x="8734" y="15116"/>
                </a:cubicBezTo>
                <a:cubicBezTo>
                  <a:pt x="8712" y="15092"/>
                  <a:pt x="8687" y="15102"/>
                  <a:pt x="8679" y="15147"/>
                </a:cubicBezTo>
                <a:cubicBezTo>
                  <a:pt x="8670" y="15201"/>
                  <a:pt x="8652" y="15185"/>
                  <a:pt x="8625" y="15084"/>
                </a:cubicBezTo>
                <a:cubicBezTo>
                  <a:pt x="8603" y="15002"/>
                  <a:pt x="8554" y="14879"/>
                  <a:pt x="8521" y="14820"/>
                </a:cubicBezTo>
                <a:cubicBezTo>
                  <a:pt x="8444" y="14683"/>
                  <a:pt x="8421" y="14496"/>
                  <a:pt x="8476" y="14447"/>
                </a:cubicBezTo>
                <a:cubicBezTo>
                  <a:pt x="8502" y="14423"/>
                  <a:pt x="8514" y="14365"/>
                  <a:pt x="8507" y="14276"/>
                </a:cubicBezTo>
                <a:cubicBezTo>
                  <a:pt x="8501" y="14199"/>
                  <a:pt x="8483" y="14160"/>
                  <a:pt x="8467" y="14182"/>
                </a:cubicBezTo>
                <a:cubicBezTo>
                  <a:pt x="8451" y="14204"/>
                  <a:pt x="8406" y="14155"/>
                  <a:pt x="8367" y="14074"/>
                </a:cubicBezTo>
                <a:cubicBezTo>
                  <a:pt x="8293" y="13917"/>
                  <a:pt x="8264" y="13927"/>
                  <a:pt x="8240" y="14151"/>
                </a:cubicBezTo>
                <a:cubicBezTo>
                  <a:pt x="8229" y="14260"/>
                  <a:pt x="8208" y="14282"/>
                  <a:pt x="8154" y="14245"/>
                </a:cubicBezTo>
                <a:cubicBezTo>
                  <a:pt x="8117" y="14219"/>
                  <a:pt x="8075" y="14152"/>
                  <a:pt x="8055" y="14089"/>
                </a:cubicBezTo>
                <a:cubicBezTo>
                  <a:pt x="8026" y="13999"/>
                  <a:pt x="8002" y="13985"/>
                  <a:pt x="7941" y="14043"/>
                </a:cubicBezTo>
                <a:cubicBezTo>
                  <a:pt x="7893" y="14089"/>
                  <a:pt x="7859" y="14088"/>
                  <a:pt x="7851" y="14043"/>
                </a:cubicBezTo>
                <a:cubicBezTo>
                  <a:pt x="7843" y="13998"/>
                  <a:pt x="7827" y="14009"/>
                  <a:pt x="7810" y="14058"/>
                </a:cubicBezTo>
                <a:cubicBezTo>
                  <a:pt x="7791" y="14112"/>
                  <a:pt x="7768" y="14110"/>
                  <a:pt x="7729" y="14058"/>
                </a:cubicBezTo>
                <a:cubicBezTo>
                  <a:pt x="7651" y="13957"/>
                  <a:pt x="7586" y="13963"/>
                  <a:pt x="7593" y="14074"/>
                </a:cubicBezTo>
                <a:cubicBezTo>
                  <a:pt x="7596" y="14130"/>
                  <a:pt x="7573" y="14165"/>
                  <a:pt x="7534" y="14167"/>
                </a:cubicBezTo>
                <a:cubicBezTo>
                  <a:pt x="7499" y="14169"/>
                  <a:pt x="7439" y="14209"/>
                  <a:pt x="7398" y="14245"/>
                </a:cubicBezTo>
                <a:lnTo>
                  <a:pt x="7326" y="14307"/>
                </a:lnTo>
                <a:lnTo>
                  <a:pt x="7389" y="14354"/>
                </a:lnTo>
                <a:cubicBezTo>
                  <a:pt x="7424" y="14377"/>
                  <a:pt x="7506" y="14357"/>
                  <a:pt x="7575" y="14322"/>
                </a:cubicBezTo>
                <a:cubicBezTo>
                  <a:pt x="7657" y="14280"/>
                  <a:pt x="7705" y="14287"/>
                  <a:pt x="7720" y="14338"/>
                </a:cubicBezTo>
                <a:cubicBezTo>
                  <a:pt x="7735" y="14392"/>
                  <a:pt x="7730" y="14432"/>
                  <a:pt x="7701" y="14462"/>
                </a:cubicBezTo>
                <a:cubicBezTo>
                  <a:pt x="7679" y="14487"/>
                  <a:pt x="7648" y="14537"/>
                  <a:pt x="7629" y="14571"/>
                </a:cubicBezTo>
                <a:cubicBezTo>
                  <a:pt x="7610" y="14606"/>
                  <a:pt x="7572" y="14609"/>
                  <a:pt x="7548" y="14587"/>
                </a:cubicBezTo>
                <a:cubicBezTo>
                  <a:pt x="7523" y="14565"/>
                  <a:pt x="7488" y="14598"/>
                  <a:pt x="7471" y="14649"/>
                </a:cubicBezTo>
                <a:cubicBezTo>
                  <a:pt x="7446" y="14719"/>
                  <a:pt x="7430" y="14713"/>
                  <a:pt x="7412" y="14649"/>
                </a:cubicBezTo>
                <a:cubicBezTo>
                  <a:pt x="7377" y="14531"/>
                  <a:pt x="7312" y="14555"/>
                  <a:pt x="7312" y="14680"/>
                </a:cubicBezTo>
                <a:cubicBezTo>
                  <a:pt x="7312" y="14737"/>
                  <a:pt x="7336" y="14792"/>
                  <a:pt x="7362" y="14805"/>
                </a:cubicBezTo>
                <a:cubicBezTo>
                  <a:pt x="7424" y="14835"/>
                  <a:pt x="7424" y="15035"/>
                  <a:pt x="7362" y="15038"/>
                </a:cubicBezTo>
                <a:cubicBezTo>
                  <a:pt x="7336" y="15039"/>
                  <a:pt x="7307" y="15071"/>
                  <a:pt x="7299" y="15100"/>
                </a:cubicBezTo>
                <a:cubicBezTo>
                  <a:pt x="7290" y="15129"/>
                  <a:pt x="7247" y="15147"/>
                  <a:pt x="7203" y="15147"/>
                </a:cubicBezTo>
                <a:lnTo>
                  <a:pt x="7126" y="15147"/>
                </a:lnTo>
                <a:lnTo>
                  <a:pt x="7136" y="15660"/>
                </a:lnTo>
                <a:cubicBezTo>
                  <a:pt x="7148" y="16159"/>
                  <a:pt x="7124" y="16444"/>
                  <a:pt x="7077" y="16344"/>
                </a:cubicBezTo>
                <a:cubicBezTo>
                  <a:pt x="7066" y="16322"/>
                  <a:pt x="7059" y="15526"/>
                  <a:pt x="7059" y="14571"/>
                </a:cubicBezTo>
                <a:cubicBezTo>
                  <a:pt x="7059" y="13151"/>
                  <a:pt x="7051" y="12830"/>
                  <a:pt x="7027" y="12798"/>
                </a:cubicBezTo>
                <a:cubicBezTo>
                  <a:pt x="7011" y="12777"/>
                  <a:pt x="6994" y="12633"/>
                  <a:pt x="6986" y="12472"/>
                </a:cubicBezTo>
                <a:cubicBezTo>
                  <a:pt x="6978" y="12311"/>
                  <a:pt x="6957" y="12130"/>
                  <a:pt x="6941" y="12083"/>
                </a:cubicBezTo>
                <a:cubicBezTo>
                  <a:pt x="6919" y="12022"/>
                  <a:pt x="6917" y="11961"/>
                  <a:pt x="6932" y="11865"/>
                </a:cubicBezTo>
                <a:cubicBezTo>
                  <a:pt x="6970" y="11619"/>
                  <a:pt x="6956" y="11606"/>
                  <a:pt x="6782" y="11617"/>
                </a:cubicBezTo>
                <a:close/>
                <a:moveTo>
                  <a:pt x="7099" y="11881"/>
                </a:moveTo>
                <a:cubicBezTo>
                  <a:pt x="7088" y="11881"/>
                  <a:pt x="7081" y="11930"/>
                  <a:pt x="7081" y="11990"/>
                </a:cubicBezTo>
                <a:cubicBezTo>
                  <a:pt x="7081" y="12050"/>
                  <a:pt x="7088" y="12099"/>
                  <a:pt x="7099" y="12099"/>
                </a:cubicBezTo>
                <a:cubicBezTo>
                  <a:pt x="7111" y="12099"/>
                  <a:pt x="7122" y="12050"/>
                  <a:pt x="7122" y="11990"/>
                </a:cubicBezTo>
                <a:cubicBezTo>
                  <a:pt x="7122" y="11930"/>
                  <a:pt x="7111" y="11881"/>
                  <a:pt x="7099" y="11881"/>
                </a:cubicBezTo>
                <a:close/>
                <a:moveTo>
                  <a:pt x="19650" y="12596"/>
                </a:moveTo>
                <a:cubicBezTo>
                  <a:pt x="19638" y="12596"/>
                  <a:pt x="19627" y="12634"/>
                  <a:pt x="19627" y="12674"/>
                </a:cubicBezTo>
                <a:cubicBezTo>
                  <a:pt x="19627" y="12714"/>
                  <a:pt x="19638" y="12752"/>
                  <a:pt x="19650" y="12752"/>
                </a:cubicBezTo>
                <a:cubicBezTo>
                  <a:pt x="19661" y="12752"/>
                  <a:pt x="19672" y="12714"/>
                  <a:pt x="19672" y="12674"/>
                </a:cubicBezTo>
                <a:cubicBezTo>
                  <a:pt x="19672" y="12634"/>
                  <a:pt x="19661" y="12596"/>
                  <a:pt x="19650" y="12596"/>
                </a:cubicBezTo>
                <a:close/>
                <a:moveTo>
                  <a:pt x="8861" y="13980"/>
                </a:moveTo>
                <a:cubicBezTo>
                  <a:pt x="8849" y="13980"/>
                  <a:pt x="8838" y="14018"/>
                  <a:pt x="8838" y="14058"/>
                </a:cubicBezTo>
                <a:cubicBezTo>
                  <a:pt x="8838" y="14098"/>
                  <a:pt x="8849" y="14136"/>
                  <a:pt x="8861" y="14136"/>
                </a:cubicBezTo>
                <a:cubicBezTo>
                  <a:pt x="8872" y="14136"/>
                  <a:pt x="8883" y="14098"/>
                  <a:pt x="8883" y="14058"/>
                </a:cubicBezTo>
                <a:cubicBezTo>
                  <a:pt x="8883" y="14018"/>
                  <a:pt x="8872" y="13980"/>
                  <a:pt x="8861" y="13980"/>
                </a:cubicBezTo>
                <a:close/>
                <a:moveTo>
                  <a:pt x="9082" y="13980"/>
                </a:moveTo>
                <a:cubicBezTo>
                  <a:pt x="9076" y="14018"/>
                  <a:pt x="9092" y="14056"/>
                  <a:pt x="9119" y="14074"/>
                </a:cubicBezTo>
                <a:cubicBezTo>
                  <a:pt x="9145" y="14091"/>
                  <a:pt x="9170" y="14115"/>
                  <a:pt x="9173" y="14120"/>
                </a:cubicBezTo>
                <a:cubicBezTo>
                  <a:pt x="9175" y="14126"/>
                  <a:pt x="9171" y="14087"/>
                  <a:pt x="9164" y="14027"/>
                </a:cubicBezTo>
                <a:cubicBezTo>
                  <a:pt x="9150" y="13906"/>
                  <a:pt x="9101" y="13876"/>
                  <a:pt x="9082" y="13980"/>
                </a:cubicBezTo>
                <a:close/>
                <a:moveTo>
                  <a:pt x="10640" y="14276"/>
                </a:moveTo>
                <a:cubicBezTo>
                  <a:pt x="10606" y="14276"/>
                  <a:pt x="10591" y="14607"/>
                  <a:pt x="10617" y="14773"/>
                </a:cubicBezTo>
                <a:cubicBezTo>
                  <a:pt x="10652" y="14997"/>
                  <a:pt x="10663" y="14967"/>
                  <a:pt x="10663" y="14602"/>
                </a:cubicBezTo>
                <a:cubicBezTo>
                  <a:pt x="10663" y="14422"/>
                  <a:pt x="10651" y="14276"/>
                  <a:pt x="10640" y="14276"/>
                </a:cubicBezTo>
                <a:close/>
                <a:moveTo>
                  <a:pt x="3011" y="14571"/>
                </a:moveTo>
                <a:cubicBezTo>
                  <a:pt x="2999" y="14571"/>
                  <a:pt x="2988" y="14609"/>
                  <a:pt x="2988" y="14649"/>
                </a:cubicBezTo>
                <a:cubicBezTo>
                  <a:pt x="2988" y="14689"/>
                  <a:pt x="2999" y="14711"/>
                  <a:pt x="3011" y="14711"/>
                </a:cubicBezTo>
                <a:cubicBezTo>
                  <a:pt x="3023" y="14711"/>
                  <a:pt x="3029" y="14689"/>
                  <a:pt x="3029" y="14649"/>
                </a:cubicBezTo>
                <a:cubicBezTo>
                  <a:pt x="3029" y="14609"/>
                  <a:pt x="3023" y="14571"/>
                  <a:pt x="3011" y="14571"/>
                </a:cubicBezTo>
                <a:close/>
                <a:moveTo>
                  <a:pt x="5460" y="14571"/>
                </a:moveTo>
                <a:cubicBezTo>
                  <a:pt x="5443" y="14571"/>
                  <a:pt x="5424" y="14609"/>
                  <a:pt x="5424" y="14649"/>
                </a:cubicBezTo>
                <a:cubicBezTo>
                  <a:pt x="5424" y="14689"/>
                  <a:pt x="5443" y="14711"/>
                  <a:pt x="5460" y="14711"/>
                </a:cubicBezTo>
                <a:cubicBezTo>
                  <a:pt x="5478" y="14711"/>
                  <a:pt x="5492" y="14689"/>
                  <a:pt x="5492" y="14649"/>
                </a:cubicBezTo>
                <a:cubicBezTo>
                  <a:pt x="5492" y="14609"/>
                  <a:pt x="5478" y="14571"/>
                  <a:pt x="5460" y="14571"/>
                </a:cubicBezTo>
                <a:close/>
                <a:moveTo>
                  <a:pt x="9852" y="17713"/>
                </a:moveTo>
                <a:cubicBezTo>
                  <a:pt x="9847" y="17562"/>
                  <a:pt x="9843" y="17692"/>
                  <a:pt x="9843" y="17992"/>
                </a:cubicBezTo>
                <a:cubicBezTo>
                  <a:pt x="9843" y="18293"/>
                  <a:pt x="9847" y="18407"/>
                  <a:pt x="9852" y="18257"/>
                </a:cubicBezTo>
                <a:cubicBezTo>
                  <a:pt x="9857" y="18107"/>
                  <a:pt x="9857" y="17863"/>
                  <a:pt x="9852" y="17713"/>
                </a:cubicBezTo>
                <a:close/>
                <a:moveTo>
                  <a:pt x="4365" y="18646"/>
                </a:moveTo>
                <a:cubicBezTo>
                  <a:pt x="4353" y="18646"/>
                  <a:pt x="4347" y="18868"/>
                  <a:pt x="4347" y="19159"/>
                </a:cubicBezTo>
                <a:cubicBezTo>
                  <a:pt x="4347" y="19450"/>
                  <a:pt x="4353" y="19672"/>
                  <a:pt x="4365" y="19672"/>
                </a:cubicBezTo>
                <a:cubicBezTo>
                  <a:pt x="4377" y="19672"/>
                  <a:pt x="4387" y="19450"/>
                  <a:pt x="4387" y="19159"/>
                </a:cubicBezTo>
                <a:cubicBezTo>
                  <a:pt x="4387" y="18868"/>
                  <a:pt x="4377" y="18646"/>
                  <a:pt x="4365" y="18646"/>
                </a:cubicBezTo>
                <a:close/>
                <a:moveTo>
                  <a:pt x="9752" y="19921"/>
                </a:moveTo>
                <a:cubicBezTo>
                  <a:pt x="9741" y="19946"/>
                  <a:pt x="9730" y="20016"/>
                  <a:pt x="9730" y="20076"/>
                </a:cubicBezTo>
                <a:cubicBezTo>
                  <a:pt x="9730" y="20136"/>
                  <a:pt x="9741" y="20163"/>
                  <a:pt x="9752" y="20139"/>
                </a:cubicBezTo>
                <a:cubicBezTo>
                  <a:pt x="9764" y="20114"/>
                  <a:pt x="9771" y="20043"/>
                  <a:pt x="9771" y="19983"/>
                </a:cubicBezTo>
                <a:cubicBezTo>
                  <a:pt x="9771" y="19923"/>
                  <a:pt x="9764" y="19896"/>
                  <a:pt x="9752" y="19921"/>
                </a:cubicBezTo>
                <a:close/>
                <a:moveTo>
                  <a:pt x="7145" y="20667"/>
                </a:moveTo>
                <a:cubicBezTo>
                  <a:pt x="7116" y="20642"/>
                  <a:pt x="7109" y="20659"/>
                  <a:pt x="7117" y="20729"/>
                </a:cubicBezTo>
                <a:cubicBezTo>
                  <a:pt x="7124" y="20785"/>
                  <a:pt x="7142" y="20823"/>
                  <a:pt x="7158" y="20823"/>
                </a:cubicBezTo>
                <a:cubicBezTo>
                  <a:pt x="7202" y="20823"/>
                  <a:pt x="7191" y="20709"/>
                  <a:pt x="7145" y="20667"/>
                </a:cubicBezTo>
                <a:close/>
                <a:moveTo>
                  <a:pt x="4641" y="20714"/>
                </a:moveTo>
                <a:cubicBezTo>
                  <a:pt x="4629" y="20689"/>
                  <a:pt x="4623" y="20703"/>
                  <a:pt x="4623" y="20745"/>
                </a:cubicBezTo>
                <a:cubicBezTo>
                  <a:pt x="4623" y="20787"/>
                  <a:pt x="4629" y="20823"/>
                  <a:pt x="4641" y="20823"/>
                </a:cubicBezTo>
                <a:cubicBezTo>
                  <a:pt x="4652" y="20823"/>
                  <a:pt x="4663" y="20809"/>
                  <a:pt x="4663" y="20792"/>
                </a:cubicBezTo>
                <a:cubicBezTo>
                  <a:pt x="4663" y="20774"/>
                  <a:pt x="4652" y="20739"/>
                  <a:pt x="4641" y="20714"/>
                </a:cubicBezTo>
                <a:close/>
                <a:moveTo>
                  <a:pt x="4482" y="20729"/>
                </a:moveTo>
                <a:cubicBezTo>
                  <a:pt x="4466" y="20751"/>
                  <a:pt x="4458" y="20802"/>
                  <a:pt x="4464" y="20838"/>
                </a:cubicBezTo>
                <a:cubicBezTo>
                  <a:pt x="4479" y="20921"/>
                  <a:pt x="4537" y="20920"/>
                  <a:pt x="4537" y="20838"/>
                </a:cubicBezTo>
                <a:cubicBezTo>
                  <a:pt x="4537" y="20736"/>
                  <a:pt x="4513" y="20688"/>
                  <a:pt x="4482" y="20729"/>
                </a:cubicBezTo>
                <a:close/>
                <a:moveTo>
                  <a:pt x="3966" y="20745"/>
                </a:moveTo>
                <a:cubicBezTo>
                  <a:pt x="3942" y="20662"/>
                  <a:pt x="3895" y="20743"/>
                  <a:pt x="3912" y="20838"/>
                </a:cubicBezTo>
                <a:cubicBezTo>
                  <a:pt x="3918" y="20874"/>
                  <a:pt x="3939" y="20877"/>
                  <a:pt x="3957" y="20854"/>
                </a:cubicBezTo>
                <a:cubicBezTo>
                  <a:pt x="3978" y="20826"/>
                  <a:pt x="3980" y="20792"/>
                  <a:pt x="3966" y="20745"/>
                </a:cubicBezTo>
                <a:close/>
                <a:moveTo>
                  <a:pt x="6977" y="20745"/>
                </a:moveTo>
                <a:cubicBezTo>
                  <a:pt x="6948" y="20783"/>
                  <a:pt x="6952" y="20797"/>
                  <a:pt x="6995" y="20838"/>
                </a:cubicBezTo>
                <a:cubicBezTo>
                  <a:pt x="7024" y="20866"/>
                  <a:pt x="7050" y="20897"/>
                  <a:pt x="7054" y="20901"/>
                </a:cubicBezTo>
                <a:cubicBezTo>
                  <a:pt x="7058" y="20904"/>
                  <a:pt x="7054" y="20849"/>
                  <a:pt x="7040" y="20792"/>
                </a:cubicBezTo>
                <a:cubicBezTo>
                  <a:pt x="7026" y="20732"/>
                  <a:pt x="6997" y="20718"/>
                  <a:pt x="6977" y="20745"/>
                </a:cubicBezTo>
                <a:close/>
                <a:moveTo>
                  <a:pt x="2395" y="21103"/>
                </a:moveTo>
                <a:cubicBezTo>
                  <a:pt x="2303" y="21116"/>
                  <a:pt x="2228" y="21159"/>
                  <a:pt x="2228" y="21196"/>
                </a:cubicBezTo>
                <a:cubicBezTo>
                  <a:pt x="2228" y="21300"/>
                  <a:pt x="2514" y="21287"/>
                  <a:pt x="2540" y="21180"/>
                </a:cubicBezTo>
                <a:cubicBezTo>
                  <a:pt x="2557" y="21109"/>
                  <a:pt x="2528" y="21084"/>
                  <a:pt x="2395" y="21103"/>
                </a:cubicBezTo>
                <a:close/>
                <a:moveTo>
                  <a:pt x="8213" y="21118"/>
                </a:moveTo>
                <a:cubicBezTo>
                  <a:pt x="8168" y="21118"/>
                  <a:pt x="8142" y="21153"/>
                  <a:pt x="8150" y="21196"/>
                </a:cubicBezTo>
                <a:cubicBezTo>
                  <a:pt x="8157" y="21236"/>
                  <a:pt x="8192" y="21274"/>
                  <a:pt x="8227" y="21274"/>
                </a:cubicBezTo>
                <a:cubicBezTo>
                  <a:pt x="8261" y="21274"/>
                  <a:pt x="8290" y="21236"/>
                  <a:pt x="8290" y="21196"/>
                </a:cubicBezTo>
                <a:cubicBezTo>
                  <a:pt x="8290" y="21156"/>
                  <a:pt x="8255" y="21118"/>
                  <a:pt x="8213" y="21118"/>
                </a:cubicBezTo>
                <a:close/>
                <a:moveTo>
                  <a:pt x="2775" y="21320"/>
                </a:moveTo>
                <a:cubicBezTo>
                  <a:pt x="2729" y="21305"/>
                  <a:pt x="2694" y="21320"/>
                  <a:pt x="2694" y="21351"/>
                </a:cubicBezTo>
                <a:cubicBezTo>
                  <a:pt x="2694" y="21383"/>
                  <a:pt x="2729" y="21414"/>
                  <a:pt x="2775" y="21414"/>
                </a:cubicBezTo>
                <a:cubicBezTo>
                  <a:pt x="2822" y="21414"/>
                  <a:pt x="2861" y="21398"/>
                  <a:pt x="2861" y="21383"/>
                </a:cubicBezTo>
                <a:cubicBezTo>
                  <a:pt x="2861" y="21367"/>
                  <a:pt x="2822" y="21336"/>
                  <a:pt x="2775" y="21320"/>
                </a:cubicBezTo>
                <a:close/>
              </a:path>
            </a:pathLst>
          </a:custGeom>
          <a:ln w="88900">
            <a:miter lim="400000"/>
          </a:ln>
        </p:spPr>
      </p:pic>
      <p:pic>
        <p:nvPicPr>
          <p:cNvPr id="149" name="Powerpoint vectors copy 4.pdf" descr="Powerpoint vectors copy 4.pdf"/>
          <p:cNvPicPr>
            <a:picLocks noChangeAspect="1"/>
          </p:cNvPicPr>
          <p:nvPr/>
        </p:nvPicPr>
        <p:blipFill>
          <a:blip r:embed="rId3">
            <a:extLst/>
          </a:blip>
          <a:stretch>
            <a:fillRect/>
          </a:stretch>
        </p:blipFill>
        <p:spPr>
          <a:xfrm>
            <a:off x="228600" y="8712200"/>
            <a:ext cx="1879600" cy="812800"/>
          </a:xfrm>
          <a:prstGeom prst="rect">
            <a:avLst/>
          </a:prstGeom>
          <a:ln w="88900">
            <a:miter lim="400000"/>
          </a:ln>
        </p:spPr>
      </p:pic>
      <p:sp>
        <p:nvSpPr>
          <p:cNvPr id="150" name="Title Text"/>
          <p:cNvSpPr txBox="1"/>
          <p:nvPr>
            <p:ph type="title"/>
          </p:nvPr>
        </p:nvSpPr>
        <p:spPr>
          <a:xfrm>
            <a:off x="571500" y="-50800"/>
            <a:ext cx="11861800" cy="1397000"/>
          </a:xfrm>
          <a:prstGeom prst="rect">
            <a:avLst/>
          </a:prstGeom>
        </p:spPr>
        <p:txBody>
          <a:bodyPr/>
          <a:lstStyle/>
          <a:p>
            <a:pPr/>
            <a:r>
              <a:t>Title Text</a:t>
            </a:r>
          </a:p>
        </p:txBody>
      </p:sp>
      <p:sp>
        <p:nvSpPr>
          <p:cNvPr id="151" name="Body Level One…"/>
          <p:cNvSpPr txBox="1"/>
          <p:nvPr>
            <p:ph type="body" idx="1"/>
          </p:nvPr>
        </p:nvSpPr>
        <p:spPr>
          <a:xfrm>
            <a:off x="571500" y="1663700"/>
            <a:ext cx="11861800" cy="6565900"/>
          </a:xfrm>
          <a:prstGeom prst="rect">
            <a:avLst/>
          </a:prstGeom>
        </p:spPr>
        <p:txBody>
          <a:bodyPr numCol="1" spcCol="38100"/>
          <a:lstStyle>
            <a:lvl1pPr>
              <a:spcBef>
                <a:spcPts val="1000"/>
              </a:spcBef>
              <a:defRPr sz="2400">
                <a:solidFill>
                  <a:srgbClr val="000000"/>
                </a:solidFill>
              </a:defRPr>
            </a:lvl1pPr>
            <a:lvl2pPr>
              <a:spcBef>
                <a:spcPts val="1500"/>
              </a:spcBef>
              <a:defRPr sz="2400">
                <a:solidFill>
                  <a:srgbClr val="000000"/>
                </a:solidFill>
              </a:defRPr>
            </a:lvl2pPr>
            <a:lvl3pPr>
              <a:defRPr sz="2400">
                <a:solidFill>
                  <a:srgbClr val="000000"/>
                </a:solidFill>
              </a:defRPr>
            </a:lvl3pPr>
            <a:lvl4pPr>
              <a:defRPr sz="2400">
                <a:solidFill>
                  <a:srgbClr val="000000"/>
                </a:solidFill>
              </a:defRPr>
            </a:lvl4pPr>
            <a:lvl5pPr>
              <a:defRPr sz="2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9" name="Title Text"/>
          <p:cNvSpPr txBox="1"/>
          <p:nvPr>
            <p:ph type="title"/>
          </p:nvPr>
        </p:nvSpPr>
        <p:spPr>
          <a:xfrm>
            <a:off x="1270000" y="203200"/>
            <a:ext cx="10464800" cy="2540000"/>
          </a:xfrm>
          <a:prstGeom prst="rect">
            <a:avLst/>
          </a:prstGeom>
        </p:spPr>
        <p:txBody>
          <a:bodyPr anchor="ctr"/>
          <a:lstStyle>
            <a:lvl1pPr algn="ctr" defTabSz="457200">
              <a:defRPr sz="7200">
                <a:solidFill>
                  <a:srgbClr val="FFFFFF"/>
                </a:solidFill>
                <a:latin typeface="+mj-lt"/>
                <a:ea typeface="+mj-ea"/>
                <a:cs typeface="+mj-cs"/>
                <a:sym typeface="Chalkboard"/>
              </a:defRPr>
            </a:lvl1pPr>
          </a:lstStyle>
          <a:p>
            <a:pPr/>
            <a:r>
              <a:t>Title Text</a:t>
            </a:r>
          </a:p>
        </p:txBody>
      </p:sp>
      <p:sp>
        <p:nvSpPr>
          <p:cNvPr id="160" name="Body Level One…"/>
          <p:cNvSpPr txBox="1"/>
          <p:nvPr>
            <p:ph type="body" idx="1"/>
          </p:nvPr>
        </p:nvSpPr>
        <p:spPr>
          <a:xfrm>
            <a:off x="1270000" y="2946400"/>
            <a:ext cx="10464800" cy="5740400"/>
          </a:xfrm>
          <a:prstGeom prst="rect">
            <a:avLst/>
          </a:prstGeom>
        </p:spPr>
        <p:txBody>
          <a:bodyPr numCol="1" spcCol="38100" anchor="ctr"/>
          <a:lstStyle>
            <a:lvl1pPr marL="893697" indent="-436497" defTabSz="457200">
              <a:spcBef>
                <a:spcPts val="3000"/>
              </a:spcBef>
              <a:buSzPct val="43000"/>
              <a:buBlip>
                <a:blip r:embed="rId3"/>
              </a:buBlip>
              <a:defRPr sz="3600">
                <a:solidFill>
                  <a:srgbClr val="FFFFFF"/>
                </a:solidFill>
                <a:latin typeface="+mj-lt"/>
                <a:ea typeface="+mj-ea"/>
                <a:cs typeface="+mj-cs"/>
                <a:sym typeface="Chalkboard"/>
              </a:defRPr>
            </a:lvl1pPr>
            <a:lvl2pPr marL="1439797" indent="-436497" defTabSz="457200">
              <a:spcBef>
                <a:spcPts val="3000"/>
              </a:spcBef>
              <a:buSzPct val="43000"/>
              <a:buBlip>
                <a:blip r:embed="rId3"/>
              </a:buBlip>
              <a:defRPr sz="3600">
                <a:solidFill>
                  <a:srgbClr val="FFFFFF"/>
                </a:solidFill>
                <a:latin typeface="+mj-lt"/>
                <a:ea typeface="+mj-ea"/>
                <a:cs typeface="+mj-cs"/>
                <a:sym typeface="Chalkboard"/>
              </a:defRPr>
            </a:lvl2pPr>
            <a:lvl3pPr marL="1973197" indent="-436497" defTabSz="457200">
              <a:spcBef>
                <a:spcPts val="3000"/>
              </a:spcBef>
              <a:buSzPct val="43000"/>
              <a:buBlip>
                <a:blip r:embed="rId3"/>
              </a:buBlip>
              <a:defRPr sz="3600">
                <a:solidFill>
                  <a:srgbClr val="FFFFFF"/>
                </a:solidFill>
                <a:latin typeface="+mj-lt"/>
                <a:ea typeface="+mj-ea"/>
                <a:cs typeface="+mj-cs"/>
                <a:sym typeface="Chalkboard"/>
              </a:defRPr>
            </a:lvl3pPr>
            <a:lvl4pPr marL="2544697" indent="-436497" defTabSz="457200">
              <a:spcBef>
                <a:spcPts val="3000"/>
              </a:spcBef>
              <a:buSzPct val="43000"/>
              <a:buBlip>
                <a:blip r:embed="rId3"/>
              </a:buBlip>
              <a:defRPr sz="3600">
                <a:solidFill>
                  <a:srgbClr val="FFFFFF"/>
                </a:solidFill>
                <a:latin typeface="+mj-lt"/>
                <a:ea typeface="+mj-ea"/>
                <a:cs typeface="+mj-cs"/>
                <a:sym typeface="Chalkboard"/>
              </a:defRPr>
            </a:lvl4pPr>
            <a:lvl5pPr marL="3128897" indent="-436497" defTabSz="457200">
              <a:spcBef>
                <a:spcPts val="3000"/>
              </a:spcBef>
              <a:buSzPct val="43000"/>
              <a:buBlip>
                <a:blip r:embed="rId3"/>
              </a:buBlip>
              <a:defRPr sz="3600">
                <a:solidFill>
                  <a:srgbClr val="FFFFFF"/>
                </a:solidFill>
                <a:latin typeface="+mj-lt"/>
                <a:ea typeface="+mj-ea"/>
                <a:cs typeface="+mj-cs"/>
                <a:sym typeface="Chalkboard"/>
              </a:defRPr>
            </a:lvl5pPr>
          </a:lstStyle>
          <a:p>
            <a:pPr/>
            <a:r>
              <a:t>Body Level One</a:t>
            </a:r>
          </a:p>
          <a:p>
            <a:pPr lvl="1"/>
            <a:r>
              <a:t>Body Level Two</a:t>
            </a:r>
          </a:p>
          <a:p>
            <a:pPr lvl="2"/>
            <a:r>
              <a:t>Body Level Three</a:t>
            </a:r>
          </a:p>
          <a:p>
            <a:pPr lvl="3"/>
            <a:r>
              <a:t>Body Level Four</a:t>
            </a:r>
          </a:p>
          <a:p>
            <a:pPr lvl="4"/>
            <a:r>
              <a:t>Body Level Five</a:t>
            </a:r>
          </a:p>
        </p:txBody>
      </p:sp>
      <p:sp>
        <p:nvSpPr>
          <p:cNvPr id="161" name="Slide Number"/>
          <p:cNvSpPr txBox="1"/>
          <p:nvPr>
            <p:ph type="sldNum" sz="quarter" idx="2"/>
          </p:nvPr>
        </p:nvSpPr>
        <p:spPr>
          <a:xfrm>
            <a:off x="6337300" y="9258300"/>
            <a:ext cx="329261" cy="390669"/>
          </a:xfrm>
          <a:prstGeom prst="rect">
            <a:avLst/>
          </a:prstGeom>
        </p:spPr>
        <p:txBody>
          <a:bodyPr/>
          <a:lstStyle>
            <a:lvl1pPr algn="ctr" defTabSz="457200">
              <a:defRPr sz="1800">
                <a:solidFill>
                  <a:srgbClr val="FFFFFF"/>
                </a:solidFill>
                <a:latin typeface="+mj-lt"/>
                <a:ea typeface="+mj-ea"/>
                <a:cs typeface="+mj-cs"/>
                <a:sym typeface="Chalkboar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168" name="Line"/>
          <p:cNvSpPr/>
          <p:nvPr/>
        </p:nvSpPr>
        <p:spPr>
          <a:xfrm>
            <a:off x="647700" y="1536700"/>
            <a:ext cx="11709400" cy="127"/>
          </a:xfrm>
          <a:prstGeom prst="line">
            <a:avLst/>
          </a:prstGeom>
          <a:ln w="12700">
            <a:solidFill>
              <a:srgbClr val="9A9A9A"/>
            </a:solidFill>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169" name="Line"/>
          <p:cNvSpPr/>
          <p:nvPr/>
        </p:nvSpPr>
        <p:spPr>
          <a:xfrm>
            <a:off x="609600" y="9118600"/>
            <a:ext cx="11785710" cy="127"/>
          </a:xfrm>
          <a:prstGeom prst="line">
            <a:avLst/>
          </a:prstGeom>
          <a:ln w="6350">
            <a:solidFill>
              <a:srgbClr val="000000"/>
            </a:solidFill>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170" name="Roberto Trotta"/>
          <p:cNvSpPr txBox="1"/>
          <p:nvPr/>
        </p:nvSpPr>
        <p:spPr>
          <a:xfrm>
            <a:off x="11040016" y="9182100"/>
            <a:ext cx="1264134" cy="317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1400">
                <a:solidFill>
                  <a:srgbClr val="606060"/>
                </a:solidFill>
                <a:latin typeface="+mn-lt"/>
                <a:ea typeface="+mn-ea"/>
                <a:cs typeface="+mn-cs"/>
                <a:sym typeface="Helvetica Neue Light"/>
              </a:defRPr>
            </a:lvl1pPr>
          </a:lstStyle>
          <a:p>
            <a:pPr/>
            <a:r>
              <a:t>Roberto Trotta </a:t>
            </a:r>
          </a:p>
        </p:txBody>
      </p:sp>
      <p:pic>
        <p:nvPicPr>
          <p:cNvPr id="171" name="ICL_logo.png" descr="ICL_logo.png"/>
          <p:cNvPicPr>
            <a:picLocks noChangeAspect="1"/>
          </p:cNvPicPr>
          <p:nvPr/>
        </p:nvPicPr>
        <p:blipFill>
          <a:blip r:embed="rId2">
            <a:extLst/>
          </a:blip>
          <a:srcRect l="0" t="9318" r="743" b="6814"/>
          <a:stretch>
            <a:fillRect/>
          </a:stretch>
        </p:blipFill>
        <p:spPr>
          <a:xfrm>
            <a:off x="10515600" y="846402"/>
            <a:ext cx="1892158" cy="550070"/>
          </a:xfrm>
          <a:custGeom>
            <a:avLst/>
            <a:gdLst/>
            <a:ahLst/>
            <a:cxnLst>
              <a:cxn ang="0">
                <a:pos x="wd2" y="hd2"/>
              </a:cxn>
              <a:cxn ang="5400000">
                <a:pos x="wd2" y="hd2"/>
              </a:cxn>
              <a:cxn ang="10800000">
                <a:pos x="wd2" y="hd2"/>
              </a:cxn>
              <a:cxn ang="16200000">
                <a:pos x="wd2" y="hd2"/>
              </a:cxn>
            </a:cxnLst>
            <a:rect l="0" t="0" r="r" b="b"/>
            <a:pathLst>
              <a:path w="21586" h="21554" fill="norm" stroke="1" extrusionOk="0">
                <a:moveTo>
                  <a:pt x="15163" y="0"/>
                </a:moveTo>
                <a:cubicBezTo>
                  <a:pt x="15113" y="0"/>
                  <a:pt x="15113" y="19"/>
                  <a:pt x="15113" y="544"/>
                </a:cubicBezTo>
                <a:cubicBezTo>
                  <a:pt x="15113" y="842"/>
                  <a:pt x="15102" y="1110"/>
                  <a:pt x="15091" y="1135"/>
                </a:cubicBezTo>
                <a:cubicBezTo>
                  <a:pt x="15079" y="1160"/>
                  <a:pt x="15072" y="1421"/>
                  <a:pt x="15072" y="1711"/>
                </a:cubicBezTo>
                <a:cubicBezTo>
                  <a:pt x="15072" y="2001"/>
                  <a:pt x="15061" y="2264"/>
                  <a:pt x="15050" y="2302"/>
                </a:cubicBezTo>
                <a:cubicBezTo>
                  <a:pt x="15039" y="2340"/>
                  <a:pt x="15026" y="2601"/>
                  <a:pt x="15023" y="2877"/>
                </a:cubicBezTo>
                <a:cubicBezTo>
                  <a:pt x="15018" y="3236"/>
                  <a:pt x="15009" y="3385"/>
                  <a:pt x="14986" y="3421"/>
                </a:cubicBezTo>
                <a:cubicBezTo>
                  <a:pt x="14969" y="3449"/>
                  <a:pt x="14932" y="3512"/>
                  <a:pt x="14905" y="3561"/>
                </a:cubicBezTo>
                <a:cubicBezTo>
                  <a:pt x="14836" y="3684"/>
                  <a:pt x="14774" y="3493"/>
                  <a:pt x="14774" y="3157"/>
                </a:cubicBezTo>
                <a:lnTo>
                  <a:pt x="14774" y="2924"/>
                </a:lnTo>
                <a:lnTo>
                  <a:pt x="14425" y="2955"/>
                </a:lnTo>
                <a:cubicBezTo>
                  <a:pt x="14135" y="2981"/>
                  <a:pt x="14068" y="2963"/>
                  <a:pt x="14058" y="2877"/>
                </a:cubicBezTo>
                <a:cubicBezTo>
                  <a:pt x="14044" y="2751"/>
                  <a:pt x="13919" y="2742"/>
                  <a:pt x="13864" y="2861"/>
                </a:cubicBezTo>
                <a:cubicBezTo>
                  <a:pt x="13800" y="2998"/>
                  <a:pt x="13755" y="2888"/>
                  <a:pt x="13755" y="2597"/>
                </a:cubicBezTo>
                <a:cubicBezTo>
                  <a:pt x="13755" y="2373"/>
                  <a:pt x="13750" y="2333"/>
                  <a:pt x="13705" y="2333"/>
                </a:cubicBezTo>
                <a:cubicBezTo>
                  <a:pt x="13639" y="2333"/>
                  <a:pt x="13626" y="2260"/>
                  <a:pt x="13619" y="1835"/>
                </a:cubicBezTo>
                <a:cubicBezTo>
                  <a:pt x="13612" y="1415"/>
                  <a:pt x="13572" y="1126"/>
                  <a:pt x="13538" y="1244"/>
                </a:cubicBezTo>
                <a:cubicBezTo>
                  <a:pt x="13479" y="1445"/>
                  <a:pt x="13375" y="1201"/>
                  <a:pt x="13375" y="871"/>
                </a:cubicBezTo>
                <a:cubicBezTo>
                  <a:pt x="13375" y="563"/>
                  <a:pt x="13278" y="559"/>
                  <a:pt x="13193" y="855"/>
                </a:cubicBezTo>
                <a:lnTo>
                  <a:pt x="13130" y="1073"/>
                </a:lnTo>
                <a:lnTo>
                  <a:pt x="12908" y="1026"/>
                </a:lnTo>
                <a:cubicBezTo>
                  <a:pt x="12786" y="1002"/>
                  <a:pt x="12673" y="1008"/>
                  <a:pt x="12659" y="1042"/>
                </a:cubicBezTo>
                <a:cubicBezTo>
                  <a:pt x="12619" y="1143"/>
                  <a:pt x="12496" y="1072"/>
                  <a:pt x="12496" y="949"/>
                </a:cubicBezTo>
                <a:cubicBezTo>
                  <a:pt x="12496" y="889"/>
                  <a:pt x="12514" y="839"/>
                  <a:pt x="12537" y="824"/>
                </a:cubicBezTo>
                <a:cubicBezTo>
                  <a:pt x="12633" y="765"/>
                  <a:pt x="12608" y="677"/>
                  <a:pt x="12487" y="653"/>
                </a:cubicBezTo>
                <a:cubicBezTo>
                  <a:pt x="12359" y="628"/>
                  <a:pt x="12356" y="630"/>
                  <a:pt x="12356" y="824"/>
                </a:cubicBezTo>
                <a:cubicBezTo>
                  <a:pt x="12356" y="932"/>
                  <a:pt x="12370" y="1045"/>
                  <a:pt x="12383" y="1073"/>
                </a:cubicBezTo>
                <a:cubicBezTo>
                  <a:pt x="12400" y="1109"/>
                  <a:pt x="12396" y="1146"/>
                  <a:pt x="12369" y="1213"/>
                </a:cubicBezTo>
                <a:cubicBezTo>
                  <a:pt x="12340" y="1287"/>
                  <a:pt x="12324" y="1292"/>
                  <a:pt x="12302" y="1229"/>
                </a:cubicBezTo>
                <a:cubicBezTo>
                  <a:pt x="12259" y="1107"/>
                  <a:pt x="12080" y="1108"/>
                  <a:pt x="12093" y="1229"/>
                </a:cubicBezTo>
                <a:cubicBezTo>
                  <a:pt x="12099" y="1281"/>
                  <a:pt x="12077" y="1346"/>
                  <a:pt x="12048" y="1384"/>
                </a:cubicBezTo>
                <a:cubicBezTo>
                  <a:pt x="12011" y="1433"/>
                  <a:pt x="11999" y="1515"/>
                  <a:pt x="12003" y="1633"/>
                </a:cubicBezTo>
                <a:cubicBezTo>
                  <a:pt x="12007" y="1756"/>
                  <a:pt x="11998" y="1788"/>
                  <a:pt x="11966" y="1788"/>
                </a:cubicBezTo>
                <a:cubicBezTo>
                  <a:pt x="11943" y="1788"/>
                  <a:pt x="11923" y="1745"/>
                  <a:pt x="11921" y="1695"/>
                </a:cubicBezTo>
                <a:cubicBezTo>
                  <a:pt x="11913" y="1425"/>
                  <a:pt x="11913" y="1421"/>
                  <a:pt x="11894" y="1524"/>
                </a:cubicBezTo>
                <a:cubicBezTo>
                  <a:pt x="11884" y="1580"/>
                  <a:pt x="11879" y="1685"/>
                  <a:pt x="11885" y="1742"/>
                </a:cubicBezTo>
                <a:cubicBezTo>
                  <a:pt x="11901" y="1887"/>
                  <a:pt x="11765" y="2330"/>
                  <a:pt x="11704" y="2333"/>
                </a:cubicBezTo>
                <a:cubicBezTo>
                  <a:pt x="11662" y="2335"/>
                  <a:pt x="11656" y="2354"/>
                  <a:pt x="11677" y="2442"/>
                </a:cubicBezTo>
                <a:cubicBezTo>
                  <a:pt x="11708" y="2571"/>
                  <a:pt x="11687" y="2715"/>
                  <a:pt x="11645" y="2659"/>
                </a:cubicBezTo>
                <a:cubicBezTo>
                  <a:pt x="11620" y="2627"/>
                  <a:pt x="11616" y="2681"/>
                  <a:pt x="11618" y="2970"/>
                </a:cubicBezTo>
                <a:cubicBezTo>
                  <a:pt x="11621" y="3382"/>
                  <a:pt x="11605" y="3544"/>
                  <a:pt x="11568" y="3437"/>
                </a:cubicBezTo>
                <a:cubicBezTo>
                  <a:pt x="11550" y="3386"/>
                  <a:pt x="11541" y="3444"/>
                  <a:pt x="11541" y="3639"/>
                </a:cubicBezTo>
                <a:cubicBezTo>
                  <a:pt x="11541" y="3895"/>
                  <a:pt x="11540" y="3897"/>
                  <a:pt x="11464" y="3919"/>
                </a:cubicBezTo>
                <a:cubicBezTo>
                  <a:pt x="11385" y="3941"/>
                  <a:pt x="11382" y="3945"/>
                  <a:pt x="11382" y="4261"/>
                </a:cubicBezTo>
                <a:cubicBezTo>
                  <a:pt x="11382" y="4436"/>
                  <a:pt x="11371" y="4609"/>
                  <a:pt x="11360" y="4634"/>
                </a:cubicBezTo>
                <a:cubicBezTo>
                  <a:pt x="11348" y="4660"/>
                  <a:pt x="11342" y="5025"/>
                  <a:pt x="11342" y="5474"/>
                </a:cubicBezTo>
                <a:cubicBezTo>
                  <a:pt x="11342" y="6239"/>
                  <a:pt x="11341" y="6260"/>
                  <a:pt x="11387" y="6283"/>
                </a:cubicBezTo>
                <a:cubicBezTo>
                  <a:pt x="11427" y="6302"/>
                  <a:pt x="11433" y="6347"/>
                  <a:pt x="11428" y="6563"/>
                </a:cubicBezTo>
                <a:cubicBezTo>
                  <a:pt x="11424" y="6702"/>
                  <a:pt x="11416" y="6850"/>
                  <a:pt x="11405" y="6889"/>
                </a:cubicBezTo>
                <a:cubicBezTo>
                  <a:pt x="11394" y="6928"/>
                  <a:pt x="11382" y="7061"/>
                  <a:pt x="11382" y="7185"/>
                </a:cubicBezTo>
                <a:cubicBezTo>
                  <a:pt x="11382" y="7384"/>
                  <a:pt x="11391" y="7402"/>
                  <a:pt x="11450" y="7418"/>
                </a:cubicBezTo>
                <a:cubicBezTo>
                  <a:pt x="11489" y="7428"/>
                  <a:pt x="11532" y="7394"/>
                  <a:pt x="11554" y="7325"/>
                </a:cubicBezTo>
                <a:cubicBezTo>
                  <a:pt x="11591" y="7211"/>
                  <a:pt x="11597" y="7212"/>
                  <a:pt x="11618" y="7402"/>
                </a:cubicBezTo>
                <a:cubicBezTo>
                  <a:pt x="11630" y="7513"/>
                  <a:pt x="11633" y="7615"/>
                  <a:pt x="11627" y="7636"/>
                </a:cubicBezTo>
                <a:cubicBezTo>
                  <a:pt x="11621" y="7656"/>
                  <a:pt x="11626" y="7717"/>
                  <a:pt x="11640" y="7775"/>
                </a:cubicBezTo>
                <a:cubicBezTo>
                  <a:pt x="11655" y="7834"/>
                  <a:pt x="11666" y="7943"/>
                  <a:pt x="11668" y="8009"/>
                </a:cubicBezTo>
                <a:cubicBezTo>
                  <a:pt x="11669" y="8074"/>
                  <a:pt x="11675" y="8229"/>
                  <a:pt x="11677" y="8351"/>
                </a:cubicBezTo>
                <a:cubicBezTo>
                  <a:pt x="11680" y="8541"/>
                  <a:pt x="11685" y="8571"/>
                  <a:pt x="11736" y="8569"/>
                </a:cubicBezTo>
                <a:cubicBezTo>
                  <a:pt x="11789" y="8566"/>
                  <a:pt x="11794" y="8583"/>
                  <a:pt x="11794" y="8849"/>
                </a:cubicBezTo>
                <a:cubicBezTo>
                  <a:pt x="11794" y="9145"/>
                  <a:pt x="11827" y="9232"/>
                  <a:pt x="11944" y="9253"/>
                </a:cubicBezTo>
                <a:cubicBezTo>
                  <a:pt x="11977" y="9259"/>
                  <a:pt x="11975" y="9233"/>
                  <a:pt x="11953" y="9144"/>
                </a:cubicBezTo>
                <a:cubicBezTo>
                  <a:pt x="11932" y="9056"/>
                  <a:pt x="11936" y="9029"/>
                  <a:pt x="11966" y="8988"/>
                </a:cubicBezTo>
                <a:cubicBezTo>
                  <a:pt x="12015" y="8924"/>
                  <a:pt x="12071" y="9195"/>
                  <a:pt x="12071" y="9502"/>
                </a:cubicBezTo>
                <a:cubicBezTo>
                  <a:pt x="12071" y="9700"/>
                  <a:pt x="12081" y="9733"/>
                  <a:pt x="12148" y="9766"/>
                </a:cubicBezTo>
                <a:cubicBezTo>
                  <a:pt x="12220" y="9801"/>
                  <a:pt x="12218" y="9808"/>
                  <a:pt x="12215" y="10108"/>
                </a:cubicBezTo>
                <a:cubicBezTo>
                  <a:pt x="12213" y="10338"/>
                  <a:pt x="12224" y="10419"/>
                  <a:pt x="12247" y="10419"/>
                </a:cubicBezTo>
                <a:cubicBezTo>
                  <a:pt x="12268" y="10419"/>
                  <a:pt x="12274" y="10373"/>
                  <a:pt x="12265" y="10295"/>
                </a:cubicBezTo>
                <a:cubicBezTo>
                  <a:pt x="12258" y="10228"/>
                  <a:pt x="12264" y="10118"/>
                  <a:pt x="12283" y="10046"/>
                </a:cubicBezTo>
                <a:cubicBezTo>
                  <a:pt x="12316" y="9923"/>
                  <a:pt x="12323" y="9931"/>
                  <a:pt x="12378" y="10046"/>
                </a:cubicBezTo>
                <a:cubicBezTo>
                  <a:pt x="12453" y="10201"/>
                  <a:pt x="12459" y="10305"/>
                  <a:pt x="12397" y="10357"/>
                </a:cubicBezTo>
                <a:cubicBezTo>
                  <a:pt x="12370" y="10379"/>
                  <a:pt x="12426" y="10398"/>
                  <a:pt x="12519" y="10404"/>
                </a:cubicBezTo>
                <a:cubicBezTo>
                  <a:pt x="12629" y="10410"/>
                  <a:pt x="12710" y="10378"/>
                  <a:pt x="12750" y="10310"/>
                </a:cubicBezTo>
                <a:cubicBezTo>
                  <a:pt x="12825" y="10182"/>
                  <a:pt x="12852" y="10179"/>
                  <a:pt x="12886" y="10295"/>
                </a:cubicBezTo>
                <a:cubicBezTo>
                  <a:pt x="12900" y="10344"/>
                  <a:pt x="12941" y="10369"/>
                  <a:pt x="12981" y="10357"/>
                </a:cubicBezTo>
                <a:cubicBezTo>
                  <a:pt x="13020" y="10345"/>
                  <a:pt x="13059" y="10376"/>
                  <a:pt x="13067" y="10419"/>
                </a:cubicBezTo>
                <a:cubicBezTo>
                  <a:pt x="13092" y="10561"/>
                  <a:pt x="13199" y="10501"/>
                  <a:pt x="13212" y="10341"/>
                </a:cubicBezTo>
                <a:cubicBezTo>
                  <a:pt x="13221" y="10223"/>
                  <a:pt x="13242" y="10201"/>
                  <a:pt x="13320" y="10201"/>
                </a:cubicBezTo>
                <a:cubicBezTo>
                  <a:pt x="13373" y="10201"/>
                  <a:pt x="13418" y="10228"/>
                  <a:pt x="13424" y="10264"/>
                </a:cubicBezTo>
                <a:cubicBezTo>
                  <a:pt x="13446" y="10383"/>
                  <a:pt x="13543" y="10407"/>
                  <a:pt x="13556" y="10295"/>
                </a:cubicBezTo>
                <a:cubicBezTo>
                  <a:pt x="13565" y="10211"/>
                  <a:pt x="13573" y="10196"/>
                  <a:pt x="13596" y="10264"/>
                </a:cubicBezTo>
                <a:cubicBezTo>
                  <a:pt x="13614" y="10315"/>
                  <a:pt x="13693" y="10360"/>
                  <a:pt x="13791" y="10357"/>
                </a:cubicBezTo>
                <a:cubicBezTo>
                  <a:pt x="13882" y="10354"/>
                  <a:pt x="13998" y="10363"/>
                  <a:pt x="14049" y="10388"/>
                </a:cubicBezTo>
                <a:cubicBezTo>
                  <a:pt x="14128" y="10426"/>
                  <a:pt x="14141" y="10421"/>
                  <a:pt x="14131" y="10326"/>
                </a:cubicBezTo>
                <a:cubicBezTo>
                  <a:pt x="14116" y="10198"/>
                  <a:pt x="14167" y="10026"/>
                  <a:pt x="14199" y="10093"/>
                </a:cubicBezTo>
                <a:cubicBezTo>
                  <a:pt x="14210" y="10117"/>
                  <a:pt x="14216" y="10194"/>
                  <a:pt x="14212" y="10264"/>
                </a:cubicBezTo>
                <a:cubicBezTo>
                  <a:pt x="14206" y="10376"/>
                  <a:pt x="14231" y="10387"/>
                  <a:pt x="14429" y="10404"/>
                </a:cubicBezTo>
                <a:cubicBezTo>
                  <a:pt x="14612" y="10419"/>
                  <a:pt x="14659" y="10403"/>
                  <a:pt x="14679" y="10310"/>
                </a:cubicBezTo>
                <a:cubicBezTo>
                  <a:pt x="14697" y="10221"/>
                  <a:pt x="14712" y="10207"/>
                  <a:pt x="14755" y="10264"/>
                </a:cubicBezTo>
                <a:cubicBezTo>
                  <a:pt x="14803" y="10325"/>
                  <a:pt x="14814" y="10321"/>
                  <a:pt x="14823" y="10201"/>
                </a:cubicBezTo>
                <a:cubicBezTo>
                  <a:pt x="14829" y="10122"/>
                  <a:pt x="14854" y="10061"/>
                  <a:pt x="14878" y="10061"/>
                </a:cubicBezTo>
                <a:cubicBezTo>
                  <a:pt x="14902" y="10061"/>
                  <a:pt x="14921" y="9990"/>
                  <a:pt x="14928" y="9906"/>
                </a:cubicBezTo>
                <a:cubicBezTo>
                  <a:pt x="14934" y="9816"/>
                  <a:pt x="14957" y="9766"/>
                  <a:pt x="14986" y="9766"/>
                </a:cubicBezTo>
                <a:cubicBezTo>
                  <a:pt x="15027" y="9766"/>
                  <a:pt x="15033" y="9732"/>
                  <a:pt x="15023" y="9548"/>
                </a:cubicBezTo>
                <a:cubicBezTo>
                  <a:pt x="15006" y="9270"/>
                  <a:pt x="15057" y="9097"/>
                  <a:pt x="15091" y="9315"/>
                </a:cubicBezTo>
                <a:cubicBezTo>
                  <a:pt x="15103" y="9395"/>
                  <a:pt x="15113" y="9538"/>
                  <a:pt x="15113" y="9626"/>
                </a:cubicBezTo>
                <a:cubicBezTo>
                  <a:pt x="15113" y="9757"/>
                  <a:pt x="15119" y="9761"/>
                  <a:pt x="15145" y="9688"/>
                </a:cubicBezTo>
                <a:cubicBezTo>
                  <a:pt x="15195" y="9546"/>
                  <a:pt x="15215" y="9663"/>
                  <a:pt x="15204" y="10015"/>
                </a:cubicBezTo>
                <a:cubicBezTo>
                  <a:pt x="15196" y="10262"/>
                  <a:pt x="15200" y="10353"/>
                  <a:pt x="15222" y="10357"/>
                </a:cubicBezTo>
                <a:cubicBezTo>
                  <a:pt x="15459" y="10402"/>
                  <a:pt x="15615" y="10368"/>
                  <a:pt x="15598" y="10295"/>
                </a:cubicBezTo>
                <a:cubicBezTo>
                  <a:pt x="15584" y="10238"/>
                  <a:pt x="15594" y="10188"/>
                  <a:pt x="15629" y="10108"/>
                </a:cubicBezTo>
                <a:cubicBezTo>
                  <a:pt x="15673" y="10009"/>
                  <a:pt x="15695" y="9999"/>
                  <a:pt x="15761" y="10077"/>
                </a:cubicBezTo>
                <a:cubicBezTo>
                  <a:pt x="15849" y="10182"/>
                  <a:pt x="15859" y="10299"/>
                  <a:pt x="15788" y="10357"/>
                </a:cubicBezTo>
                <a:cubicBezTo>
                  <a:pt x="15761" y="10379"/>
                  <a:pt x="15904" y="10379"/>
                  <a:pt x="16105" y="10372"/>
                </a:cubicBezTo>
                <a:cubicBezTo>
                  <a:pt x="16357" y="10364"/>
                  <a:pt x="16477" y="10341"/>
                  <a:pt x="16499" y="10279"/>
                </a:cubicBezTo>
                <a:cubicBezTo>
                  <a:pt x="16532" y="10183"/>
                  <a:pt x="16582" y="10245"/>
                  <a:pt x="16562" y="10357"/>
                </a:cubicBezTo>
                <a:cubicBezTo>
                  <a:pt x="16555" y="10394"/>
                  <a:pt x="16564" y="10419"/>
                  <a:pt x="16580" y="10419"/>
                </a:cubicBezTo>
                <a:cubicBezTo>
                  <a:pt x="16596" y="10419"/>
                  <a:pt x="16609" y="10333"/>
                  <a:pt x="16612" y="10233"/>
                </a:cubicBezTo>
                <a:cubicBezTo>
                  <a:pt x="16615" y="10116"/>
                  <a:pt x="16609" y="10061"/>
                  <a:pt x="16589" y="10061"/>
                </a:cubicBezTo>
                <a:cubicBezTo>
                  <a:pt x="16537" y="10061"/>
                  <a:pt x="16531" y="9907"/>
                  <a:pt x="16580" y="9844"/>
                </a:cubicBezTo>
                <a:cubicBezTo>
                  <a:pt x="16609" y="9808"/>
                  <a:pt x="16617" y="9764"/>
                  <a:pt x="16603" y="9735"/>
                </a:cubicBezTo>
                <a:cubicBezTo>
                  <a:pt x="16587" y="9701"/>
                  <a:pt x="16590" y="9622"/>
                  <a:pt x="16612" y="9471"/>
                </a:cubicBezTo>
                <a:cubicBezTo>
                  <a:pt x="16645" y="9240"/>
                  <a:pt x="16688" y="9186"/>
                  <a:pt x="16716" y="9346"/>
                </a:cubicBezTo>
                <a:cubicBezTo>
                  <a:pt x="16725" y="9399"/>
                  <a:pt x="16750" y="9460"/>
                  <a:pt x="16770" y="9486"/>
                </a:cubicBezTo>
                <a:cubicBezTo>
                  <a:pt x="16799" y="9523"/>
                  <a:pt x="16811" y="9620"/>
                  <a:pt x="16811" y="9937"/>
                </a:cubicBezTo>
                <a:cubicBezTo>
                  <a:pt x="16811" y="10388"/>
                  <a:pt x="16798" y="10369"/>
                  <a:pt x="17010" y="10341"/>
                </a:cubicBezTo>
                <a:cubicBezTo>
                  <a:pt x="17069" y="10334"/>
                  <a:pt x="17190" y="10319"/>
                  <a:pt x="17277" y="10310"/>
                </a:cubicBezTo>
                <a:cubicBezTo>
                  <a:pt x="17365" y="10302"/>
                  <a:pt x="17451" y="10280"/>
                  <a:pt x="17472" y="10248"/>
                </a:cubicBezTo>
                <a:cubicBezTo>
                  <a:pt x="17493" y="10216"/>
                  <a:pt x="17521" y="10224"/>
                  <a:pt x="17535" y="10264"/>
                </a:cubicBezTo>
                <a:cubicBezTo>
                  <a:pt x="17550" y="10303"/>
                  <a:pt x="17618" y="10339"/>
                  <a:pt x="17685" y="10357"/>
                </a:cubicBezTo>
                <a:cubicBezTo>
                  <a:pt x="17793" y="10386"/>
                  <a:pt x="17804" y="10373"/>
                  <a:pt x="17793" y="10264"/>
                </a:cubicBezTo>
                <a:cubicBezTo>
                  <a:pt x="17781" y="10123"/>
                  <a:pt x="17920" y="9657"/>
                  <a:pt x="17961" y="9704"/>
                </a:cubicBezTo>
                <a:cubicBezTo>
                  <a:pt x="17989" y="9736"/>
                  <a:pt x="17997" y="10269"/>
                  <a:pt x="17970" y="10326"/>
                </a:cubicBezTo>
                <a:cubicBezTo>
                  <a:pt x="17960" y="10347"/>
                  <a:pt x="17962" y="10396"/>
                  <a:pt x="17975" y="10450"/>
                </a:cubicBezTo>
                <a:cubicBezTo>
                  <a:pt x="17991" y="10517"/>
                  <a:pt x="17996" y="10859"/>
                  <a:pt x="17988" y="11508"/>
                </a:cubicBezTo>
                <a:cubicBezTo>
                  <a:pt x="17978" y="12367"/>
                  <a:pt x="17990" y="12656"/>
                  <a:pt x="18024" y="12347"/>
                </a:cubicBezTo>
                <a:cubicBezTo>
                  <a:pt x="18035" y="12257"/>
                  <a:pt x="18047" y="12250"/>
                  <a:pt x="18083" y="12316"/>
                </a:cubicBezTo>
                <a:cubicBezTo>
                  <a:pt x="18108" y="12362"/>
                  <a:pt x="18155" y="12403"/>
                  <a:pt x="18192" y="12410"/>
                </a:cubicBezTo>
                <a:cubicBezTo>
                  <a:pt x="18247" y="12419"/>
                  <a:pt x="18260" y="12453"/>
                  <a:pt x="18255" y="12581"/>
                </a:cubicBezTo>
                <a:cubicBezTo>
                  <a:pt x="18249" y="12732"/>
                  <a:pt x="18255" y="12727"/>
                  <a:pt x="18518" y="12705"/>
                </a:cubicBezTo>
                <a:cubicBezTo>
                  <a:pt x="18670" y="12692"/>
                  <a:pt x="18795" y="12656"/>
                  <a:pt x="18808" y="12612"/>
                </a:cubicBezTo>
                <a:cubicBezTo>
                  <a:pt x="18842" y="12492"/>
                  <a:pt x="18972" y="12522"/>
                  <a:pt x="19016" y="12658"/>
                </a:cubicBezTo>
                <a:cubicBezTo>
                  <a:pt x="19045" y="12748"/>
                  <a:pt x="19062" y="12749"/>
                  <a:pt x="19079" y="12690"/>
                </a:cubicBezTo>
                <a:cubicBezTo>
                  <a:pt x="19094" y="12640"/>
                  <a:pt x="19145" y="12634"/>
                  <a:pt x="19206" y="12658"/>
                </a:cubicBezTo>
                <a:cubicBezTo>
                  <a:pt x="19298" y="12696"/>
                  <a:pt x="19306" y="12677"/>
                  <a:pt x="19319" y="12519"/>
                </a:cubicBezTo>
                <a:lnTo>
                  <a:pt x="19333" y="12347"/>
                </a:lnTo>
                <a:lnTo>
                  <a:pt x="19374" y="12519"/>
                </a:lnTo>
                <a:cubicBezTo>
                  <a:pt x="19396" y="12609"/>
                  <a:pt x="19422" y="12674"/>
                  <a:pt x="19432" y="12674"/>
                </a:cubicBezTo>
                <a:cubicBezTo>
                  <a:pt x="19443" y="12674"/>
                  <a:pt x="19509" y="12479"/>
                  <a:pt x="19582" y="12239"/>
                </a:cubicBezTo>
                <a:cubicBezTo>
                  <a:pt x="19719" y="11785"/>
                  <a:pt x="19748" y="11744"/>
                  <a:pt x="19795" y="11896"/>
                </a:cubicBezTo>
                <a:cubicBezTo>
                  <a:pt x="19817" y="11969"/>
                  <a:pt x="19818" y="11949"/>
                  <a:pt x="19795" y="11819"/>
                </a:cubicBezTo>
                <a:cubicBezTo>
                  <a:pt x="19772" y="11691"/>
                  <a:pt x="19774" y="11640"/>
                  <a:pt x="19795" y="11570"/>
                </a:cubicBezTo>
                <a:cubicBezTo>
                  <a:pt x="19826" y="11463"/>
                  <a:pt x="19828" y="11181"/>
                  <a:pt x="19799" y="11119"/>
                </a:cubicBezTo>
                <a:cubicBezTo>
                  <a:pt x="19786" y="11091"/>
                  <a:pt x="19782" y="11026"/>
                  <a:pt x="19795" y="10948"/>
                </a:cubicBezTo>
                <a:cubicBezTo>
                  <a:pt x="19806" y="10880"/>
                  <a:pt x="19824" y="10671"/>
                  <a:pt x="19831" y="10481"/>
                </a:cubicBezTo>
                <a:cubicBezTo>
                  <a:pt x="19845" y="10109"/>
                  <a:pt x="19876" y="9951"/>
                  <a:pt x="19894" y="10186"/>
                </a:cubicBezTo>
                <a:cubicBezTo>
                  <a:pt x="19900" y="10267"/>
                  <a:pt x="19928" y="10353"/>
                  <a:pt x="19958" y="10372"/>
                </a:cubicBezTo>
                <a:cubicBezTo>
                  <a:pt x="20005" y="10404"/>
                  <a:pt x="20014" y="10377"/>
                  <a:pt x="20007" y="10170"/>
                </a:cubicBezTo>
                <a:cubicBezTo>
                  <a:pt x="20001" y="9959"/>
                  <a:pt x="20004" y="9944"/>
                  <a:pt x="20071" y="9922"/>
                </a:cubicBezTo>
                <a:cubicBezTo>
                  <a:pt x="20111" y="9908"/>
                  <a:pt x="20164" y="9928"/>
                  <a:pt x="20189" y="9968"/>
                </a:cubicBezTo>
                <a:cubicBezTo>
                  <a:pt x="20213" y="10008"/>
                  <a:pt x="20262" y="10070"/>
                  <a:pt x="20297" y="10108"/>
                </a:cubicBezTo>
                <a:cubicBezTo>
                  <a:pt x="20332" y="10146"/>
                  <a:pt x="20359" y="10219"/>
                  <a:pt x="20356" y="10264"/>
                </a:cubicBezTo>
                <a:cubicBezTo>
                  <a:pt x="20353" y="10317"/>
                  <a:pt x="20396" y="10354"/>
                  <a:pt x="20483" y="10357"/>
                </a:cubicBezTo>
                <a:cubicBezTo>
                  <a:pt x="20556" y="10360"/>
                  <a:pt x="20758" y="10360"/>
                  <a:pt x="20936" y="10372"/>
                </a:cubicBezTo>
                <a:cubicBezTo>
                  <a:pt x="21226" y="10394"/>
                  <a:pt x="21262" y="10387"/>
                  <a:pt x="21257" y="10279"/>
                </a:cubicBezTo>
                <a:cubicBezTo>
                  <a:pt x="21253" y="10202"/>
                  <a:pt x="21266" y="10170"/>
                  <a:pt x="21293" y="10170"/>
                </a:cubicBezTo>
                <a:cubicBezTo>
                  <a:pt x="21317" y="10170"/>
                  <a:pt x="21339" y="10100"/>
                  <a:pt x="21348" y="10030"/>
                </a:cubicBezTo>
                <a:cubicBezTo>
                  <a:pt x="21358" y="9943"/>
                  <a:pt x="21387" y="9906"/>
                  <a:pt x="21438" y="9906"/>
                </a:cubicBezTo>
                <a:cubicBezTo>
                  <a:pt x="21513" y="9906"/>
                  <a:pt x="21515" y="9901"/>
                  <a:pt x="21515" y="9579"/>
                </a:cubicBezTo>
                <a:cubicBezTo>
                  <a:pt x="21515" y="9402"/>
                  <a:pt x="21526" y="9246"/>
                  <a:pt x="21538" y="9222"/>
                </a:cubicBezTo>
                <a:cubicBezTo>
                  <a:pt x="21566" y="9162"/>
                  <a:pt x="21562" y="8791"/>
                  <a:pt x="21533" y="8693"/>
                </a:cubicBezTo>
                <a:cubicBezTo>
                  <a:pt x="21499" y="8573"/>
                  <a:pt x="21491" y="7514"/>
                  <a:pt x="21524" y="7449"/>
                </a:cubicBezTo>
                <a:cubicBezTo>
                  <a:pt x="21561" y="7377"/>
                  <a:pt x="21575" y="6877"/>
                  <a:pt x="21542" y="6765"/>
                </a:cubicBezTo>
                <a:cubicBezTo>
                  <a:pt x="21508" y="6648"/>
                  <a:pt x="21507" y="6511"/>
                  <a:pt x="21542" y="6438"/>
                </a:cubicBezTo>
                <a:cubicBezTo>
                  <a:pt x="21581" y="6358"/>
                  <a:pt x="21600" y="6136"/>
                  <a:pt x="21574" y="6080"/>
                </a:cubicBezTo>
                <a:cubicBezTo>
                  <a:pt x="21562" y="6055"/>
                  <a:pt x="21556" y="6000"/>
                  <a:pt x="21560" y="5956"/>
                </a:cubicBezTo>
                <a:cubicBezTo>
                  <a:pt x="21565" y="5912"/>
                  <a:pt x="21556" y="5832"/>
                  <a:pt x="21538" y="5769"/>
                </a:cubicBezTo>
                <a:cubicBezTo>
                  <a:pt x="21511" y="5679"/>
                  <a:pt x="21506" y="5468"/>
                  <a:pt x="21506" y="4759"/>
                </a:cubicBezTo>
                <a:lnTo>
                  <a:pt x="21506" y="3872"/>
                </a:lnTo>
                <a:lnTo>
                  <a:pt x="21452" y="3919"/>
                </a:lnTo>
                <a:cubicBezTo>
                  <a:pt x="21417" y="3949"/>
                  <a:pt x="21392" y="3924"/>
                  <a:pt x="21375" y="3841"/>
                </a:cubicBezTo>
                <a:cubicBezTo>
                  <a:pt x="21351" y="3728"/>
                  <a:pt x="21348" y="3721"/>
                  <a:pt x="21334" y="3841"/>
                </a:cubicBezTo>
                <a:cubicBezTo>
                  <a:pt x="21321" y="3957"/>
                  <a:pt x="21320" y="3958"/>
                  <a:pt x="21298" y="3857"/>
                </a:cubicBezTo>
                <a:cubicBezTo>
                  <a:pt x="21284" y="3794"/>
                  <a:pt x="21256" y="3728"/>
                  <a:pt x="21234" y="3701"/>
                </a:cubicBezTo>
                <a:cubicBezTo>
                  <a:pt x="21213" y="3674"/>
                  <a:pt x="21200" y="3619"/>
                  <a:pt x="21207" y="3577"/>
                </a:cubicBezTo>
                <a:cubicBezTo>
                  <a:pt x="21215" y="3535"/>
                  <a:pt x="21208" y="3448"/>
                  <a:pt x="21194" y="3390"/>
                </a:cubicBezTo>
                <a:cubicBezTo>
                  <a:pt x="21164" y="3269"/>
                  <a:pt x="21078" y="3249"/>
                  <a:pt x="21058" y="3359"/>
                </a:cubicBezTo>
                <a:cubicBezTo>
                  <a:pt x="21051" y="3400"/>
                  <a:pt x="21037" y="3413"/>
                  <a:pt x="21026" y="3390"/>
                </a:cubicBezTo>
                <a:cubicBezTo>
                  <a:pt x="21015" y="3367"/>
                  <a:pt x="20994" y="3378"/>
                  <a:pt x="20981" y="3406"/>
                </a:cubicBezTo>
                <a:cubicBezTo>
                  <a:pt x="20946" y="3480"/>
                  <a:pt x="20533" y="3439"/>
                  <a:pt x="20510" y="3359"/>
                </a:cubicBezTo>
                <a:cubicBezTo>
                  <a:pt x="20482" y="3264"/>
                  <a:pt x="20374" y="3261"/>
                  <a:pt x="20356" y="3359"/>
                </a:cubicBezTo>
                <a:cubicBezTo>
                  <a:pt x="20348" y="3406"/>
                  <a:pt x="20312" y="3429"/>
                  <a:pt x="20270" y="3406"/>
                </a:cubicBezTo>
                <a:cubicBezTo>
                  <a:pt x="20231" y="3384"/>
                  <a:pt x="20196" y="3397"/>
                  <a:pt x="20189" y="3437"/>
                </a:cubicBezTo>
                <a:cubicBezTo>
                  <a:pt x="20181" y="3477"/>
                  <a:pt x="20161" y="3492"/>
                  <a:pt x="20143" y="3468"/>
                </a:cubicBezTo>
                <a:cubicBezTo>
                  <a:pt x="20125" y="3444"/>
                  <a:pt x="20085" y="3483"/>
                  <a:pt x="20057" y="3546"/>
                </a:cubicBezTo>
                <a:cubicBezTo>
                  <a:pt x="20017" y="3637"/>
                  <a:pt x="20007" y="3638"/>
                  <a:pt x="19998" y="3561"/>
                </a:cubicBezTo>
                <a:cubicBezTo>
                  <a:pt x="19992" y="3504"/>
                  <a:pt x="19958" y="3463"/>
                  <a:pt x="19912" y="3468"/>
                </a:cubicBezTo>
                <a:cubicBezTo>
                  <a:pt x="19867" y="3473"/>
                  <a:pt x="19833" y="3433"/>
                  <a:pt x="19826" y="3375"/>
                </a:cubicBezTo>
                <a:cubicBezTo>
                  <a:pt x="19812" y="3243"/>
                  <a:pt x="19705" y="3255"/>
                  <a:pt x="19672" y="3390"/>
                </a:cubicBezTo>
                <a:cubicBezTo>
                  <a:pt x="19644" y="3510"/>
                  <a:pt x="19551" y="3541"/>
                  <a:pt x="19532" y="3437"/>
                </a:cubicBezTo>
                <a:cubicBezTo>
                  <a:pt x="19526" y="3401"/>
                  <a:pt x="19556" y="3264"/>
                  <a:pt x="19600" y="3141"/>
                </a:cubicBezTo>
                <a:cubicBezTo>
                  <a:pt x="19677" y="2924"/>
                  <a:pt x="19680" y="2926"/>
                  <a:pt x="19627" y="2924"/>
                </a:cubicBezTo>
                <a:cubicBezTo>
                  <a:pt x="19597" y="2922"/>
                  <a:pt x="19564" y="2955"/>
                  <a:pt x="19550" y="3001"/>
                </a:cubicBezTo>
                <a:cubicBezTo>
                  <a:pt x="19532" y="3065"/>
                  <a:pt x="19516" y="3073"/>
                  <a:pt x="19491" y="3001"/>
                </a:cubicBezTo>
                <a:cubicBezTo>
                  <a:pt x="19442" y="2860"/>
                  <a:pt x="19424" y="2970"/>
                  <a:pt x="19469" y="3141"/>
                </a:cubicBezTo>
                <a:cubicBezTo>
                  <a:pt x="19504" y="3277"/>
                  <a:pt x="19504" y="3300"/>
                  <a:pt x="19473" y="3406"/>
                </a:cubicBezTo>
                <a:cubicBezTo>
                  <a:pt x="19437" y="3532"/>
                  <a:pt x="19396" y="3479"/>
                  <a:pt x="19396" y="3312"/>
                </a:cubicBezTo>
                <a:cubicBezTo>
                  <a:pt x="19396" y="3125"/>
                  <a:pt x="19357" y="3200"/>
                  <a:pt x="19333" y="3437"/>
                </a:cubicBezTo>
                <a:lnTo>
                  <a:pt x="19310" y="3670"/>
                </a:lnTo>
                <a:lnTo>
                  <a:pt x="19260" y="3530"/>
                </a:lnTo>
                <a:cubicBezTo>
                  <a:pt x="19234" y="3449"/>
                  <a:pt x="19196" y="3354"/>
                  <a:pt x="19174" y="3328"/>
                </a:cubicBezTo>
                <a:cubicBezTo>
                  <a:pt x="19152" y="3301"/>
                  <a:pt x="19139" y="3230"/>
                  <a:pt x="19143" y="3157"/>
                </a:cubicBezTo>
                <a:cubicBezTo>
                  <a:pt x="19148" y="3063"/>
                  <a:pt x="19175" y="3018"/>
                  <a:pt x="19242" y="3001"/>
                </a:cubicBezTo>
                <a:cubicBezTo>
                  <a:pt x="19301" y="2987"/>
                  <a:pt x="19329" y="2948"/>
                  <a:pt x="19324" y="2892"/>
                </a:cubicBezTo>
                <a:cubicBezTo>
                  <a:pt x="19311" y="2756"/>
                  <a:pt x="19229" y="2751"/>
                  <a:pt x="19152" y="2877"/>
                </a:cubicBezTo>
                <a:cubicBezTo>
                  <a:pt x="19063" y="3022"/>
                  <a:pt x="18996" y="3018"/>
                  <a:pt x="18980" y="2877"/>
                </a:cubicBezTo>
                <a:cubicBezTo>
                  <a:pt x="18966" y="2754"/>
                  <a:pt x="18855" y="2732"/>
                  <a:pt x="18835" y="2846"/>
                </a:cubicBezTo>
                <a:cubicBezTo>
                  <a:pt x="18828" y="2886"/>
                  <a:pt x="18773" y="2924"/>
                  <a:pt x="18717" y="2924"/>
                </a:cubicBezTo>
                <a:cubicBezTo>
                  <a:pt x="18646" y="2924"/>
                  <a:pt x="18612" y="2956"/>
                  <a:pt x="18604" y="3032"/>
                </a:cubicBezTo>
                <a:cubicBezTo>
                  <a:pt x="18597" y="3093"/>
                  <a:pt x="18572" y="3141"/>
                  <a:pt x="18550" y="3141"/>
                </a:cubicBezTo>
                <a:cubicBezTo>
                  <a:pt x="18514" y="3141"/>
                  <a:pt x="18487" y="3302"/>
                  <a:pt x="18477" y="3546"/>
                </a:cubicBezTo>
                <a:cubicBezTo>
                  <a:pt x="18476" y="3586"/>
                  <a:pt x="18444" y="3608"/>
                  <a:pt x="18409" y="3608"/>
                </a:cubicBezTo>
                <a:cubicBezTo>
                  <a:pt x="18368" y="3608"/>
                  <a:pt x="18347" y="3578"/>
                  <a:pt x="18350" y="3515"/>
                </a:cubicBezTo>
                <a:cubicBezTo>
                  <a:pt x="18354" y="3454"/>
                  <a:pt x="18349" y="3432"/>
                  <a:pt x="18332" y="3468"/>
                </a:cubicBezTo>
                <a:cubicBezTo>
                  <a:pt x="18318" y="3499"/>
                  <a:pt x="18271" y="3526"/>
                  <a:pt x="18233" y="3515"/>
                </a:cubicBezTo>
                <a:cubicBezTo>
                  <a:pt x="18132" y="3485"/>
                  <a:pt x="18144" y="3680"/>
                  <a:pt x="18246" y="3763"/>
                </a:cubicBezTo>
                <a:cubicBezTo>
                  <a:pt x="18293" y="3802"/>
                  <a:pt x="18323" y="3871"/>
                  <a:pt x="18323" y="3934"/>
                </a:cubicBezTo>
                <a:cubicBezTo>
                  <a:pt x="18323" y="4068"/>
                  <a:pt x="18238" y="4128"/>
                  <a:pt x="18178" y="4028"/>
                </a:cubicBezTo>
                <a:cubicBezTo>
                  <a:pt x="18154" y="3986"/>
                  <a:pt x="18116" y="3931"/>
                  <a:pt x="18092" y="3919"/>
                </a:cubicBezTo>
                <a:cubicBezTo>
                  <a:pt x="18064" y="3904"/>
                  <a:pt x="18045" y="3830"/>
                  <a:pt x="18038" y="3686"/>
                </a:cubicBezTo>
                <a:cubicBezTo>
                  <a:pt x="18032" y="3566"/>
                  <a:pt x="18019" y="3502"/>
                  <a:pt x="18011" y="3546"/>
                </a:cubicBezTo>
                <a:cubicBezTo>
                  <a:pt x="17991" y="3652"/>
                  <a:pt x="17910" y="3618"/>
                  <a:pt x="17889" y="3499"/>
                </a:cubicBezTo>
                <a:cubicBezTo>
                  <a:pt x="17879" y="3447"/>
                  <a:pt x="17864" y="3428"/>
                  <a:pt x="17852" y="3452"/>
                </a:cubicBezTo>
                <a:cubicBezTo>
                  <a:pt x="17841" y="3477"/>
                  <a:pt x="17821" y="3450"/>
                  <a:pt x="17807" y="3390"/>
                </a:cubicBezTo>
                <a:cubicBezTo>
                  <a:pt x="17775" y="3258"/>
                  <a:pt x="17745" y="3256"/>
                  <a:pt x="17676" y="3375"/>
                </a:cubicBezTo>
                <a:cubicBezTo>
                  <a:pt x="17647" y="3424"/>
                  <a:pt x="17587" y="3468"/>
                  <a:pt x="17540" y="3468"/>
                </a:cubicBezTo>
                <a:cubicBezTo>
                  <a:pt x="17467" y="3468"/>
                  <a:pt x="17455" y="3442"/>
                  <a:pt x="17449" y="3297"/>
                </a:cubicBezTo>
                <a:cubicBezTo>
                  <a:pt x="17444" y="3175"/>
                  <a:pt x="17454" y="3123"/>
                  <a:pt x="17486" y="3095"/>
                </a:cubicBezTo>
                <a:cubicBezTo>
                  <a:pt x="17584" y="3006"/>
                  <a:pt x="17518" y="2935"/>
                  <a:pt x="17323" y="2939"/>
                </a:cubicBezTo>
                <a:cubicBezTo>
                  <a:pt x="16965" y="2947"/>
                  <a:pt x="16852" y="2916"/>
                  <a:pt x="16829" y="2784"/>
                </a:cubicBezTo>
                <a:cubicBezTo>
                  <a:pt x="16812" y="2682"/>
                  <a:pt x="16812" y="2691"/>
                  <a:pt x="16811" y="2830"/>
                </a:cubicBezTo>
                <a:cubicBezTo>
                  <a:pt x="16811" y="2953"/>
                  <a:pt x="16819" y="2986"/>
                  <a:pt x="16856" y="2986"/>
                </a:cubicBezTo>
                <a:cubicBezTo>
                  <a:pt x="16883" y="2986"/>
                  <a:pt x="16924" y="3035"/>
                  <a:pt x="16947" y="3095"/>
                </a:cubicBezTo>
                <a:cubicBezTo>
                  <a:pt x="16987" y="3201"/>
                  <a:pt x="16987" y="3212"/>
                  <a:pt x="16938" y="3343"/>
                </a:cubicBezTo>
                <a:cubicBezTo>
                  <a:pt x="16900" y="3445"/>
                  <a:pt x="16854" y="3472"/>
                  <a:pt x="16748" y="3468"/>
                </a:cubicBezTo>
                <a:lnTo>
                  <a:pt x="16607" y="3468"/>
                </a:lnTo>
                <a:lnTo>
                  <a:pt x="16607" y="2846"/>
                </a:lnTo>
                <a:cubicBezTo>
                  <a:pt x="16607" y="2505"/>
                  <a:pt x="16600" y="2204"/>
                  <a:pt x="16589" y="2177"/>
                </a:cubicBezTo>
                <a:cubicBezTo>
                  <a:pt x="16557" y="2098"/>
                  <a:pt x="16560" y="1822"/>
                  <a:pt x="16594" y="1757"/>
                </a:cubicBezTo>
                <a:cubicBezTo>
                  <a:pt x="16614" y="1718"/>
                  <a:pt x="16619" y="1667"/>
                  <a:pt x="16607" y="1602"/>
                </a:cubicBezTo>
                <a:cubicBezTo>
                  <a:pt x="16583" y="1466"/>
                  <a:pt x="16582" y="1301"/>
                  <a:pt x="16607" y="1182"/>
                </a:cubicBezTo>
                <a:cubicBezTo>
                  <a:pt x="16623" y="1104"/>
                  <a:pt x="16611" y="1087"/>
                  <a:pt x="16553" y="1104"/>
                </a:cubicBezTo>
                <a:cubicBezTo>
                  <a:pt x="16457" y="1133"/>
                  <a:pt x="16426" y="1069"/>
                  <a:pt x="16426" y="809"/>
                </a:cubicBezTo>
                <a:cubicBezTo>
                  <a:pt x="16426" y="572"/>
                  <a:pt x="16422" y="559"/>
                  <a:pt x="16327" y="653"/>
                </a:cubicBezTo>
                <a:cubicBezTo>
                  <a:pt x="16290" y="689"/>
                  <a:pt x="16255" y="687"/>
                  <a:pt x="16245" y="653"/>
                </a:cubicBezTo>
                <a:cubicBezTo>
                  <a:pt x="16235" y="619"/>
                  <a:pt x="16176" y="588"/>
                  <a:pt x="16118" y="575"/>
                </a:cubicBezTo>
                <a:cubicBezTo>
                  <a:pt x="15999" y="550"/>
                  <a:pt x="15971" y="405"/>
                  <a:pt x="16037" y="156"/>
                </a:cubicBezTo>
                <a:cubicBezTo>
                  <a:pt x="16072" y="21"/>
                  <a:pt x="16072" y="0"/>
                  <a:pt x="16019" y="0"/>
                </a:cubicBezTo>
                <a:cubicBezTo>
                  <a:pt x="15970" y="0"/>
                  <a:pt x="15961" y="40"/>
                  <a:pt x="15955" y="280"/>
                </a:cubicBezTo>
                <a:cubicBezTo>
                  <a:pt x="15946" y="657"/>
                  <a:pt x="15887" y="657"/>
                  <a:pt x="15878" y="280"/>
                </a:cubicBezTo>
                <a:cubicBezTo>
                  <a:pt x="15873" y="69"/>
                  <a:pt x="15864" y="0"/>
                  <a:pt x="15833" y="0"/>
                </a:cubicBezTo>
                <a:cubicBezTo>
                  <a:pt x="15802" y="0"/>
                  <a:pt x="15793" y="74"/>
                  <a:pt x="15788" y="280"/>
                </a:cubicBezTo>
                <a:cubicBezTo>
                  <a:pt x="15782" y="534"/>
                  <a:pt x="15777" y="556"/>
                  <a:pt x="15684" y="638"/>
                </a:cubicBezTo>
                <a:cubicBezTo>
                  <a:pt x="15629" y="685"/>
                  <a:pt x="15576" y="686"/>
                  <a:pt x="15566" y="653"/>
                </a:cubicBezTo>
                <a:cubicBezTo>
                  <a:pt x="15556" y="620"/>
                  <a:pt x="15502" y="588"/>
                  <a:pt x="15444" y="575"/>
                </a:cubicBezTo>
                <a:cubicBezTo>
                  <a:pt x="15324" y="550"/>
                  <a:pt x="15292" y="405"/>
                  <a:pt x="15358" y="156"/>
                </a:cubicBezTo>
                <a:cubicBezTo>
                  <a:pt x="15393" y="21"/>
                  <a:pt x="15395" y="0"/>
                  <a:pt x="15353" y="0"/>
                </a:cubicBezTo>
                <a:cubicBezTo>
                  <a:pt x="15323" y="0"/>
                  <a:pt x="15303" y="61"/>
                  <a:pt x="15299" y="171"/>
                </a:cubicBezTo>
                <a:cubicBezTo>
                  <a:pt x="15295" y="261"/>
                  <a:pt x="15280" y="342"/>
                  <a:pt x="15263" y="342"/>
                </a:cubicBezTo>
                <a:cubicBezTo>
                  <a:pt x="15245" y="342"/>
                  <a:pt x="15226" y="261"/>
                  <a:pt x="15222" y="171"/>
                </a:cubicBezTo>
                <a:cubicBezTo>
                  <a:pt x="15217" y="52"/>
                  <a:pt x="15200" y="0"/>
                  <a:pt x="15163" y="0"/>
                </a:cubicBezTo>
                <a:close/>
                <a:moveTo>
                  <a:pt x="12886" y="451"/>
                </a:moveTo>
                <a:cubicBezTo>
                  <a:pt x="12754" y="449"/>
                  <a:pt x="12699" y="509"/>
                  <a:pt x="12732" y="622"/>
                </a:cubicBezTo>
                <a:cubicBezTo>
                  <a:pt x="12739" y="648"/>
                  <a:pt x="12827" y="669"/>
                  <a:pt x="12926" y="669"/>
                </a:cubicBezTo>
                <a:cubicBezTo>
                  <a:pt x="13090" y="669"/>
                  <a:pt x="13104" y="657"/>
                  <a:pt x="13067" y="560"/>
                </a:cubicBezTo>
                <a:cubicBezTo>
                  <a:pt x="13040" y="491"/>
                  <a:pt x="12977" y="452"/>
                  <a:pt x="12886" y="451"/>
                </a:cubicBezTo>
                <a:close/>
                <a:moveTo>
                  <a:pt x="10164" y="513"/>
                </a:moveTo>
                <a:cubicBezTo>
                  <a:pt x="10135" y="412"/>
                  <a:pt x="10042" y="422"/>
                  <a:pt x="10011" y="529"/>
                </a:cubicBezTo>
                <a:cubicBezTo>
                  <a:pt x="9997" y="577"/>
                  <a:pt x="9983" y="726"/>
                  <a:pt x="9983" y="855"/>
                </a:cubicBezTo>
                <a:cubicBezTo>
                  <a:pt x="9983" y="985"/>
                  <a:pt x="9972" y="1110"/>
                  <a:pt x="9961" y="1135"/>
                </a:cubicBezTo>
                <a:cubicBezTo>
                  <a:pt x="9933" y="1194"/>
                  <a:pt x="9933" y="2165"/>
                  <a:pt x="9961" y="2224"/>
                </a:cubicBezTo>
                <a:cubicBezTo>
                  <a:pt x="9972" y="2249"/>
                  <a:pt x="9983" y="2542"/>
                  <a:pt x="9983" y="2861"/>
                </a:cubicBezTo>
                <a:cubicBezTo>
                  <a:pt x="9983" y="3347"/>
                  <a:pt x="9978" y="3443"/>
                  <a:pt x="9947" y="3483"/>
                </a:cubicBezTo>
                <a:cubicBezTo>
                  <a:pt x="9927" y="3510"/>
                  <a:pt x="9898" y="3576"/>
                  <a:pt x="9884" y="3639"/>
                </a:cubicBezTo>
                <a:cubicBezTo>
                  <a:pt x="9860" y="3742"/>
                  <a:pt x="9853" y="3744"/>
                  <a:pt x="9829" y="3639"/>
                </a:cubicBezTo>
                <a:cubicBezTo>
                  <a:pt x="9802" y="3519"/>
                  <a:pt x="9709" y="3417"/>
                  <a:pt x="9630" y="3421"/>
                </a:cubicBezTo>
                <a:cubicBezTo>
                  <a:pt x="9577" y="3424"/>
                  <a:pt x="9525" y="3242"/>
                  <a:pt x="9558" y="3172"/>
                </a:cubicBezTo>
                <a:cubicBezTo>
                  <a:pt x="9570" y="3147"/>
                  <a:pt x="9640" y="3119"/>
                  <a:pt x="9716" y="3095"/>
                </a:cubicBezTo>
                <a:cubicBezTo>
                  <a:pt x="9792" y="3070"/>
                  <a:pt x="9857" y="3028"/>
                  <a:pt x="9857" y="3001"/>
                </a:cubicBezTo>
                <a:cubicBezTo>
                  <a:pt x="9857" y="2814"/>
                  <a:pt x="9705" y="2683"/>
                  <a:pt x="9675" y="2846"/>
                </a:cubicBezTo>
                <a:cubicBezTo>
                  <a:pt x="9658" y="2941"/>
                  <a:pt x="9502" y="2941"/>
                  <a:pt x="9485" y="2846"/>
                </a:cubicBezTo>
                <a:cubicBezTo>
                  <a:pt x="9468" y="2751"/>
                  <a:pt x="9353" y="2751"/>
                  <a:pt x="9336" y="2846"/>
                </a:cubicBezTo>
                <a:cubicBezTo>
                  <a:pt x="9329" y="2886"/>
                  <a:pt x="9254" y="2924"/>
                  <a:pt x="9168" y="2924"/>
                </a:cubicBezTo>
                <a:cubicBezTo>
                  <a:pt x="9048" y="2924"/>
                  <a:pt x="9011" y="2946"/>
                  <a:pt x="9001" y="3032"/>
                </a:cubicBezTo>
                <a:cubicBezTo>
                  <a:pt x="8991" y="3122"/>
                  <a:pt x="8967" y="3133"/>
                  <a:pt x="8883" y="3095"/>
                </a:cubicBezTo>
                <a:cubicBezTo>
                  <a:pt x="8780" y="3048"/>
                  <a:pt x="8777" y="3044"/>
                  <a:pt x="8770" y="3250"/>
                </a:cubicBezTo>
                <a:cubicBezTo>
                  <a:pt x="8764" y="3417"/>
                  <a:pt x="8753" y="3465"/>
                  <a:pt x="8707" y="3483"/>
                </a:cubicBezTo>
                <a:cubicBezTo>
                  <a:pt x="8628" y="3515"/>
                  <a:pt x="8601" y="3304"/>
                  <a:pt x="8666" y="3157"/>
                </a:cubicBezTo>
                <a:cubicBezTo>
                  <a:pt x="8696" y="3089"/>
                  <a:pt x="8711" y="2969"/>
                  <a:pt x="8711" y="2830"/>
                </a:cubicBezTo>
                <a:cubicBezTo>
                  <a:pt x="8711" y="2650"/>
                  <a:pt x="8706" y="2624"/>
                  <a:pt x="8666" y="2644"/>
                </a:cubicBezTo>
                <a:cubicBezTo>
                  <a:pt x="8620" y="2666"/>
                  <a:pt x="8618" y="2654"/>
                  <a:pt x="8625" y="2177"/>
                </a:cubicBezTo>
                <a:cubicBezTo>
                  <a:pt x="8630" y="1876"/>
                  <a:pt x="8622" y="1632"/>
                  <a:pt x="8607" y="1571"/>
                </a:cubicBezTo>
                <a:cubicBezTo>
                  <a:pt x="8589" y="1494"/>
                  <a:pt x="8587" y="1447"/>
                  <a:pt x="8607" y="1337"/>
                </a:cubicBezTo>
                <a:cubicBezTo>
                  <a:pt x="8641" y="1150"/>
                  <a:pt x="8607" y="965"/>
                  <a:pt x="8525" y="933"/>
                </a:cubicBezTo>
                <a:cubicBezTo>
                  <a:pt x="8488" y="918"/>
                  <a:pt x="8466" y="875"/>
                  <a:pt x="8462" y="778"/>
                </a:cubicBezTo>
                <a:cubicBezTo>
                  <a:pt x="8456" y="643"/>
                  <a:pt x="8437" y="624"/>
                  <a:pt x="8222" y="606"/>
                </a:cubicBezTo>
                <a:lnTo>
                  <a:pt x="7991" y="591"/>
                </a:lnTo>
                <a:lnTo>
                  <a:pt x="8005" y="762"/>
                </a:lnTo>
                <a:cubicBezTo>
                  <a:pt x="8015" y="902"/>
                  <a:pt x="8000" y="983"/>
                  <a:pt x="7941" y="1135"/>
                </a:cubicBezTo>
                <a:cubicBezTo>
                  <a:pt x="7901" y="1240"/>
                  <a:pt x="7864" y="1322"/>
                  <a:pt x="7855" y="1322"/>
                </a:cubicBezTo>
                <a:cubicBezTo>
                  <a:pt x="7847" y="1322"/>
                  <a:pt x="7817" y="1419"/>
                  <a:pt x="7787" y="1540"/>
                </a:cubicBezTo>
                <a:cubicBezTo>
                  <a:pt x="7758" y="1660"/>
                  <a:pt x="7715" y="1757"/>
                  <a:pt x="7692" y="1757"/>
                </a:cubicBezTo>
                <a:cubicBezTo>
                  <a:pt x="7640" y="1757"/>
                  <a:pt x="7639" y="2136"/>
                  <a:pt x="7688" y="2473"/>
                </a:cubicBezTo>
                <a:cubicBezTo>
                  <a:pt x="7746" y="2869"/>
                  <a:pt x="7724" y="2924"/>
                  <a:pt x="7489" y="2924"/>
                </a:cubicBezTo>
                <a:cubicBezTo>
                  <a:pt x="7267" y="2924"/>
                  <a:pt x="7261" y="2921"/>
                  <a:pt x="7167" y="3343"/>
                </a:cubicBezTo>
                <a:cubicBezTo>
                  <a:pt x="7121" y="3551"/>
                  <a:pt x="7078" y="3523"/>
                  <a:pt x="6982" y="3219"/>
                </a:cubicBezTo>
                <a:cubicBezTo>
                  <a:pt x="6936" y="3075"/>
                  <a:pt x="6906" y="3027"/>
                  <a:pt x="6891" y="3079"/>
                </a:cubicBezTo>
                <a:cubicBezTo>
                  <a:pt x="6876" y="3131"/>
                  <a:pt x="6862" y="3138"/>
                  <a:pt x="6841" y="3079"/>
                </a:cubicBezTo>
                <a:cubicBezTo>
                  <a:pt x="6806" y="2978"/>
                  <a:pt x="6741" y="3046"/>
                  <a:pt x="6696" y="3235"/>
                </a:cubicBezTo>
                <a:cubicBezTo>
                  <a:pt x="6679" y="3309"/>
                  <a:pt x="6647" y="3375"/>
                  <a:pt x="6624" y="3390"/>
                </a:cubicBezTo>
                <a:cubicBezTo>
                  <a:pt x="6601" y="3405"/>
                  <a:pt x="6575" y="3429"/>
                  <a:pt x="6570" y="3437"/>
                </a:cubicBezTo>
                <a:cubicBezTo>
                  <a:pt x="6564" y="3444"/>
                  <a:pt x="6540" y="3444"/>
                  <a:pt x="6515" y="3437"/>
                </a:cubicBezTo>
                <a:cubicBezTo>
                  <a:pt x="6490" y="3430"/>
                  <a:pt x="6464" y="3456"/>
                  <a:pt x="6456" y="3499"/>
                </a:cubicBezTo>
                <a:cubicBezTo>
                  <a:pt x="6447" y="3553"/>
                  <a:pt x="6427" y="3554"/>
                  <a:pt x="6398" y="3499"/>
                </a:cubicBezTo>
                <a:cubicBezTo>
                  <a:pt x="6374" y="3456"/>
                  <a:pt x="6321" y="3423"/>
                  <a:pt x="6275" y="3421"/>
                </a:cubicBezTo>
                <a:cubicBezTo>
                  <a:pt x="6192" y="3417"/>
                  <a:pt x="6125" y="3261"/>
                  <a:pt x="6167" y="3172"/>
                </a:cubicBezTo>
                <a:cubicBezTo>
                  <a:pt x="6178" y="3147"/>
                  <a:pt x="6249" y="3119"/>
                  <a:pt x="6325" y="3095"/>
                </a:cubicBezTo>
                <a:cubicBezTo>
                  <a:pt x="6401" y="3070"/>
                  <a:pt x="6465" y="3028"/>
                  <a:pt x="6465" y="3001"/>
                </a:cubicBezTo>
                <a:cubicBezTo>
                  <a:pt x="6465" y="2814"/>
                  <a:pt x="6314" y="2683"/>
                  <a:pt x="6284" y="2846"/>
                </a:cubicBezTo>
                <a:cubicBezTo>
                  <a:pt x="6267" y="2941"/>
                  <a:pt x="6111" y="2941"/>
                  <a:pt x="6094" y="2846"/>
                </a:cubicBezTo>
                <a:cubicBezTo>
                  <a:pt x="6077" y="2751"/>
                  <a:pt x="5962" y="2751"/>
                  <a:pt x="5945" y="2846"/>
                </a:cubicBezTo>
                <a:cubicBezTo>
                  <a:pt x="5938" y="2886"/>
                  <a:pt x="5853" y="2924"/>
                  <a:pt x="5755" y="2924"/>
                </a:cubicBezTo>
                <a:lnTo>
                  <a:pt x="5573" y="2924"/>
                </a:lnTo>
                <a:lnTo>
                  <a:pt x="5573" y="3157"/>
                </a:lnTo>
                <a:cubicBezTo>
                  <a:pt x="5573" y="3284"/>
                  <a:pt x="5561" y="3441"/>
                  <a:pt x="5542" y="3515"/>
                </a:cubicBezTo>
                <a:cubicBezTo>
                  <a:pt x="5501" y="3668"/>
                  <a:pt x="5382" y="3694"/>
                  <a:pt x="5320" y="3561"/>
                </a:cubicBezTo>
                <a:cubicBezTo>
                  <a:pt x="5275" y="3465"/>
                  <a:pt x="5255" y="3501"/>
                  <a:pt x="5247" y="3686"/>
                </a:cubicBezTo>
                <a:cubicBezTo>
                  <a:pt x="5245" y="3751"/>
                  <a:pt x="5219" y="3849"/>
                  <a:pt x="5189" y="3903"/>
                </a:cubicBezTo>
                <a:cubicBezTo>
                  <a:pt x="5137" y="3995"/>
                  <a:pt x="5130" y="3993"/>
                  <a:pt x="5098" y="3826"/>
                </a:cubicBezTo>
                <a:cubicBezTo>
                  <a:pt x="5065" y="3654"/>
                  <a:pt x="5065" y="3630"/>
                  <a:pt x="5107" y="3592"/>
                </a:cubicBezTo>
                <a:cubicBezTo>
                  <a:pt x="5162" y="3543"/>
                  <a:pt x="5165" y="3437"/>
                  <a:pt x="5112" y="3437"/>
                </a:cubicBezTo>
                <a:cubicBezTo>
                  <a:pt x="5089" y="3437"/>
                  <a:pt x="5064" y="3492"/>
                  <a:pt x="5057" y="3577"/>
                </a:cubicBezTo>
                <a:cubicBezTo>
                  <a:pt x="5048" y="3698"/>
                  <a:pt x="5033" y="3723"/>
                  <a:pt x="4976" y="3701"/>
                </a:cubicBezTo>
                <a:cubicBezTo>
                  <a:pt x="4908" y="3675"/>
                  <a:pt x="4905" y="3655"/>
                  <a:pt x="4899" y="3328"/>
                </a:cubicBezTo>
                <a:cubicBezTo>
                  <a:pt x="4894" y="3054"/>
                  <a:pt x="4885" y="2986"/>
                  <a:pt x="4854" y="2986"/>
                </a:cubicBezTo>
                <a:cubicBezTo>
                  <a:pt x="4832" y="2986"/>
                  <a:pt x="4805" y="3035"/>
                  <a:pt x="4790" y="3095"/>
                </a:cubicBezTo>
                <a:cubicBezTo>
                  <a:pt x="4776" y="3154"/>
                  <a:pt x="4758" y="3192"/>
                  <a:pt x="4749" y="3172"/>
                </a:cubicBezTo>
                <a:cubicBezTo>
                  <a:pt x="4740" y="3153"/>
                  <a:pt x="4719" y="3191"/>
                  <a:pt x="4704" y="3250"/>
                </a:cubicBezTo>
                <a:cubicBezTo>
                  <a:pt x="4672" y="3382"/>
                  <a:pt x="4639" y="3385"/>
                  <a:pt x="4605" y="3266"/>
                </a:cubicBezTo>
                <a:cubicBezTo>
                  <a:pt x="4584" y="3195"/>
                  <a:pt x="4589" y="3149"/>
                  <a:pt x="4627" y="3048"/>
                </a:cubicBezTo>
                <a:lnTo>
                  <a:pt x="4672" y="2924"/>
                </a:lnTo>
                <a:lnTo>
                  <a:pt x="4596" y="2924"/>
                </a:lnTo>
                <a:cubicBezTo>
                  <a:pt x="4546" y="2923"/>
                  <a:pt x="4513" y="2963"/>
                  <a:pt x="4505" y="3032"/>
                </a:cubicBezTo>
                <a:cubicBezTo>
                  <a:pt x="4487" y="3196"/>
                  <a:pt x="4247" y="3182"/>
                  <a:pt x="4220" y="3017"/>
                </a:cubicBezTo>
                <a:cubicBezTo>
                  <a:pt x="4203" y="2914"/>
                  <a:pt x="4190" y="2902"/>
                  <a:pt x="4111" y="2970"/>
                </a:cubicBezTo>
                <a:cubicBezTo>
                  <a:pt x="4011" y="3057"/>
                  <a:pt x="3976" y="3035"/>
                  <a:pt x="3993" y="2877"/>
                </a:cubicBezTo>
                <a:cubicBezTo>
                  <a:pt x="4000" y="2814"/>
                  <a:pt x="3989" y="2782"/>
                  <a:pt x="3966" y="2784"/>
                </a:cubicBezTo>
                <a:cubicBezTo>
                  <a:pt x="3928" y="2786"/>
                  <a:pt x="3858" y="2934"/>
                  <a:pt x="3858" y="3017"/>
                </a:cubicBezTo>
                <a:cubicBezTo>
                  <a:pt x="3858" y="3044"/>
                  <a:pt x="3838" y="3163"/>
                  <a:pt x="3812" y="3281"/>
                </a:cubicBezTo>
                <a:cubicBezTo>
                  <a:pt x="3756" y="3542"/>
                  <a:pt x="3662" y="3586"/>
                  <a:pt x="3627" y="3359"/>
                </a:cubicBezTo>
                <a:cubicBezTo>
                  <a:pt x="3598" y="3173"/>
                  <a:pt x="3615" y="3064"/>
                  <a:pt x="3676" y="3064"/>
                </a:cubicBezTo>
                <a:cubicBezTo>
                  <a:pt x="3739" y="3064"/>
                  <a:pt x="3756" y="2999"/>
                  <a:pt x="3726" y="2877"/>
                </a:cubicBezTo>
                <a:cubicBezTo>
                  <a:pt x="3699" y="2763"/>
                  <a:pt x="3591" y="2739"/>
                  <a:pt x="3572" y="2846"/>
                </a:cubicBezTo>
                <a:cubicBezTo>
                  <a:pt x="3564" y="2889"/>
                  <a:pt x="3430" y="2924"/>
                  <a:pt x="3242" y="2924"/>
                </a:cubicBezTo>
                <a:cubicBezTo>
                  <a:pt x="3028" y="2924"/>
                  <a:pt x="2912" y="2941"/>
                  <a:pt x="2884" y="3001"/>
                </a:cubicBezTo>
                <a:cubicBezTo>
                  <a:pt x="2852" y="3070"/>
                  <a:pt x="2836" y="3084"/>
                  <a:pt x="2816" y="3017"/>
                </a:cubicBezTo>
                <a:cubicBezTo>
                  <a:pt x="2799" y="2959"/>
                  <a:pt x="2750" y="2941"/>
                  <a:pt x="2667" y="2970"/>
                </a:cubicBezTo>
                <a:cubicBezTo>
                  <a:pt x="2564" y="3007"/>
                  <a:pt x="2542" y="2992"/>
                  <a:pt x="2531" y="2892"/>
                </a:cubicBezTo>
                <a:cubicBezTo>
                  <a:pt x="2515" y="2749"/>
                  <a:pt x="2420" y="2742"/>
                  <a:pt x="2368" y="2877"/>
                </a:cubicBezTo>
                <a:cubicBezTo>
                  <a:pt x="2342" y="2945"/>
                  <a:pt x="2338" y="2992"/>
                  <a:pt x="2354" y="3048"/>
                </a:cubicBezTo>
                <a:cubicBezTo>
                  <a:pt x="2387" y="3159"/>
                  <a:pt x="2358" y="3281"/>
                  <a:pt x="2300" y="3281"/>
                </a:cubicBezTo>
                <a:cubicBezTo>
                  <a:pt x="2271" y="3281"/>
                  <a:pt x="2239" y="3202"/>
                  <a:pt x="2219" y="3095"/>
                </a:cubicBezTo>
                <a:cubicBezTo>
                  <a:pt x="2189" y="2939"/>
                  <a:pt x="2177" y="2926"/>
                  <a:pt x="2142" y="3001"/>
                </a:cubicBezTo>
                <a:cubicBezTo>
                  <a:pt x="2107" y="3075"/>
                  <a:pt x="2093" y="3074"/>
                  <a:pt x="2051" y="2939"/>
                </a:cubicBezTo>
                <a:cubicBezTo>
                  <a:pt x="1992" y="2748"/>
                  <a:pt x="1924" y="2729"/>
                  <a:pt x="1852" y="2892"/>
                </a:cubicBezTo>
                <a:cubicBezTo>
                  <a:pt x="1810" y="2986"/>
                  <a:pt x="1773" y="3007"/>
                  <a:pt x="1671" y="2970"/>
                </a:cubicBezTo>
                <a:cubicBezTo>
                  <a:pt x="1599" y="2944"/>
                  <a:pt x="1528" y="2886"/>
                  <a:pt x="1517" y="2846"/>
                </a:cubicBezTo>
                <a:cubicBezTo>
                  <a:pt x="1491" y="2756"/>
                  <a:pt x="1376" y="2757"/>
                  <a:pt x="1376" y="2846"/>
                </a:cubicBezTo>
                <a:cubicBezTo>
                  <a:pt x="1376" y="2976"/>
                  <a:pt x="1550" y="3137"/>
                  <a:pt x="1671" y="3126"/>
                </a:cubicBezTo>
                <a:cubicBezTo>
                  <a:pt x="1794" y="3114"/>
                  <a:pt x="1897" y="3237"/>
                  <a:pt x="1883" y="3375"/>
                </a:cubicBezTo>
                <a:cubicBezTo>
                  <a:pt x="1874" y="3476"/>
                  <a:pt x="1506" y="3461"/>
                  <a:pt x="1476" y="3359"/>
                </a:cubicBezTo>
                <a:cubicBezTo>
                  <a:pt x="1463" y="3315"/>
                  <a:pt x="1434" y="3281"/>
                  <a:pt x="1408" y="3281"/>
                </a:cubicBezTo>
                <a:cubicBezTo>
                  <a:pt x="1381" y="3281"/>
                  <a:pt x="1344" y="3195"/>
                  <a:pt x="1322" y="3079"/>
                </a:cubicBezTo>
                <a:cubicBezTo>
                  <a:pt x="1299" y="2957"/>
                  <a:pt x="1282" y="2929"/>
                  <a:pt x="1277" y="2986"/>
                </a:cubicBezTo>
                <a:cubicBezTo>
                  <a:pt x="1272" y="3036"/>
                  <a:pt x="1280" y="3125"/>
                  <a:pt x="1295" y="3188"/>
                </a:cubicBezTo>
                <a:cubicBezTo>
                  <a:pt x="1318" y="3284"/>
                  <a:pt x="1316" y="3319"/>
                  <a:pt x="1281" y="3406"/>
                </a:cubicBezTo>
                <a:cubicBezTo>
                  <a:pt x="1245" y="3498"/>
                  <a:pt x="1238" y="3491"/>
                  <a:pt x="1204" y="3343"/>
                </a:cubicBezTo>
                <a:cubicBezTo>
                  <a:pt x="1184" y="3252"/>
                  <a:pt x="1168" y="3116"/>
                  <a:pt x="1168" y="3048"/>
                </a:cubicBezTo>
                <a:cubicBezTo>
                  <a:pt x="1168" y="2946"/>
                  <a:pt x="1141" y="2926"/>
                  <a:pt x="1023" y="2908"/>
                </a:cubicBezTo>
                <a:lnTo>
                  <a:pt x="878" y="2877"/>
                </a:lnTo>
                <a:lnTo>
                  <a:pt x="869" y="2022"/>
                </a:lnTo>
                <a:lnTo>
                  <a:pt x="860" y="1151"/>
                </a:lnTo>
                <a:lnTo>
                  <a:pt x="584" y="1120"/>
                </a:lnTo>
                <a:cubicBezTo>
                  <a:pt x="433" y="1102"/>
                  <a:pt x="238" y="1110"/>
                  <a:pt x="154" y="1135"/>
                </a:cubicBezTo>
                <a:lnTo>
                  <a:pt x="0" y="1182"/>
                </a:lnTo>
                <a:lnTo>
                  <a:pt x="0" y="5769"/>
                </a:lnTo>
                <a:lnTo>
                  <a:pt x="0" y="10341"/>
                </a:lnTo>
                <a:lnTo>
                  <a:pt x="91" y="10341"/>
                </a:lnTo>
                <a:cubicBezTo>
                  <a:pt x="141" y="10341"/>
                  <a:pt x="191" y="10307"/>
                  <a:pt x="204" y="10264"/>
                </a:cubicBezTo>
                <a:cubicBezTo>
                  <a:pt x="235" y="10157"/>
                  <a:pt x="374" y="10210"/>
                  <a:pt x="367" y="10326"/>
                </a:cubicBezTo>
                <a:cubicBezTo>
                  <a:pt x="363" y="10396"/>
                  <a:pt x="414" y="10403"/>
                  <a:pt x="598" y="10372"/>
                </a:cubicBezTo>
                <a:cubicBezTo>
                  <a:pt x="728" y="10351"/>
                  <a:pt x="847" y="10317"/>
                  <a:pt x="860" y="10279"/>
                </a:cubicBezTo>
                <a:cubicBezTo>
                  <a:pt x="876" y="10236"/>
                  <a:pt x="890" y="10227"/>
                  <a:pt x="906" y="10279"/>
                </a:cubicBezTo>
                <a:cubicBezTo>
                  <a:pt x="923" y="10341"/>
                  <a:pt x="940" y="10349"/>
                  <a:pt x="964" y="10279"/>
                </a:cubicBezTo>
                <a:cubicBezTo>
                  <a:pt x="990" y="10206"/>
                  <a:pt x="1004" y="10195"/>
                  <a:pt x="1028" y="10264"/>
                </a:cubicBezTo>
                <a:cubicBezTo>
                  <a:pt x="1047" y="10318"/>
                  <a:pt x="1074" y="10331"/>
                  <a:pt x="1105" y="10295"/>
                </a:cubicBezTo>
                <a:cubicBezTo>
                  <a:pt x="1177" y="10209"/>
                  <a:pt x="1259" y="10211"/>
                  <a:pt x="1290" y="10295"/>
                </a:cubicBezTo>
                <a:cubicBezTo>
                  <a:pt x="1306" y="10336"/>
                  <a:pt x="1365" y="10366"/>
                  <a:pt x="1422" y="10357"/>
                </a:cubicBezTo>
                <a:cubicBezTo>
                  <a:pt x="1478" y="10348"/>
                  <a:pt x="1527" y="10377"/>
                  <a:pt x="1535" y="10419"/>
                </a:cubicBezTo>
                <a:cubicBezTo>
                  <a:pt x="1552" y="10516"/>
                  <a:pt x="1667" y="10515"/>
                  <a:pt x="1684" y="10419"/>
                </a:cubicBezTo>
                <a:cubicBezTo>
                  <a:pt x="1691" y="10379"/>
                  <a:pt x="1734" y="10351"/>
                  <a:pt x="1779" y="10357"/>
                </a:cubicBezTo>
                <a:cubicBezTo>
                  <a:pt x="1825" y="10363"/>
                  <a:pt x="1879" y="10331"/>
                  <a:pt x="1897" y="10279"/>
                </a:cubicBezTo>
                <a:cubicBezTo>
                  <a:pt x="1924" y="10202"/>
                  <a:pt x="1940" y="10201"/>
                  <a:pt x="1997" y="10295"/>
                </a:cubicBezTo>
                <a:cubicBezTo>
                  <a:pt x="2059" y="10399"/>
                  <a:pt x="2070" y="10404"/>
                  <a:pt x="2105" y="10295"/>
                </a:cubicBezTo>
                <a:cubicBezTo>
                  <a:pt x="2137" y="10197"/>
                  <a:pt x="2149" y="10192"/>
                  <a:pt x="2182" y="10264"/>
                </a:cubicBezTo>
                <a:cubicBezTo>
                  <a:pt x="2241" y="10389"/>
                  <a:pt x="2293" y="10370"/>
                  <a:pt x="2277" y="10233"/>
                </a:cubicBezTo>
                <a:cubicBezTo>
                  <a:pt x="2269" y="10157"/>
                  <a:pt x="2279" y="10104"/>
                  <a:pt x="2309" y="10077"/>
                </a:cubicBezTo>
                <a:cubicBezTo>
                  <a:pt x="2334" y="10055"/>
                  <a:pt x="2354" y="9987"/>
                  <a:pt x="2354" y="9922"/>
                </a:cubicBezTo>
                <a:cubicBezTo>
                  <a:pt x="2355" y="9856"/>
                  <a:pt x="2357" y="9726"/>
                  <a:pt x="2363" y="9642"/>
                </a:cubicBezTo>
                <a:cubicBezTo>
                  <a:pt x="2373" y="9525"/>
                  <a:pt x="2368" y="9487"/>
                  <a:pt x="2332" y="9455"/>
                </a:cubicBezTo>
                <a:cubicBezTo>
                  <a:pt x="2291" y="9419"/>
                  <a:pt x="2286" y="9395"/>
                  <a:pt x="2309" y="9299"/>
                </a:cubicBezTo>
                <a:cubicBezTo>
                  <a:pt x="2324" y="9237"/>
                  <a:pt x="2358" y="9175"/>
                  <a:pt x="2386" y="9175"/>
                </a:cubicBezTo>
                <a:lnTo>
                  <a:pt x="2436" y="9175"/>
                </a:lnTo>
                <a:lnTo>
                  <a:pt x="2440" y="8149"/>
                </a:lnTo>
                <a:cubicBezTo>
                  <a:pt x="2448" y="6105"/>
                  <a:pt x="2455" y="5732"/>
                  <a:pt x="2477" y="5707"/>
                </a:cubicBezTo>
                <a:cubicBezTo>
                  <a:pt x="2489" y="5693"/>
                  <a:pt x="2501" y="5715"/>
                  <a:pt x="2508" y="5754"/>
                </a:cubicBezTo>
                <a:cubicBezTo>
                  <a:pt x="2515" y="5793"/>
                  <a:pt x="2525" y="6701"/>
                  <a:pt x="2526" y="7775"/>
                </a:cubicBezTo>
                <a:cubicBezTo>
                  <a:pt x="2528" y="8946"/>
                  <a:pt x="2536" y="9758"/>
                  <a:pt x="2549" y="9813"/>
                </a:cubicBezTo>
                <a:cubicBezTo>
                  <a:pt x="2561" y="9863"/>
                  <a:pt x="2598" y="9906"/>
                  <a:pt x="2631" y="9906"/>
                </a:cubicBezTo>
                <a:cubicBezTo>
                  <a:pt x="2700" y="9906"/>
                  <a:pt x="2727" y="10016"/>
                  <a:pt x="2694" y="10155"/>
                </a:cubicBezTo>
                <a:cubicBezTo>
                  <a:pt x="2660" y="10296"/>
                  <a:pt x="2724" y="10477"/>
                  <a:pt x="2766" y="10357"/>
                </a:cubicBezTo>
                <a:cubicBezTo>
                  <a:pt x="2787" y="10299"/>
                  <a:pt x="2798" y="10289"/>
                  <a:pt x="2807" y="10341"/>
                </a:cubicBezTo>
                <a:cubicBezTo>
                  <a:pt x="2828" y="10458"/>
                  <a:pt x="2938" y="10435"/>
                  <a:pt x="2952" y="10310"/>
                </a:cubicBezTo>
                <a:cubicBezTo>
                  <a:pt x="2968" y="10167"/>
                  <a:pt x="3046" y="10165"/>
                  <a:pt x="3070" y="10310"/>
                </a:cubicBezTo>
                <a:cubicBezTo>
                  <a:pt x="3087" y="10414"/>
                  <a:pt x="3090" y="10414"/>
                  <a:pt x="3115" y="10310"/>
                </a:cubicBezTo>
                <a:cubicBezTo>
                  <a:pt x="3148" y="10174"/>
                  <a:pt x="3215" y="10169"/>
                  <a:pt x="3237" y="10295"/>
                </a:cubicBezTo>
                <a:cubicBezTo>
                  <a:pt x="3259" y="10417"/>
                  <a:pt x="3244" y="11530"/>
                  <a:pt x="3219" y="11617"/>
                </a:cubicBezTo>
                <a:cubicBezTo>
                  <a:pt x="3208" y="11655"/>
                  <a:pt x="3201" y="11784"/>
                  <a:pt x="3201" y="11896"/>
                </a:cubicBezTo>
                <a:cubicBezTo>
                  <a:pt x="3201" y="12075"/>
                  <a:pt x="3208" y="12099"/>
                  <a:pt x="3264" y="12099"/>
                </a:cubicBezTo>
                <a:cubicBezTo>
                  <a:pt x="3306" y="12099"/>
                  <a:pt x="3332" y="12140"/>
                  <a:pt x="3341" y="12223"/>
                </a:cubicBezTo>
                <a:cubicBezTo>
                  <a:pt x="3349" y="12293"/>
                  <a:pt x="3373" y="12429"/>
                  <a:pt x="3396" y="12534"/>
                </a:cubicBezTo>
                <a:cubicBezTo>
                  <a:pt x="3436" y="12724"/>
                  <a:pt x="3519" y="12785"/>
                  <a:pt x="3577" y="12658"/>
                </a:cubicBezTo>
                <a:cubicBezTo>
                  <a:pt x="3591" y="12629"/>
                  <a:pt x="3606" y="12635"/>
                  <a:pt x="3613" y="12674"/>
                </a:cubicBezTo>
                <a:cubicBezTo>
                  <a:pt x="3625" y="12739"/>
                  <a:pt x="3829" y="12724"/>
                  <a:pt x="3848" y="12658"/>
                </a:cubicBezTo>
                <a:cubicBezTo>
                  <a:pt x="3853" y="12643"/>
                  <a:pt x="3860" y="12541"/>
                  <a:pt x="3867" y="12425"/>
                </a:cubicBezTo>
                <a:cubicBezTo>
                  <a:pt x="3873" y="12309"/>
                  <a:pt x="3887" y="12183"/>
                  <a:pt x="3898" y="12145"/>
                </a:cubicBezTo>
                <a:cubicBezTo>
                  <a:pt x="3924" y="12058"/>
                  <a:pt x="3962" y="12147"/>
                  <a:pt x="3962" y="12285"/>
                </a:cubicBezTo>
                <a:cubicBezTo>
                  <a:pt x="3962" y="12343"/>
                  <a:pt x="3980" y="12379"/>
                  <a:pt x="3998" y="12379"/>
                </a:cubicBezTo>
                <a:cubicBezTo>
                  <a:pt x="4016" y="12379"/>
                  <a:pt x="4023" y="12357"/>
                  <a:pt x="4016" y="12316"/>
                </a:cubicBezTo>
                <a:cubicBezTo>
                  <a:pt x="4009" y="12276"/>
                  <a:pt x="4020" y="12217"/>
                  <a:pt x="4039" y="12192"/>
                </a:cubicBezTo>
                <a:cubicBezTo>
                  <a:pt x="4070" y="12151"/>
                  <a:pt x="4069" y="12135"/>
                  <a:pt x="4039" y="12021"/>
                </a:cubicBezTo>
                <a:cubicBezTo>
                  <a:pt x="4020" y="11952"/>
                  <a:pt x="4009" y="11849"/>
                  <a:pt x="4016" y="11788"/>
                </a:cubicBezTo>
                <a:cubicBezTo>
                  <a:pt x="4023" y="11726"/>
                  <a:pt x="4021" y="11652"/>
                  <a:pt x="4011" y="11632"/>
                </a:cubicBezTo>
                <a:cubicBezTo>
                  <a:pt x="4002" y="11612"/>
                  <a:pt x="4001" y="11329"/>
                  <a:pt x="4007" y="10995"/>
                </a:cubicBezTo>
                <a:lnTo>
                  <a:pt x="4016" y="10388"/>
                </a:lnTo>
                <a:lnTo>
                  <a:pt x="4378" y="10388"/>
                </a:lnTo>
                <a:lnTo>
                  <a:pt x="4740" y="10404"/>
                </a:lnTo>
                <a:lnTo>
                  <a:pt x="4740" y="10170"/>
                </a:lnTo>
                <a:cubicBezTo>
                  <a:pt x="4740" y="9981"/>
                  <a:pt x="4746" y="9939"/>
                  <a:pt x="4790" y="9922"/>
                </a:cubicBezTo>
                <a:cubicBezTo>
                  <a:pt x="4857" y="9895"/>
                  <a:pt x="4915" y="9520"/>
                  <a:pt x="4876" y="9362"/>
                </a:cubicBezTo>
                <a:cubicBezTo>
                  <a:pt x="4863" y="9306"/>
                  <a:pt x="4858" y="9257"/>
                  <a:pt x="4867" y="9237"/>
                </a:cubicBezTo>
                <a:cubicBezTo>
                  <a:pt x="4889" y="9191"/>
                  <a:pt x="5103" y="9242"/>
                  <a:pt x="5130" y="9299"/>
                </a:cubicBezTo>
                <a:cubicBezTo>
                  <a:pt x="5141" y="9323"/>
                  <a:pt x="5160" y="9258"/>
                  <a:pt x="5171" y="9160"/>
                </a:cubicBezTo>
                <a:cubicBezTo>
                  <a:pt x="5181" y="9061"/>
                  <a:pt x="5199" y="8953"/>
                  <a:pt x="5211" y="8926"/>
                </a:cubicBezTo>
                <a:cubicBezTo>
                  <a:pt x="5244" y="8856"/>
                  <a:pt x="5283" y="8966"/>
                  <a:pt x="5261" y="9066"/>
                </a:cubicBezTo>
                <a:cubicBezTo>
                  <a:pt x="5251" y="9113"/>
                  <a:pt x="5242" y="9279"/>
                  <a:pt x="5243" y="9439"/>
                </a:cubicBezTo>
                <a:cubicBezTo>
                  <a:pt x="5245" y="9728"/>
                  <a:pt x="5247" y="9729"/>
                  <a:pt x="5334" y="9750"/>
                </a:cubicBezTo>
                <a:cubicBezTo>
                  <a:pt x="5434" y="9776"/>
                  <a:pt x="5522" y="10011"/>
                  <a:pt x="5460" y="10093"/>
                </a:cubicBezTo>
                <a:cubicBezTo>
                  <a:pt x="5431" y="10132"/>
                  <a:pt x="5433" y="10167"/>
                  <a:pt x="5474" y="10279"/>
                </a:cubicBezTo>
                <a:cubicBezTo>
                  <a:pt x="5514" y="10391"/>
                  <a:pt x="5523" y="10385"/>
                  <a:pt x="5542" y="10295"/>
                </a:cubicBezTo>
                <a:cubicBezTo>
                  <a:pt x="5561" y="10203"/>
                  <a:pt x="5573" y="10212"/>
                  <a:pt x="5628" y="10310"/>
                </a:cubicBezTo>
                <a:cubicBezTo>
                  <a:pt x="5700" y="10439"/>
                  <a:pt x="5748" y="10454"/>
                  <a:pt x="5777" y="10357"/>
                </a:cubicBezTo>
                <a:cubicBezTo>
                  <a:pt x="5806" y="10260"/>
                  <a:pt x="5937" y="10239"/>
                  <a:pt x="5999" y="10326"/>
                </a:cubicBezTo>
                <a:cubicBezTo>
                  <a:pt x="6028" y="10367"/>
                  <a:pt x="6056" y="10386"/>
                  <a:pt x="6062" y="10372"/>
                </a:cubicBezTo>
                <a:cubicBezTo>
                  <a:pt x="6069" y="10359"/>
                  <a:pt x="6169" y="10348"/>
                  <a:pt x="6284" y="10341"/>
                </a:cubicBezTo>
                <a:cubicBezTo>
                  <a:pt x="6399" y="10335"/>
                  <a:pt x="6512" y="10293"/>
                  <a:pt x="6533" y="10248"/>
                </a:cubicBezTo>
                <a:cubicBezTo>
                  <a:pt x="6562" y="10187"/>
                  <a:pt x="6582" y="10193"/>
                  <a:pt x="6615" y="10264"/>
                </a:cubicBezTo>
                <a:cubicBezTo>
                  <a:pt x="6689" y="10423"/>
                  <a:pt x="6990" y="10461"/>
                  <a:pt x="7122" y="10326"/>
                </a:cubicBezTo>
                <a:cubicBezTo>
                  <a:pt x="7185" y="10261"/>
                  <a:pt x="7262" y="10201"/>
                  <a:pt x="7294" y="10201"/>
                </a:cubicBezTo>
                <a:cubicBezTo>
                  <a:pt x="7359" y="10201"/>
                  <a:pt x="7387" y="10106"/>
                  <a:pt x="7362" y="9968"/>
                </a:cubicBezTo>
                <a:cubicBezTo>
                  <a:pt x="7306" y="9667"/>
                  <a:pt x="7368" y="9002"/>
                  <a:pt x="7434" y="9191"/>
                </a:cubicBezTo>
                <a:cubicBezTo>
                  <a:pt x="7458" y="9258"/>
                  <a:pt x="7461" y="9165"/>
                  <a:pt x="7461" y="8677"/>
                </a:cubicBezTo>
                <a:cubicBezTo>
                  <a:pt x="7461" y="8243"/>
                  <a:pt x="7454" y="8089"/>
                  <a:pt x="7434" y="8102"/>
                </a:cubicBezTo>
                <a:cubicBezTo>
                  <a:pt x="7415" y="8115"/>
                  <a:pt x="7407" y="7962"/>
                  <a:pt x="7403" y="7573"/>
                </a:cubicBezTo>
                <a:cubicBezTo>
                  <a:pt x="7399" y="7273"/>
                  <a:pt x="7389" y="7014"/>
                  <a:pt x="7380" y="6982"/>
                </a:cubicBezTo>
                <a:cubicBezTo>
                  <a:pt x="7357" y="6904"/>
                  <a:pt x="7381" y="6397"/>
                  <a:pt x="7407" y="6407"/>
                </a:cubicBezTo>
                <a:cubicBezTo>
                  <a:pt x="7419" y="6411"/>
                  <a:pt x="7436" y="6524"/>
                  <a:pt x="7443" y="6656"/>
                </a:cubicBezTo>
                <a:cubicBezTo>
                  <a:pt x="7455" y="6876"/>
                  <a:pt x="7454" y="6867"/>
                  <a:pt x="7457" y="6563"/>
                </a:cubicBezTo>
                <a:cubicBezTo>
                  <a:pt x="7459" y="6380"/>
                  <a:pt x="7454" y="6196"/>
                  <a:pt x="7443" y="6158"/>
                </a:cubicBezTo>
                <a:cubicBezTo>
                  <a:pt x="7416" y="6059"/>
                  <a:pt x="7454" y="5754"/>
                  <a:pt x="7493" y="5754"/>
                </a:cubicBezTo>
                <a:cubicBezTo>
                  <a:pt x="7538" y="5754"/>
                  <a:pt x="7566" y="6048"/>
                  <a:pt x="7566" y="6485"/>
                </a:cubicBezTo>
                <a:cubicBezTo>
                  <a:pt x="7566" y="6864"/>
                  <a:pt x="7604" y="6996"/>
                  <a:pt x="7615" y="6656"/>
                </a:cubicBezTo>
                <a:cubicBezTo>
                  <a:pt x="7621" y="6485"/>
                  <a:pt x="7633" y="6438"/>
                  <a:pt x="7701" y="6407"/>
                </a:cubicBezTo>
                <a:cubicBezTo>
                  <a:pt x="7780" y="6371"/>
                  <a:pt x="7780" y="6381"/>
                  <a:pt x="7747" y="6220"/>
                </a:cubicBezTo>
                <a:cubicBezTo>
                  <a:pt x="7728" y="6130"/>
                  <a:pt x="7696" y="6049"/>
                  <a:pt x="7674" y="6049"/>
                </a:cubicBezTo>
                <a:cubicBezTo>
                  <a:pt x="7616" y="6049"/>
                  <a:pt x="7601" y="5912"/>
                  <a:pt x="7643" y="5754"/>
                </a:cubicBezTo>
                <a:cubicBezTo>
                  <a:pt x="7669" y="5653"/>
                  <a:pt x="7688" y="5643"/>
                  <a:pt x="7715" y="5692"/>
                </a:cubicBezTo>
                <a:cubicBezTo>
                  <a:pt x="7735" y="5729"/>
                  <a:pt x="7777" y="5747"/>
                  <a:pt x="7810" y="5738"/>
                </a:cubicBezTo>
                <a:cubicBezTo>
                  <a:pt x="7858" y="5726"/>
                  <a:pt x="7875" y="5765"/>
                  <a:pt x="7887" y="5909"/>
                </a:cubicBezTo>
                <a:cubicBezTo>
                  <a:pt x="7914" y="6230"/>
                  <a:pt x="7909" y="6876"/>
                  <a:pt x="7878" y="6998"/>
                </a:cubicBezTo>
                <a:cubicBezTo>
                  <a:pt x="7846" y="7125"/>
                  <a:pt x="7807" y="9410"/>
                  <a:pt x="7837" y="9377"/>
                </a:cubicBezTo>
                <a:cubicBezTo>
                  <a:pt x="7862" y="9350"/>
                  <a:pt x="7991" y="9869"/>
                  <a:pt x="7991" y="9999"/>
                </a:cubicBezTo>
                <a:cubicBezTo>
                  <a:pt x="7991" y="10062"/>
                  <a:pt x="7980" y="10145"/>
                  <a:pt x="7969" y="10170"/>
                </a:cubicBezTo>
                <a:cubicBezTo>
                  <a:pt x="7922" y="10269"/>
                  <a:pt x="7977" y="10353"/>
                  <a:pt x="8055" y="10310"/>
                </a:cubicBezTo>
                <a:cubicBezTo>
                  <a:pt x="8099" y="10286"/>
                  <a:pt x="8185" y="10313"/>
                  <a:pt x="8245" y="10357"/>
                </a:cubicBezTo>
                <a:cubicBezTo>
                  <a:pt x="8339" y="10426"/>
                  <a:pt x="8359" y="10420"/>
                  <a:pt x="8394" y="10310"/>
                </a:cubicBezTo>
                <a:cubicBezTo>
                  <a:pt x="8431" y="10195"/>
                  <a:pt x="8436" y="10186"/>
                  <a:pt x="8449" y="10295"/>
                </a:cubicBezTo>
                <a:cubicBezTo>
                  <a:pt x="8456" y="10360"/>
                  <a:pt x="8469" y="10396"/>
                  <a:pt x="8480" y="10372"/>
                </a:cubicBezTo>
                <a:cubicBezTo>
                  <a:pt x="8492" y="10347"/>
                  <a:pt x="8494" y="10289"/>
                  <a:pt x="8480" y="10233"/>
                </a:cubicBezTo>
                <a:cubicBezTo>
                  <a:pt x="8464" y="10165"/>
                  <a:pt x="8467" y="10126"/>
                  <a:pt x="8489" y="10061"/>
                </a:cubicBezTo>
                <a:cubicBezTo>
                  <a:pt x="8515" y="9989"/>
                  <a:pt x="8530" y="9998"/>
                  <a:pt x="8575" y="10155"/>
                </a:cubicBezTo>
                <a:cubicBezTo>
                  <a:pt x="8625" y="10326"/>
                  <a:pt x="8650" y="10360"/>
                  <a:pt x="8775" y="10357"/>
                </a:cubicBezTo>
                <a:cubicBezTo>
                  <a:pt x="8852" y="10355"/>
                  <a:pt x="9034" y="10363"/>
                  <a:pt x="9182" y="10372"/>
                </a:cubicBezTo>
                <a:cubicBezTo>
                  <a:pt x="9394" y="10386"/>
                  <a:pt x="9454" y="10357"/>
                  <a:pt x="9463" y="10279"/>
                </a:cubicBezTo>
                <a:cubicBezTo>
                  <a:pt x="9471" y="10207"/>
                  <a:pt x="9484" y="10207"/>
                  <a:pt x="9503" y="10264"/>
                </a:cubicBezTo>
                <a:cubicBezTo>
                  <a:pt x="9542" y="10374"/>
                  <a:pt x="9701" y="10456"/>
                  <a:pt x="9716" y="10372"/>
                </a:cubicBezTo>
                <a:cubicBezTo>
                  <a:pt x="9723" y="10333"/>
                  <a:pt x="9770" y="10313"/>
                  <a:pt x="9825" y="10341"/>
                </a:cubicBezTo>
                <a:cubicBezTo>
                  <a:pt x="9878" y="10369"/>
                  <a:pt x="9924" y="10374"/>
                  <a:pt x="9929" y="10357"/>
                </a:cubicBezTo>
                <a:cubicBezTo>
                  <a:pt x="9940" y="10318"/>
                  <a:pt x="10317" y="10339"/>
                  <a:pt x="10472" y="10388"/>
                </a:cubicBezTo>
                <a:cubicBezTo>
                  <a:pt x="10576" y="10421"/>
                  <a:pt x="10585" y="10418"/>
                  <a:pt x="10549" y="10326"/>
                </a:cubicBezTo>
                <a:cubicBezTo>
                  <a:pt x="10516" y="10240"/>
                  <a:pt x="10511" y="10193"/>
                  <a:pt x="10531" y="10061"/>
                </a:cubicBezTo>
                <a:cubicBezTo>
                  <a:pt x="10562" y="9866"/>
                  <a:pt x="10588" y="9876"/>
                  <a:pt x="10676" y="10061"/>
                </a:cubicBezTo>
                <a:cubicBezTo>
                  <a:pt x="10714" y="10141"/>
                  <a:pt x="10776" y="10204"/>
                  <a:pt x="10807" y="10201"/>
                </a:cubicBezTo>
                <a:lnTo>
                  <a:pt x="10862" y="10186"/>
                </a:lnTo>
                <a:lnTo>
                  <a:pt x="10812" y="10124"/>
                </a:lnTo>
                <a:cubicBezTo>
                  <a:pt x="10761" y="10053"/>
                  <a:pt x="10759" y="10037"/>
                  <a:pt x="10798" y="9937"/>
                </a:cubicBezTo>
                <a:cubicBezTo>
                  <a:pt x="10821" y="9880"/>
                  <a:pt x="10833" y="9808"/>
                  <a:pt x="10826" y="9782"/>
                </a:cubicBezTo>
                <a:cubicBezTo>
                  <a:pt x="10818" y="9755"/>
                  <a:pt x="10821" y="9697"/>
                  <a:pt x="10835" y="9642"/>
                </a:cubicBezTo>
                <a:cubicBezTo>
                  <a:pt x="10853" y="9564"/>
                  <a:pt x="10848" y="9520"/>
                  <a:pt x="10816" y="9439"/>
                </a:cubicBezTo>
                <a:cubicBezTo>
                  <a:pt x="10794" y="9382"/>
                  <a:pt x="10788" y="9332"/>
                  <a:pt x="10798" y="9331"/>
                </a:cubicBezTo>
                <a:cubicBezTo>
                  <a:pt x="10809" y="9329"/>
                  <a:pt x="10807" y="9291"/>
                  <a:pt x="10794" y="9237"/>
                </a:cubicBezTo>
                <a:cubicBezTo>
                  <a:pt x="10778" y="9170"/>
                  <a:pt x="10767" y="8083"/>
                  <a:pt x="10767" y="5676"/>
                </a:cubicBezTo>
                <a:lnTo>
                  <a:pt x="10767" y="2224"/>
                </a:lnTo>
                <a:lnTo>
                  <a:pt x="10816" y="2239"/>
                </a:lnTo>
                <a:cubicBezTo>
                  <a:pt x="10853" y="2253"/>
                  <a:pt x="10857" y="2243"/>
                  <a:pt x="10835" y="2193"/>
                </a:cubicBezTo>
                <a:cubicBezTo>
                  <a:pt x="10794" y="2102"/>
                  <a:pt x="10787" y="1832"/>
                  <a:pt x="10826" y="1757"/>
                </a:cubicBezTo>
                <a:cubicBezTo>
                  <a:pt x="10846" y="1718"/>
                  <a:pt x="10851" y="1667"/>
                  <a:pt x="10839" y="1602"/>
                </a:cubicBezTo>
                <a:cubicBezTo>
                  <a:pt x="10814" y="1466"/>
                  <a:pt x="10814" y="1301"/>
                  <a:pt x="10839" y="1182"/>
                </a:cubicBezTo>
                <a:cubicBezTo>
                  <a:pt x="10855" y="1104"/>
                  <a:pt x="10847" y="1087"/>
                  <a:pt x="10789" y="1104"/>
                </a:cubicBezTo>
                <a:cubicBezTo>
                  <a:pt x="10695" y="1132"/>
                  <a:pt x="10663" y="1067"/>
                  <a:pt x="10663" y="824"/>
                </a:cubicBezTo>
                <a:lnTo>
                  <a:pt x="10663" y="622"/>
                </a:lnTo>
                <a:lnTo>
                  <a:pt x="10427" y="606"/>
                </a:lnTo>
                <a:cubicBezTo>
                  <a:pt x="10297" y="597"/>
                  <a:pt x="10176" y="554"/>
                  <a:pt x="10164" y="513"/>
                </a:cubicBezTo>
                <a:close/>
                <a:moveTo>
                  <a:pt x="521" y="560"/>
                </a:moveTo>
                <a:cubicBezTo>
                  <a:pt x="511" y="644"/>
                  <a:pt x="471" y="669"/>
                  <a:pt x="349" y="669"/>
                </a:cubicBezTo>
                <a:cubicBezTo>
                  <a:pt x="242" y="669"/>
                  <a:pt x="190" y="691"/>
                  <a:pt x="190" y="746"/>
                </a:cubicBezTo>
                <a:cubicBezTo>
                  <a:pt x="190" y="808"/>
                  <a:pt x="258" y="813"/>
                  <a:pt x="439" y="778"/>
                </a:cubicBezTo>
                <a:cubicBezTo>
                  <a:pt x="575" y="751"/>
                  <a:pt x="692" y="718"/>
                  <a:pt x="697" y="700"/>
                </a:cubicBezTo>
                <a:cubicBezTo>
                  <a:pt x="703" y="681"/>
                  <a:pt x="694" y="621"/>
                  <a:pt x="679" y="560"/>
                </a:cubicBezTo>
                <a:cubicBezTo>
                  <a:pt x="645" y="417"/>
                  <a:pt x="537" y="417"/>
                  <a:pt x="521" y="560"/>
                </a:cubicBezTo>
                <a:close/>
                <a:moveTo>
                  <a:pt x="32" y="591"/>
                </a:moveTo>
                <a:cubicBezTo>
                  <a:pt x="14" y="591"/>
                  <a:pt x="0" y="629"/>
                  <a:pt x="0" y="669"/>
                </a:cubicBezTo>
                <a:cubicBezTo>
                  <a:pt x="0" y="709"/>
                  <a:pt x="14" y="731"/>
                  <a:pt x="32" y="731"/>
                </a:cubicBezTo>
                <a:cubicBezTo>
                  <a:pt x="49" y="731"/>
                  <a:pt x="63" y="709"/>
                  <a:pt x="63" y="669"/>
                </a:cubicBezTo>
                <a:cubicBezTo>
                  <a:pt x="63" y="629"/>
                  <a:pt x="49" y="591"/>
                  <a:pt x="32" y="591"/>
                </a:cubicBezTo>
                <a:close/>
                <a:moveTo>
                  <a:pt x="11903" y="1104"/>
                </a:moveTo>
                <a:cubicBezTo>
                  <a:pt x="11886" y="1104"/>
                  <a:pt x="11871" y="1126"/>
                  <a:pt x="11871" y="1166"/>
                </a:cubicBezTo>
                <a:cubicBezTo>
                  <a:pt x="11871" y="1206"/>
                  <a:pt x="11886" y="1244"/>
                  <a:pt x="11903" y="1244"/>
                </a:cubicBezTo>
                <a:cubicBezTo>
                  <a:pt x="11921" y="1244"/>
                  <a:pt x="11935" y="1206"/>
                  <a:pt x="11935" y="1166"/>
                </a:cubicBezTo>
                <a:cubicBezTo>
                  <a:pt x="11935" y="1126"/>
                  <a:pt x="11921" y="1104"/>
                  <a:pt x="11903" y="1104"/>
                </a:cubicBezTo>
                <a:close/>
                <a:moveTo>
                  <a:pt x="13691" y="1462"/>
                </a:moveTo>
                <a:cubicBezTo>
                  <a:pt x="13681" y="1525"/>
                  <a:pt x="13680" y="1655"/>
                  <a:pt x="13687" y="1742"/>
                </a:cubicBezTo>
                <a:cubicBezTo>
                  <a:pt x="13705" y="1977"/>
                  <a:pt x="13715" y="1940"/>
                  <a:pt x="13714" y="1633"/>
                </a:cubicBezTo>
                <a:cubicBezTo>
                  <a:pt x="13714" y="1431"/>
                  <a:pt x="13706" y="1377"/>
                  <a:pt x="13691" y="1462"/>
                </a:cubicBezTo>
                <a:close/>
                <a:moveTo>
                  <a:pt x="11736" y="1819"/>
                </a:moveTo>
                <a:cubicBezTo>
                  <a:pt x="11729" y="1761"/>
                  <a:pt x="11723" y="1766"/>
                  <a:pt x="11722" y="1851"/>
                </a:cubicBezTo>
                <a:cubicBezTo>
                  <a:pt x="11721" y="1927"/>
                  <a:pt x="11729" y="1984"/>
                  <a:pt x="11736" y="1959"/>
                </a:cubicBezTo>
                <a:cubicBezTo>
                  <a:pt x="11743" y="1935"/>
                  <a:pt x="11742" y="1872"/>
                  <a:pt x="11736" y="1819"/>
                </a:cubicBezTo>
                <a:close/>
                <a:moveTo>
                  <a:pt x="17051" y="2317"/>
                </a:moveTo>
                <a:cubicBezTo>
                  <a:pt x="16988" y="2292"/>
                  <a:pt x="16979" y="2310"/>
                  <a:pt x="16979" y="2457"/>
                </a:cubicBezTo>
                <a:cubicBezTo>
                  <a:pt x="16979" y="2593"/>
                  <a:pt x="16988" y="2628"/>
                  <a:pt x="17037" y="2628"/>
                </a:cubicBezTo>
                <a:cubicBezTo>
                  <a:pt x="17080" y="2628"/>
                  <a:pt x="17103" y="2584"/>
                  <a:pt x="17110" y="2488"/>
                </a:cubicBezTo>
                <a:cubicBezTo>
                  <a:pt x="17118" y="2375"/>
                  <a:pt x="17109" y="2340"/>
                  <a:pt x="17051" y="2317"/>
                </a:cubicBezTo>
                <a:close/>
                <a:moveTo>
                  <a:pt x="11545" y="2721"/>
                </a:moveTo>
                <a:cubicBezTo>
                  <a:pt x="11540" y="2651"/>
                  <a:pt x="11537" y="2695"/>
                  <a:pt x="11536" y="2815"/>
                </a:cubicBezTo>
                <a:cubicBezTo>
                  <a:pt x="11536" y="2935"/>
                  <a:pt x="11540" y="2988"/>
                  <a:pt x="11545" y="2939"/>
                </a:cubicBezTo>
                <a:cubicBezTo>
                  <a:pt x="11551" y="2890"/>
                  <a:pt x="11551" y="2792"/>
                  <a:pt x="11545" y="2721"/>
                </a:cubicBezTo>
                <a:close/>
                <a:moveTo>
                  <a:pt x="7049" y="2768"/>
                </a:moveTo>
                <a:cubicBezTo>
                  <a:pt x="7012" y="2768"/>
                  <a:pt x="7000" y="2809"/>
                  <a:pt x="7009" y="2924"/>
                </a:cubicBezTo>
                <a:cubicBezTo>
                  <a:pt x="7019" y="3065"/>
                  <a:pt x="7100" y="3124"/>
                  <a:pt x="7131" y="3017"/>
                </a:cubicBezTo>
                <a:cubicBezTo>
                  <a:pt x="7155" y="2935"/>
                  <a:pt x="7101" y="2768"/>
                  <a:pt x="7049" y="2768"/>
                </a:cubicBezTo>
                <a:close/>
                <a:moveTo>
                  <a:pt x="20347" y="2861"/>
                </a:moveTo>
                <a:cubicBezTo>
                  <a:pt x="20319" y="2936"/>
                  <a:pt x="20328" y="2964"/>
                  <a:pt x="20406" y="2970"/>
                </a:cubicBezTo>
                <a:cubicBezTo>
                  <a:pt x="20457" y="2974"/>
                  <a:pt x="20510" y="3002"/>
                  <a:pt x="20524" y="3048"/>
                </a:cubicBezTo>
                <a:cubicBezTo>
                  <a:pt x="20557" y="3163"/>
                  <a:pt x="20861" y="3164"/>
                  <a:pt x="20895" y="3048"/>
                </a:cubicBezTo>
                <a:cubicBezTo>
                  <a:pt x="20909" y="2999"/>
                  <a:pt x="20956" y="2974"/>
                  <a:pt x="20999" y="2986"/>
                </a:cubicBezTo>
                <a:cubicBezTo>
                  <a:pt x="21074" y="3006"/>
                  <a:pt x="21080" y="2999"/>
                  <a:pt x="21040" y="2892"/>
                </a:cubicBezTo>
                <a:cubicBezTo>
                  <a:pt x="20985" y="2748"/>
                  <a:pt x="20888" y="2736"/>
                  <a:pt x="20872" y="2877"/>
                </a:cubicBezTo>
                <a:cubicBezTo>
                  <a:pt x="20863" y="2962"/>
                  <a:pt x="20819" y="2986"/>
                  <a:pt x="20687" y="2986"/>
                </a:cubicBezTo>
                <a:cubicBezTo>
                  <a:pt x="20554" y="2986"/>
                  <a:pt x="20515" y="2962"/>
                  <a:pt x="20506" y="2877"/>
                </a:cubicBezTo>
                <a:cubicBezTo>
                  <a:pt x="20491" y="2746"/>
                  <a:pt x="20395" y="2737"/>
                  <a:pt x="20347" y="2861"/>
                </a:cubicBezTo>
                <a:close/>
                <a:moveTo>
                  <a:pt x="17717" y="2939"/>
                </a:moveTo>
                <a:cubicBezTo>
                  <a:pt x="17702" y="2959"/>
                  <a:pt x="17715" y="2986"/>
                  <a:pt x="17744" y="2986"/>
                </a:cubicBezTo>
                <a:cubicBezTo>
                  <a:pt x="17773" y="2986"/>
                  <a:pt x="17781" y="2959"/>
                  <a:pt x="17766" y="2939"/>
                </a:cubicBezTo>
                <a:cubicBezTo>
                  <a:pt x="17752" y="2919"/>
                  <a:pt x="17731" y="2919"/>
                  <a:pt x="17717" y="2939"/>
                </a:cubicBezTo>
                <a:close/>
                <a:moveTo>
                  <a:pt x="21343" y="3437"/>
                </a:moveTo>
                <a:cubicBezTo>
                  <a:pt x="21331" y="3437"/>
                  <a:pt x="21327" y="3459"/>
                  <a:pt x="21334" y="3499"/>
                </a:cubicBezTo>
                <a:cubicBezTo>
                  <a:pt x="21341" y="3539"/>
                  <a:pt x="21352" y="3577"/>
                  <a:pt x="21357" y="3577"/>
                </a:cubicBezTo>
                <a:cubicBezTo>
                  <a:pt x="21362" y="3577"/>
                  <a:pt x="21366" y="3539"/>
                  <a:pt x="21366" y="3499"/>
                </a:cubicBezTo>
                <a:cubicBezTo>
                  <a:pt x="21366" y="3459"/>
                  <a:pt x="21355" y="3437"/>
                  <a:pt x="21343" y="3437"/>
                </a:cubicBezTo>
                <a:close/>
                <a:moveTo>
                  <a:pt x="11536" y="7900"/>
                </a:moveTo>
                <a:cubicBezTo>
                  <a:pt x="11531" y="7919"/>
                  <a:pt x="11533" y="7966"/>
                  <a:pt x="11541" y="8009"/>
                </a:cubicBezTo>
                <a:cubicBezTo>
                  <a:pt x="11562" y="8125"/>
                  <a:pt x="11573" y="8106"/>
                  <a:pt x="11559" y="7978"/>
                </a:cubicBezTo>
                <a:cubicBezTo>
                  <a:pt x="11552" y="7916"/>
                  <a:pt x="11542" y="7881"/>
                  <a:pt x="11536" y="7900"/>
                </a:cubicBezTo>
                <a:close/>
                <a:moveTo>
                  <a:pt x="11699" y="8895"/>
                </a:moveTo>
                <a:cubicBezTo>
                  <a:pt x="11689" y="8895"/>
                  <a:pt x="11681" y="8955"/>
                  <a:pt x="11681" y="9035"/>
                </a:cubicBezTo>
                <a:cubicBezTo>
                  <a:pt x="11681" y="9115"/>
                  <a:pt x="11692" y="9175"/>
                  <a:pt x="11708" y="9175"/>
                </a:cubicBezTo>
                <a:cubicBezTo>
                  <a:pt x="11728" y="9175"/>
                  <a:pt x="11734" y="9130"/>
                  <a:pt x="11727" y="9035"/>
                </a:cubicBezTo>
                <a:cubicBezTo>
                  <a:pt x="11720" y="8955"/>
                  <a:pt x="11710" y="8895"/>
                  <a:pt x="11699" y="8895"/>
                </a:cubicBezTo>
                <a:close/>
                <a:moveTo>
                  <a:pt x="7842" y="9953"/>
                </a:moveTo>
                <a:cubicBezTo>
                  <a:pt x="7830" y="9928"/>
                  <a:pt x="7824" y="9941"/>
                  <a:pt x="7824" y="9984"/>
                </a:cubicBezTo>
                <a:cubicBezTo>
                  <a:pt x="7824" y="10026"/>
                  <a:pt x="7830" y="10061"/>
                  <a:pt x="7842" y="10061"/>
                </a:cubicBezTo>
                <a:cubicBezTo>
                  <a:pt x="7853" y="10061"/>
                  <a:pt x="7864" y="10032"/>
                  <a:pt x="7864" y="10015"/>
                </a:cubicBezTo>
                <a:cubicBezTo>
                  <a:pt x="7864" y="9997"/>
                  <a:pt x="7853" y="9977"/>
                  <a:pt x="7842" y="9953"/>
                </a:cubicBezTo>
                <a:close/>
                <a:moveTo>
                  <a:pt x="2341" y="10279"/>
                </a:moveTo>
                <a:cubicBezTo>
                  <a:pt x="2323" y="10279"/>
                  <a:pt x="2315" y="10301"/>
                  <a:pt x="2323" y="10341"/>
                </a:cubicBezTo>
                <a:cubicBezTo>
                  <a:pt x="2330" y="10381"/>
                  <a:pt x="2343" y="10419"/>
                  <a:pt x="2354" y="10419"/>
                </a:cubicBezTo>
                <a:cubicBezTo>
                  <a:pt x="2365" y="10419"/>
                  <a:pt x="2372" y="10381"/>
                  <a:pt x="2372" y="10341"/>
                </a:cubicBezTo>
                <a:cubicBezTo>
                  <a:pt x="2372" y="10301"/>
                  <a:pt x="2359" y="10279"/>
                  <a:pt x="2341" y="10279"/>
                </a:cubicBezTo>
                <a:close/>
                <a:moveTo>
                  <a:pt x="6479" y="11585"/>
                </a:moveTo>
                <a:cubicBezTo>
                  <a:pt x="6461" y="11585"/>
                  <a:pt x="6443" y="11623"/>
                  <a:pt x="6443" y="11663"/>
                </a:cubicBezTo>
                <a:cubicBezTo>
                  <a:pt x="6443" y="11703"/>
                  <a:pt x="6454" y="11725"/>
                  <a:pt x="6465" y="11725"/>
                </a:cubicBezTo>
                <a:cubicBezTo>
                  <a:pt x="6476" y="11725"/>
                  <a:pt x="6490" y="11703"/>
                  <a:pt x="6497" y="11663"/>
                </a:cubicBezTo>
                <a:cubicBezTo>
                  <a:pt x="6504" y="11623"/>
                  <a:pt x="6497" y="11585"/>
                  <a:pt x="6479" y="11585"/>
                </a:cubicBezTo>
                <a:close/>
                <a:moveTo>
                  <a:pt x="6782" y="11617"/>
                </a:moveTo>
                <a:cubicBezTo>
                  <a:pt x="6644" y="11625"/>
                  <a:pt x="6605" y="11638"/>
                  <a:pt x="6588" y="11741"/>
                </a:cubicBezTo>
                <a:cubicBezTo>
                  <a:pt x="6576" y="11811"/>
                  <a:pt x="6555" y="11881"/>
                  <a:pt x="6538" y="11881"/>
                </a:cubicBezTo>
                <a:cubicBezTo>
                  <a:pt x="6521" y="11881"/>
                  <a:pt x="6508" y="11910"/>
                  <a:pt x="6511" y="11959"/>
                </a:cubicBezTo>
                <a:cubicBezTo>
                  <a:pt x="6514" y="12008"/>
                  <a:pt x="6495" y="12070"/>
                  <a:pt x="6470" y="12083"/>
                </a:cubicBezTo>
                <a:cubicBezTo>
                  <a:pt x="6441" y="12098"/>
                  <a:pt x="6416" y="12179"/>
                  <a:pt x="6402" y="12316"/>
                </a:cubicBezTo>
                <a:cubicBezTo>
                  <a:pt x="6375" y="12586"/>
                  <a:pt x="6339" y="12537"/>
                  <a:pt x="6339" y="12223"/>
                </a:cubicBezTo>
                <a:cubicBezTo>
                  <a:pt x="6338" y="12046"/>
                  <a:pt x="6332" y="12016"/>
                  <a:pt x="6316" y="12099"/>
                </a:cubicBezTo>
                <a:cubicBezTo>
                  <a:pt x="6305" y="12159"/>
                  <a:pt x="6298" y="12324"/>
                  <a:pt x="6298" y="12472"/>
                </a:cubicBezTo>
                <a:cubicBezTo>
                  <a:pt x="6298" y="12620"/>
                  <a:pt x="6287" y="12758"/>
                  <a:pt x="6275" y="12783"/>
                </a:cubicBezTo>
                <a:cubicBezTo>
                  <a:pt x="6264" y="12808"/>
                  <a:pt x="6253" y="13080"/>
                  <a:pt x="6253" y="13389"/>
                </a:cubicBezTo>
                <a:cubicBezTo>
                  <a:pt x="6253" y="13946"/>
                  <a:pt x="6218" y="14276"/>
                  <a:pt x="6162" y="14276"/>
                </a:cubicBezTo>
                <a:cubicBezTo>
                  <a:pt x="6149" y="14276"/>
                  <a:pt x="6130" y="14325"/>
                  <a:pt x="6117" y="14385"/>
                </a:cubicBezTo>
                <a:cubicBezTo>
                  <a:pt x="6097" y="14474"/>
                  <a:pt x="6086" y="14474"/>
                  <a:pt x="6044" y="14400"/>
                </a:cubicBezTo>
                <a:cubicBezTo>
                  <a:pt x="5985" y="14295"/>
                  <a:pt x="5981" y="14187"/>
                  <a:pt x="6035" y="14136"/>
                </a:cubicBezTo>
                <a:cubicBezTo>
                  <a:pt x="6056" y="14116"/>
                  <a:pt x="6073" y="14061"/>
                  <a:pt x="6076" y="14011"/>
                </a:cubicBezTo>
                <a:cubicBezTo>
                  <a:pt x="6084" y="13883"/>
                  <a:pt x="5990" y="13887"/>
                  <a:pt x="5904" y="14027"/>
                </a:cubicBezTo>
                <a:cubicBezTo>
                  <a:pt x="5840" y="14132"/>
                  <a:pt x="5829" y="14129"/>
                  <a:pt x="5786" y="14027"/>
                </a:cubicBezTo>
                <a:cubicBezTo>
                  <a:pt x="5744" y="13925"/>
                  <a:pt x="5732" y="13932"/>
                  <a:pt x="5678" y="14043"/>
                </a:cubicBezTo>
                <a:cubicBezTo>
                  <a:pt x="5622" y="14155"/>
                  <a:pt x="5604" y="14317"/>
                  <a:pt x="5614" y="14618"/>
                </a:cubicBezTo>
                <a:cubicBezTo>
                  <a:pt x="5618" y="14714"/>
                  <a:pt x="5519" y="15007"/>
                  <a:pt x="5483" y="15007"/>
                </a:cubicBezTo>
                <a:cubicBezTo>
                  <a:pt x="5459" y="15007"/>
                  <a:pt x="5422" y="15179"/>
                  <a:pt x="5370" y="15535"/>
                </a:cubicBezTo>
                <a:cubicBezTo>
                  <a:pt x="5342" y="15723"/>
                  <a:pt x="5280" y="15802"/>
                  <a:pt x="5247" y="15691"/>
                </a:cubicBezTo>
                <a:cubicBezTo>
                  <a:pt x="5240" y="15664"/>
                  <a:pt x="5254" y="15564"/>
                  <a:pt x="5279" y="15473"/>
                </a:cubicBezTo>
                <a:cubicBezTo>
                  <a:pt x="5332" y="15281"/>
                  <a:pt x="5320" y="15056"/>
                  <a:pt x="5261" y="15131"/>
                </a:cubicBezTo>
                <a:cubicBezTo>
                  <a:pt x="5240" y="15158"/>
                  <a:pt x="5210" y="15239"/>
                  <a:pt x="5193" y="15318"/>
                </a:cubicBezTo>
                <a:cubicBezTo>
                  <a:pt x="5164" y="15459"/>
                  <a:pt x="5163" y="15463"/>
                  <a:pt x="5125" y="15302"/>
                </a:cubicBezTo>
                <a:cubicBezTo>
                  <a:pt x="5099" y="15192"/>
                  <a:pt x="5076" y="15147"/>
                  <a:pt x="5048" y="15178"/>
                </a:cubicBezTo>
                <a:cubicBezTo>
                  <a:pt x="4997" y="15234"/>
                  <a:pt x="4974" y="15137"/>
                  <a:pt x="5008" y="14991"/>
                </a:cubicBezTo>
                <a:cubicBezTo>
                  <a:pt x="5045" y="14831"/>
                  <a:pt x="5239" y="14620"/>
                  <a:pt x="5266" y="14711"/>
                </a:cubicBezTo>
                <a:cubicBezTo>
                  <a:pt x="5297" y="14821"/>
                  <a:pt x="5343" y="14804"/>
                  <a:pt x="5343" y="14680"/>
                </a:cubicBezTo>
                <a:cubicBezTo>
                  <a:pt x="5343" y="14620"/>
                  <a:pt x="5324" y="14571"/>
                  <a:pt x="5302" y="14571"/>
                </a:cubicBezTo>
                <a:cubicBezTo>
                  <a:pt x="5279" y="14571"/>
                  <a:pt x="5255" y="14534"/>
                  <a:pt x="5247" y="14494"/>
                </a:cubicBezTo>
                <a:cubicBezTo>
                  <a:pt x="5240" y="14453"/>
                  <a:pt x="5204" y="14416"/>
                  <a:pt x="5171" y="14416"/>
                </a:cubicBezTo>
                <a:cubicBezTo>
                  <a:pt x="5106" y="14416"/>
                  <a:pt x="5056" y="14221"/>
                  <a:pt x="5075" y="14043"/>
                </a:cubicBezTo>
                <a:cubicBezTo>
                  <a:pt x="5091" y="13906"/>
                  <a:pt x="3956" y="13906"/>
                  <a:pt x="3916" y="14043"/>
                </a:cubicBezTo>
                <a:cubicBezTo>
                  <a:pt x="3880" y="14168"/>
                  <a:pt x="3785" y="14160"/>
                  <a:pt x="3753" y="14027"/>
                </a:cubicBezTo>
                <a:cubicBezTo>
                  <a:pt x="3739" y="13967"/>
                  <a:pt x="3717" y="13917"/>
                  <a:pt x="3704" y="13918"/>
                </a:cubicBezTo>
                <a:cubicBezTo>
                  <a:pt x="3690" y="13919"/>
                  <a:pt x="3697" y="13955"/>
                  <a:pt x="3717" y="13996"/>
                </a:cubicBezTo>
                <a:cubicBezTo>
                  <a:pt x="3738" y="14037"/>
                  <a:pt x="3747" y="14098"/>
                  <a:pt x="3740" y="14136"/>
                </a:cubicBezTo>
                <a:cubicBezTo>
                  <a:pt x="3721" y="14242"/>
                  <a:pt x="3633" y="14210"/>
                  <a:pt x="3604" y="14089"/>
                </a:cubicBezTo>
                <a:cubicBezTo>
                  <a:pt x="3562" y="13914"/>
                  <a:pt x="3508" y="13961"/>
                  <a:pt x="3482" y="14198"/>
                </a:cubicBezTo>
                <a:cubicBezTo>
                  <a:pt x="3458" y="14412"/>
                  <a:pt x="3408" y="14497"/>
                  <a:pt x="3382" y="14354"/>
                </a:cubicBezTo>
                <a:cubicBezTo>
                  <a:pt x="3375" y="14314"/>
                  <a:pt x="3341" y="14287"/>
                  <a:pt x="3310" y="14291"/>
                </a:cubicBezTo>
                <a:cubicBezTo>
                  <a:pt x="3255" y="14298"/>
                  <a:pt x="3254" y="14293"/>
                  <a:pt x="3301" y="14338"/>
                </a:cubicBezTo>
                <a:cubicBezTo>
                  <a:pt x="3384" y="14418"/>
                  <a:pt x="3353" y="14533"/>
                  <a:pt x="3242" y="14556"/>
                </a:cubicBezTo>
                <a:cubicBezTo>
                  <a:pt x="3166" y="14571"/>
                  <a:pt x="3138" y="14605"/>
                  <a:pt x="3138" y="14680"/>
                </a:cubicBezTo>
                <a:cubicBezTo>
                  <a:pt x="3138" y="14738"/>
                  <a:pt x="3155" y="14789"/>
                  <a:pt x="3178" y="14789"/>
                </a:cubicBezTo>
                <a:cubicBezTo>
                  <a:pt x="3228" y="14789"/>
                  <a:pt x="3261" y="14972"/>
                  <a:pt x="3228" y="15084"/>
                </a:cubicBezTo>
                <a:cubicBezTo>
                  <a:pt x="3197" y="15192"/>
                  <a:pt x="3101" y="15185"/>
                  <a:pt x="3061" y="15069"/>
                </a:cubicBezTo>
                <a:cubicBezTo>
                  <a:pt x="3042" y="15016"/>
                  <a:pt x="3007" y="14972"/>
                  <a:pt x="2984" y="14960"/>
                </a:cubicBezTo>
                <a:cubicBezTo>
                  <a:pt x="2961" y="14948"/>
                  <a:pt x="2925" y="14892"/>
                  <a:pt x="2902" y="14851"/>
                </a:cubicBezTo>
                <a:cubicBezTo>
                  <a:pt x="2862" y="14777"/>
                  <a:pt x="2861" y="14781"/>
                  <a:pt x="2902" y="14587"/>
                </a:cubicBezTo>
                <a:cubicBezTo>
                  <a:pt x="2925" y="14478"/>
                  <a:pt x="2949" y="14298"/>
                  <a:pt x="2952" y="14198"/>
                </a:cubicBezTo>
                <a:cubicBezTo>
                  <a:pt x="2958" y="13995"/>
                  <a:pt x="2938" y="13990"/>
                  <a:pt x="2721" y="14089"/>
                </a:cubicBezTo>
                <a:cubicBezTo>
                  <a:pt x="2651" y="14121"/>
                  <a:pt x="2608" y="14108"/>
                  <a:pt x="2599" y="14058"/>
                </a:cubicBezTo>
                <a:cubicBezTo>
                  <a:pt x="2581" y="13960"/>
                  <a:pt x="2404" y="13961"/>
                  <a:pt x="2386" y="14058"/>
                </a:cubicBezTo>
                <a:cubicBezTo>
                  <a:pt x="2366" y="14167"/>
                  <a:pt x="2238" y="14151"/>
                  <a:pt x="2169" y="14027"/>
                </a:cubicBezTo>
                <a:cubicBezTo>
                  <a:pt x="2091" y="13888"/>
                  <a:pt x="2044" y="13889"/>
                  <a:pt x="2028" y="14027"/>
                </a:cubicBezTo>
                <a:cubicBezTo>
                  <a:pt x="2015" y="14150"/>
                  <a:pt x="1940" y="14170"/>
                  <a:pt x="1920" y="14058"/>
                </a:cubicBezTo>
                <a:cubicBezTo>
                  <a:pt x="1912" y="14018"/>
                  <a:pt x="1895" y="13980"/>
                  <a:pt x="1883" y="13980"/>
                </a:cubicBezTo>
                <a:cubicBezTo>
                  <a:pt x="1872" y="13980"/>
                  <a:pt x="1868" y="14009"/>
                  <a:pt x="1874" y="14043"/>
                </a:cubicBezTo>
                <a:cubicBezTo>
                  <a:pt x="1893" y="14144"/>
                  <a:pt x="1765" y="14571"/>
                  <a:pt x="1716" y="14571"/>
                </a:cubicBezTo>
                <a:cubicBezTo>
                  <a:pt x="1684" y="14571"/>
                  <a:pt x="1675" y="14603"/>
                  <a:pt x="1684" y="14680"/>
                </a:cubicBezTo>
                <a:cubicBezTo>
                  <a:pt x="1691" y="14740"/>
                  <a:pt x="1700" y="14835"/>
                  <a:pt x="1707" y="14898"/>
                </a:cubicBezTo>
                <a:cubicBezTo>
                  <a:pt x="1716" y="14975"/>
                  <a:pt x="1707" y="15025"/>
                  <a:pt x="1675" y="15053"/>
                </a:cubicBezTo>
                <a:cubicBezTo>
                  <a:pt x="1639" y="15086"/>
                  <a:pt x="1630" y="15129"/>
                  <a:pt x="1639" y="15256"/>
                </a:cubicBezTo>
                <a:cubicBezTo>
                  <a:pt x="1656" y="15490"/>
                  <a:pt x="1602" y="15655"/>
                  <a:pt x="1571" y="15458"/>
                </a:cubicBezTo>
                <a:cubicBezTo>
                  <a:pt x="1559" y="15378"/>
                  <a:pt x="1548" y="15258"/>
                  <a:pt x="1548" y="15193"/>
                </a:cubicBezTo>
                <a:cubicBezTo>
                  <a:pt x="1548" y="15128"/>
                  <a:pt x="1537" y="15091"/>
                  <a:pt x="1526" y="15116"/>
                </a:cubicBezTo>
                <a:cubicBezTo>
                  <a:pt x="1514" y="15140"/>
                  <a:pt x="1503" y="15224"/>
                  <a:pt x="1503" y="15302"/>
                </a:cubicBezTo>
                <a:cubicBezTo>
                  <a:pt x="1503" y="15380"/>
                  <a:pt x="1496" y="15497"/>
                  <a:pt x="1485" y="15567"/>
                </a:cubicBezTo>
                <a:cubicBezTo>
                  <a:pt x="1474" y="15636"/>
                  <a:pt x="1460" y="15809"/>
                  <a:pt x="1453" y="15955"/>
                </a:cubicBezTo>
                <a:cubicBezTo>
                  <a:pt x="1447" y="16101"/>
                  <a:pt x="1425" y="16264"/>
                  <a:pt x="1408" y="16313"/>
                </a:cubicBezTo>
                <a:cubicBezTo>
                  <a:pt x="1385" y="16379"/>
                  <a:pt x="1382" y="16430"/>
                  <a:pt x="1399" y="16500"/>
                </a:cubicBezTo>
                <a:cubicBezTo>
                  <a:pt x="1412" y="16552"/>
                  <a:pt x="1428" y="16788"/>
                  <a:pt x="1435" y="17013"/>
                </a:cubicBezTo>
                <a:cubicBezTo>
                  <a:pt x="1447" y="17391"/>
                  <a:pt x="1442" y="17425"/>
                  <a:pt x="1399" y="17464"/>
                </a:cubicBezTo>
                <a:cubicBezTo>
                  <a:pt x="1357" y="17501"/>
                  <a:pt x="1355" y="17535"/>
                  <a:pt x="1367" y="17790"/>
                </a:cubicBezTo>
                <a:cubicBezTo>
                  <a:pt x="1375" y="17948"/>
                  <a:pt x="1397" y="18168"/>
                  <a:pt x="1413" y="18272"/>
                </a:cubicBezTo>
                <a:cubicBezTo>
                  <a:pt x="1444" y="18478"/>
                  <a:pt x="1419" y="18646"/>
                  <a:pt x="1363" y="18646"/>
                </a:cubicBezTo>
                <a:cubicBezTo>
                  <a:pt x="1346" y="18646"/>
                  <a:pt x="1309" y="18692"/>
                  <a:pt x="1281" y="18754"/>
                </a:cubicBezTo>
                <a:cubicBezTo>
                  <a:pt x="1236" y="18856"/>
                  <a:pt x="1229" y="18853"/>
                  <a:pt x="1213" y="18754"/>
                </a:cubicBezTo>
                <a:cubicBezTo>
                  <a:pt x="1200" y="18670"/>
                  <a:pt x="1149" y="18646"/>
                  <a:pt x="996" y="18630"/>
                </a:cubicBezTo>
                <a:lnTo>
                  <a:pt x="797" y="18615"/>
                </a:lnTo>
                <a:lnTo>
                  <a:pt x="788" y="16002"/>
                </a:lnTo>
                <a:cubicBezTo>
                  <a:pt x="784" y="14299"/>
                  <a:pt x="792" y="13355"/>
                  <a:pt x="806" y="13296"/>
                </a:cubicBezTo>
                <a:cubicBezTo>
                  <a:pt x="821" y="13234"/>
                  <a:pt x="819" y="13147"/>
                  <a:pt x="797" y="13001"/>
                </a:cubicBezTo>
                <a:cubicBezTo>
                  <a:pt x="779" y="12885"/>
                  <a:pt x="765" y="12664"/>
                  <a:pt x="765" y="12519"/>
                </a:cubicBezTo>
                <a:cubicBezTo>
                  <a:pt x="765" y="12350"/>
                  <a:pt x="754" y="12234"/>
                  <a:pt x="733" y="12208"/>
                </a:cubicBezTo>
                <a:cubicBezTo>
                  <a:pt x="714" y="12181"/>
                  <a:pt x="697" y="12068"/>
                  <a:pt x="697" y="11912"/>
                </a:cubicBezTo>
                <a:lnTo>
                  <a:pt x="697" y="11663"/>
                </a:lnTo>
                <a:lnTo>
                  <a:pt x="548" y="11632"/>
                </a:lnTo>
                <a:cubicBezTo>
                  <a:pt x="409" y="11598"/>
                  <a:pt x="343" y="11603"/>
                  <a:pt x="81" y="11648"/>
                </a:cubicBezTo>
                <a:lnTo>
                  <a:pt x="0" y="11663"/>
                </a:lnTo>
                <a:lnTo>
                  <a:pt x="0" y="16235"/>
                </a:lnTo>
                <a:lnTo>
                  <a:pt x="0" y="20823"/>
                </a:lnTo>
                <a:lnTo>
                  <a:pt x="50" y="20823"/>
                </a:lnTo>
                <a:cubicBezTo>
                  <a:pt x="77" y="20823"/>
                  <a:pt x="106" y="20802"/>
                  <a:pt x="118" y="20761"/>
                </a:cubicBezTo>
                <a:cubicBezTo>
                  <a:pt x="132" y="20710"/>
                  <a:pt x="166" y="20712"/>
                  <a:pt x="222" y="20792"/>
                </a:cubicBezTo>
                <a:cubicBezTo>
                  <a:pt x="288" y="20886"/>
                  <a:pt x="314" y="20894"/>
                  <a:pt x="353" y="20823"/>
                </a:cubicBezTo>
                <a:cubicBezTo>
                  <a:pt x="388" y="20758"/>
                  <a:pt x="523" y="20745"/>
                  <a:pt x="878" y="20776"/>
                </a:cubicBezTo>
                <a:cubicBezTo>
                  <a:pt x="1143" y="20799"/>
                  <a:pt x="1363" y="20840"/>
                  <a:pt x="1367" y="20854"/>
                </a:cubicBezTo>
                <a:cubicBezTo>
                  <a:pt x="1371" y="20868"/>
                  <a:pt x="1419" y="20860"/>
                  <a:pt x="1471" y="20838"/>
                </a:cubicBezTo>
                <a:cubicBezTo>
                  <a:pt x="1537" y="20811"/>
                  <a:pt x="1588" y="20727"/>
                  <a:pt x="1630" y="20589"/>
                </a:cubicBezTo>
                <a:cubicBezTo>
                  <a:pt x="1684" y="20414"/>
                  <a:pt x="1695" y="20410"/>
                  <a:pt x="1711" y="20512"/>
                </a:cubicBezTo>
                <a:cubicBezTo>
                  <a:pt x="1728" y="20612"/>
                  <a:pt x="1735" y="20596"/>
                  <a:pt x="1766" y="20434"/>
                </a:cubicBezTo>
                <a:cubicBezTo>
                  <a:pt x="1796" y="20275"/>
                  <a:pt x="1811" y="20258"/>
                  <a:pt x="1847" y="20325"/>
                </a:cubicBezTo>
                <a:cubicBezTo>
                  <a:pt x="1879" y="20383"/>
                  <a:pt x="1882" y="20428"/>
                  <a:pt x="1865" y="20496"/>
                </a:cubicBezTo>
                <a:cubicBezTo>
                  <a:pt x="1838" y="20608"/>
                  <a:pt x="1857" y="20683"/>
                  <a:pt x="1911" y="20683"/>
                </a:cubicBezTo>
                <a:cubicBezTo>
                  <a:pt x="1932" y="20683"/>
                  <a:pt x="1958" y="20730"/>
                  <a:pt x="1965" y="20792"/>
                </a:cubicBezTo>
                <a:cubicBezTo>
                  <a:pt x="1974" y="20870"/>
                  <a:pt x="1994" y="20898"/>
                  <a:pt x="2033" y="20869"/>
                </a:cubicBezTo>
                <a:cubicBezTo>
                  <a:pt x="2120" y="20805"/>
                  <a:pt x="2351" y="20810"/>
                  <a:pt x="2468" y="20885"/>
                </a:cubicBezTo>
                <a:cubicBezTo>
                  <a:pt x="2531" y="20926"/>
                  <a:pt x="2582" y="20940"/>
                  <a:pt x="2594" y="20901"/>
                </a:cubicBezTo>
                <a:cubicBezTo>
                  <a:pt x="2605" y="20864"/>
                  <a:pt x="2625" y="20823"/>
                  <a:pt x="2640" y="20823"/>
                </a:cubicBezTo>
                <a:cubicBezTo>
                  <a:pt x="2654" y="20823"/>
                  <a:pt x="2692" y="20756"/>
                  <a:pt x="2721" y="20667"/>
                </a:cubicBezTo>
                <a:cubicBezTo>
                  <a:pt x="2750" y="20578"/>
                  <a:pt x="2794" y="20497"/>
                  <a:pt x="2821" y="20496"/>
                </a:cubicBezTo>
                <a:cubicBezTo>
                  <a:pt x="2849" y="20495"/>
                  <a:pt x="2870" y="20463"/>
                  <a:pt x="2871" y="20403"/>
                </a:cubicBezTo>
                <a:cubicBezTo>
                  <a:pt x="2871" y="20296"/>
                  <a:pt x="2984" y="20150"/>
                  <a:pt x="3015" y="20216"/>
                </a:cubicBezTo>
                <a:cubicBezTo>
                  <a:pt x="3047" y="20284"/>
                  <a:pt x="2962" y="20614"/>
                  <a:pt x="2884" y="20729"/>
                </a:cubicBezTo>
                <a:cubicBezTo>
                  <a:pt x="2842" y="20792"/>
                  <a:pt x="2820" y="20867"/>
                  <a:pt x="2834" y="20885"/>
                </a:cubicBezTo>
                <a:cubicBezTo>
                  <a:pt x="2848" y="20903"/>
                  <a:pt x="2893" y="20858"/>
                  <a:pt x="2934" y="20792"/>
                </a:cubicBezTo>
                <a:cubicBezTo>
                  <a:pt x="2978" y="20720"/>
                  <a:pt x="3024" y="20684"/>
                  <a:pt x="3052" y="20714"/>
                </a:cubicBezTo>
                <a:cubicBezTo>
                  <a:pt x="3091" y="20756"/>
                  <a:pt x="3095" y="20747"/>
                  <a:pt x="3083" y="20621"/>
                </a:cubicBezTo>
                <a:cubicBezTo>
                  <a:pt x="3073" y="20514"/>
                  <a:pt x="3084" y="20445"/>
                  <a:pt x="3115" y="20387"/>
                </a:cubicBezTo>
                <a:cubicBezTo>
                  <a:pt x="3139" y="20343"/>
                  <a:pt x="3168" y="20335"/>
                  <a:pt x="3178" y="20356"/>
                </a:cubicBezTo>
                <a:cubicBezTo>
                  <a:pt x="3188" y="20378"/>
                  <a:pt x="3199" y="20329"/>
                  <a:pt x="3206" y="20247"/>
                </a:cubicBezTo>
                <a:cubicBezTo>
                  <a:pt x="3216" y="20116"/>
                  <a:pt x="3226" y="20102"/>
                  <a:pt x="3264" y="20185"/>
                </a:cubicBezTo>
                <a:cubicBezTo>
                  <a:pt x="3299" y="20260"/>
                  <a:pt x="3313" y="20271"/>
                  <a:pt x="3346" y="20201"/>
                </a:cubicBezTo>
                <a:cubicBezTo>
                  <a:pt x="3381" y="20125"/>
                  <a:pt x="3394" y="20131"/>
                  <a:pt x="3427" y="20278"/>
                </a:cubicBezTo>
                <a:cubicBezTo>
                  <a:pt x="3449" y="20374"/>
                  <a:pt x="3490" y="20467"/>
                  <a:pt x="3518" y="20481"/>
                </a:cubicBezTo>
                <a:cubicBezTo>
                  <a:pt x="3602" y="20521"/>
                  <a:pt x="3579" y="20643"/>
                  <a:pt x="3482" y="20667"/>
                </a:cubicBezTo>
                <a:cubicBezTo>
                  <a:pt x="3420" y="20682"/>
                  <a:pt x="3391" y="20720"/>
                  <a:pt x="3391" y="20792"/>
                </a:cubicBezTo>
                <a:cubicBezTo>
                  <a:pt x="3391" y="20915"/>
                  <a:pt x="3400" y="20928"/>
                  <a:pt x="3491" y="20838"/>
                </a:cubicBezTo>
                <a:cubicBezTo>
                  <a:pt x="3533" y="20797"/>
                  <a:pt x="3565" y="20797"/>
                  <a:pt x="3572" y="20838"/>
                </a:cubicBezTo>
                <a:cubicBezTo>
                  <a:pt x="3579" y="20875"/>
                  <a:pt x="3627" y="20901"/>
                  <a:pt x="3681" y="20901"/>
                </a:cubicBezTo>
                <a:cubicBezTo>
                  <a:pt x="3768" y="20901"/>
                  <a:pt x="3775" y="20895"/>
                  <a:pt x="3740" y="20807"/>
                </a:cubicBezTo>
                <a:cubicBezTo>
                  <a:pt x="3709" y="20730"/>
                  <a:pt x="3709" y="20699"/>
                  <a:pt x="3731" y="20652"/>
                </a:cubicBezTo>
                <a:cubicBezTo>
                  <a:pt x="3759" y="20592"/>
                  <a:pt x="3874" y="20490"/>
                  <a:pt x="3998" y="20418"/>
                </a:cubicBezTo>
                <a:cubicBezTo>
                  <a:pt x="4054" y="20386"/>
                  <a:pt x="4060" y="20349"/>
                  <a:pt x="4052" y="20201"/>
                </a:cubicBezTo>
                <a:cubicBezTo>
                  <a:pt x="4047" y="20105"/>
                  <a:pt x="4049" y="19976"/>
                  <a:pt x="4057" y="19905"/>
                </a:cubicBezTo>
                <a:cubicBezTo>
                  <a:pt x="4070" y="19785"/>
                  <a:pt x="4074" y="19788"/>
                  <a:pt x="4102" y="19921"/>
                </a:cubicBezTo>
                <a:cubicBezTo>
                  <a:pt x="4129" y="20047"/>
                  <a:pt x="4134" y="19982"/>
                  <a:pt x="4134" y="19361"/>
                </a:cubicBezTo>
                <a:cubicBezTo>
                  <a:pt x="4134" y="18725"/>
                  <a:pt x="4132" y="18665"/>
                  <a:pt x="4093" y="18630"/>
                </a:cubicBezTo>
                <a:cubicBezTo>
                  <a:pt x="4055" y="18596"/>
                  <a:pt x="4048" y="18527"/>
                  <a:pt x="4048" y="17992"/>
                </a:cubicBezTo>
                <a:cubicBezTo>
                  <a:pt x="4048" y="17463"/>
                  <a:pt x="4052" y="17388"/>
                  <a:pt x="4088" y="17355"/>
                </a:cubicBezTo>
                <a:cubicBezTo>
                  <a:pt x="4118" y="17328"/>
                  <a:pt x="4134" y="17250"/>
                  <a:pt x="4138" y="17059"/>
                </a:cubicBezTo>
                <a:cubicBezTo>
                  <a:pt x="4143" y="16853"/>
                  <a:pt x="4155" y="16785"/>
                  <a:pt x="4188" y="16779"/>
                </a:cubicBezTo>
                <a:cubicBezTo>
                  <a:pt x="4309" y="16758"/>
                  <a:pt x="4324" y="16751"/>
                  <a:pt x="4324" y="16655"/>
                </a:cubicBezTo>
                <a:cubicBezTo>
                  <a:pt x="4324" y="16598"/>
                  <a:pt x="4305" y="16528"/>
                  <a:pt x="4279" y="16515"/>
                </a:cubicBezTo>
                <a:cubicBezTo>
                  <a:pt x="4244" y="16498"/>
                  <a:pt x="4229" y="16446"/>
                  <a:pt x="4229" y="16313"/>
                </a:cubicBezTo>
                <a:cubicBezTo>
                  <a:pt x="4229" y="16186"/>
                  <a:pt x="4238" y="16151"/>
                  <a:pt x="4260" y="16173"/>
                </a:cubicBezTo>
                <a:cubicBezTo>
                  <a:pt x="4278" y="16191"/>
                  <a:pt x="4324" y="16199"/>
                  <a:pt x="4365" y="16204"/>
                </a:cubicBezTo>
                <a:cubicBezTo>
                  <a:pt x="4405" y="16209"/>
                  <a:pt x="4439" y="16244"/>
                  <a:pt x="4437" y="16282"/>
                </a:cubicBezTo>
                <a:cubicBezTo>
                  <a:pt x="4435" y="16320"/>
                  <a:pt x="4427" y="16571"/>
                  <a:pt x="4419" y="16842"/>
                </a:cubicBezTo>
                <a:lnTo>
                  <a:pt x="4405" y="17339"/>
                </a:lnTo>
                <a:lnTo>
                  <a:pt x="4469" y="17339"/>
                </a:lnTo>
                <a:cubicBezTo>
                  <a:pt x="4540" y="17339"/>
                  <a:pt x="4579" y="17458"/>
                  <a:pt x="4528" y="17526"/>
                </a:cubicBezTo>
                <a:cubicBezTo>
                  <a:pt x="4500" y="17563"/>
                  <a:pt x="4496" y="17735"/>
                  <a:pt x="4496" y="18615"/>
                </a:cubicBezTo>
                <a:cubicBezTo>
                  <a:pt x="4496" y="19583"/>
                  <a:pt x="4491" y="19668"/>
                  <a:pt x="4451" y="19765"/>
                </a:cubicBezTo>
                <a:cubicBezTo>
                  <a:pt x="4414" y="19852"/>
                  <a:pt x="4415" y="19870"/>
                  <a:pt x="4442" y="19905"/>
                </a:cubicBezTo>
                <a:cubicBezTo>
                  <a:pt x="4459" y="19929"/>
                  <a:pt x="4466" y="20003"/>
                  <a:pt x="4460" y="20061"/>
                </a:cubicBezTo>
                <a:cubicBezTo>
                  <a:pt x="4453" y="20118"/>
                  <a:pt x="4458" y="20177"/>
                  <a:pt x="4469" y="20201"/>
                </a:cubicBezTo>
                <a:cubicBezTo>
                  <a:pt x="4480" y="20224"/>
                  <a:pt x="4494" y="20176"/>
                  <a:pt x="4500" y="20092"/>
                </a:cubicBezTo>
                <a:cubicBezTo>
                  <a:pt x="4514" y="19919"/>
                  <a:pt x="4559" y="19980"/>
                  <a:pt x="4559" y="20170"/>
                </a:cubicBezTo>
                <a:cubicBezTo>
                  <a:pt x="4559" y="20238"/>
                  <a:pt x="4573" y="20360"/>
                  <a:pt x="4591" y="20450"/>
                </a:cubicBezTo>
                <a:cubicBezTo>
                  <a:pt x="4616" y="20575"/>
                  <a:pt x="4635" y="20595"/>
                  <a:pt x="4677" y="20558"/>
                </a:cubicBezTo>
                <a:cubicBezTo>
                  <a:pt x="4713" y="20528"/>
                  <a:pt x="4743" y="20554"/>
                  <a:pt x="4759" y="20621"/>
                </a:cubicBezTo>
                <a:cubicBezTo>
                  <a:pt x="4797" y="20788"/>
                  <a:pt x="4859" y="20861"/>
                  <a:pt x="4949" y="20854"/>
                </a:cubicBezTo>
                <a:cubicBezTo>
                  <a:pt x="5166" y="20838"/>
                  <a:pt x="5181" y="20827"/>
                  <a:pt x="5202" y="20667"/>
                </a:cubicBezTo>
                <a:cubicBezTo>
                  <a:pt x="5252" y="20293"/>
                  <a:pt x="5361" y="20304"/>
                  <a:pt x="5361" y="20683"/>
                </a:cubicBezTo>
                <a:lnTo>
                  <a:pt x="5361" y="20916"/>
                </a:lnTo>
                <a:lnTo>
                  <a:pt x="5415" y="20761"/>
                </a:lnTo>
                <a:cubicBezTo>
                  <a:pt x="5446" y="20677"/>
                  <a:pt x="5485" y="20643"/>
                  <a:pt x="5506" y="20667"/>
                </a:cubicBezTo>
                <a:cubicBezTo>
                  <a:pt x="5559" y="20732"/>
                  <a:pt x="5619" y="20914"/>
                  <a:pt x="5619" y="21025"/>
                </a:cubicBezTo>
                <a:cubicBezTo>
                  <a:pt x="5619" y="21176"/>
                  <a:pt x="5652" y="21142"/>
                  <a:pt x="5664" y="20978"/>
                </a:cubicBezTo>
                <a:cubicBezTo>
                  <a:pt x="5674" y="20846"/>
                  <a:pt x="5694" y="20823"/>
                  <a:pt x="5868" y="20823"/>
                </a:cubicBezTo>
                <a:cubicBezTo>
                  <a:pt x="5973" y="20823"/>
                  <a:pt x="6065" y="20862"/>
                  <a:pt x="6072" y="20901"/>
                </a:cubicBezTo>
                <a:cubicBezTo>
                  <a:pt x="6087" y="20986"/>
                  <a:pt x="6019" y="21118"/>
                  <a:pt x="5958" y="21118"/>
                </a:cubicBezTo>
                <a:cubicBezTo>
                  <a:pt x="5894" y="21118"/>
                  <a:pt x="5786" y="21319"/>
                  <a:pt x="5786" y="21445"/>
                </a:cubicBezTo>
                <a:cubicBezTo>
                  <a:pt x="5786" y="21600"/>
                  <a:pt x="5876" y="21589"/>
                  <a:pt x="5963" y="21414"/>
                </a:cubicBezTo>
                <a:cubicBezTo>
                  <a:pt x="6003" y="21332"/>
                  <a:pt x="6084" y="21236"/>
                  <a:pt x="6144" y="21212"/>
                </a:cubicBezTo>
                <a:cubicBezTo>
                  <a:pt x="6229" y="21177"/>
                  <a:pt x="6253" y="21144"/>
                  <a:pt x="6253" y="21040"/>
                </a:cubicBezTo>
                <a:cubicBezTo>
                  <a:pt x="6253" y="20968"/>
                  <a:pt x="6263" y="20895"/>
                  <a:pt x="6275" y="20869"/>
                </a:cubicBezTo>
                <a:cubicBezTo>
                  <a:pt x="6290" y="20837"/>
                  <a:pt x="6288" y="20784"/>
                  <a:pt x="6271" y="20714"/>
                </a:cubicBezTo>
                <a:cubicBezTo>
                  <a:pt x="6251" y="20634"/>
                  <a:pt x="6258" y="20596"/>
                  <a:pt x="6289" y="20558"/>
                </a:cubicBezTo>
                <a:cubicBezTo>
                  <a:pt x="6311" y="20532"/>
                  <a:pt x="6342" y="20475"/>
                  <a:pt x="6361" y="20418"/>
                </a:cubicBezTo>
                <a:cubicBezTo>
                  <a:pt x="6407" y="20283"/>
                  <a:pt x="6433" y="20411"/>
                  <a:pt x="6398" y="20605"/>
                </a:cubicBezTo>
                <a:cubicBezTo>
                  <a:pt x="6383" y="20685"/>
                  <a:pt x="6374" y="20773"/>
                  <a:pt x="6379" y="20792"/>
                </a:cubicBezTo>
                <a:cubicBezTo>
                  <a:pt x="6396" y="20847"/>
                  <a:pt x="6667" y="20860"/>
                  <a:pt x="6692" y="20807"/>
                </a:cubicBezTo>
                <a:cubicBezTo>
                  <a:pt x="6704" y="20781"/>
                  <a:pt x="6728" y="20768"/>
                  <a:pt x="6746" y="20792"/>
                </a:cubicBezTo>
                <a:cubicBezTo>
                  <a:pt x="6766" y="20817"/>
                  <a:pt x="6791" y="20775"/>
                  <a:pt x="6805" y="20683"/>
                </a:cubicBezTo>
                <a:cubicBezTo>
                  <a:pt x="6818" y="20598"/>
                  <a:pt x="6846" y="20543"/>
                  <a:pt x="6873" y="20543"/>
                </a:cubicBezTo>
                <a:cubicBezTo>
                  <a:pt x="6904" y="20543"/>
                  <a:pt x="6934" y="20455"/>
                  <a:pt x="6959" y="20310"/>
                </a:cubicBezTo>
                <a:cubicBezTo>
                  <a:pt x="6985" y="20158"/>
                  <a:pt x="7008" y="20120"/>
                  <a:pt x="7022" y="20170"/>
                </a:cubicBezTo>
                <a:cubicBezTo>
                  <a:pt x="7034" y="20210"/>
                  <a:pt x="7056" y="20222"/>
                  <a:pt x="7072" y="20201"/>
                </a:cubicBezTo>
                <a:cubicBezTo>
                  <a:pt x="7088" y="20179"/>
                  <a:pt x="7114" y="20198"/>
                  <a:pt x="7131" y="20247"/>
                </a:cubicBezTo>
                <a:cubicBezTo>
                  <a:pt x="7154" y="20314"/>
                  <a:pt x="7173" y="20323"/>
                  <a:pt x="7194" y="20263"/>
                </a:cubicBezTo>
                <a:cubicBezTo>
                  <a:pt x="7228" y="20167"/>
                  <a:pt x="7249" y="20218"/>
                  <a:pt x="7249" y="20403"/>
                </a:cubicBezTo>
                <a:cubicBezTo>
                  <a:pt x="7249" y="20596"/>
                  <a:pt x="7302" y="20573"/>
                  <a:pt x="7344" y="20356"/>
                </a:cubicBezTo>
                <a:cubicBezTo>
                  <a:pt x="7371" y="20213"/>
                  <a:pt x="7386" y="20186"/>
                  <a:pt x="7407" y="20247"/>
                </a:cubicBezTo>
                <a:cubicBezTo>
                  <a:pt x="7450" y="20370"/>
                  <a:pt x="7465" y="20621"/>
                  <a:pt x="7430" y="20667"/>
                </a:cubicBezTo>
                <a:cubicBezTo>
                  <a:pt x="7390" y="20719"/>
                  <a:pt x="7390" y="20901"/>
                  <a:pt x="7430" y="20901"/>
                </a:cubicBezTo>
                <a:cubicBezTo>
                  <a:pt x="7447" y="20901"/>
                  <a:pt x="7479" y="20832"/>
                  <a:pt x="7502" y="20745"/>
                </a:cubicBezTo>
                <a:cubicBezTo>
                  <a:pt x="7539" y="20610"/>
                  <a:pt x="7552" y="20596"/>
                  <a:pt x="7597" y="20667"/>
                </a:cubicBezTo>
                <a:cubicBezTo>
                  <a:pt x="7643" y="20739"/>
                  <a:pt x="7652" y="20806"/>
                  <a:pt x="7652" y="21087"/>
                </a:cubicBezTo>
                <a:lnTo>
                  <a:pt x="7652" y="21414"/>
                </a:lnTo>
                <a:lnTo>
                  <a:pt x="7801" y="21414"/>
                </a:lnTo>
                <a:cubicBezTo>
                  <a:pt x="7959" y="21414"/>
                  <a:pt x="7949" y="21426"/>
                  <a:pt x="7955" y="21009"/>
                </a:cubicBezTo>
                <a:cubicBezTo>
                  <a:pt x="7957" y="20875"/>
                  <a:pt x="7975" y="20876"/>
                  <a:pt x="8213" y="20869"/>
                </a:cubicBezTo>
                <a:cubicBezTo>
                  <a:pt x="8414" y="20864"/>
                  <a:pt x="8478" y="20826"/>
                  <a:pt x="8521" y="20729"/>
                </a:cubicBezTo>
                <a:cubicBezTo>
                  <a:pt x="8551" y="20662"/>
                  <a:pt x="8582" y="20628"/>
                  <a:pt x="8589" y="20652"/>
                </a:cubicBezTo>
                <a:cubicBezTo>
                  <a:pt x="8614" y="20739"/>
                  <a:pt x="8692" y="20589"/>
                  <a:pt x="8711" y="20418"/>
                </a:cubicBezTo>
                <a:cubicBezTo>
                  <a:pt x="8722" y="20320"/>
                  <a:pt x="8748" y="20247"/>
                  <a:pt x="8770" y="20247"/>
                </a:cubicBezTo>
                <a:cubicBezTo>
                  <a:pt x="8823" y="20247"/>
                  <a:pt x="8842" y="20324"/>
                  <a:pt x="8815" y="20434"/>
                </a:cubicBezTo>
                <a:cubicBezTo>
                  <a:pt x="8780" y="20579"/>
                  <a:pt x="8835" y="20647"/>
                  <a:pt x="8879" y="20512"/>
                </a:cubicBezTo>
                <a:cubicBezTo>
                  <a:pt x="8899" y="20448"/>
                  <a:pt x="8932" y="20387"/>
                  <a:pt x="8951" y="20387"/>
                </a:cubicBezTo>
                <a:cubicBezTo>
                  <a:pt x="8994" y="20387"/>
                  <a:pt x="9041" y="20648"/>
                  <a:pt x="9010" y="20714"/>
                </a:cubicBezTo>
                <a:cubicBezTo>
                  <a:pt x="8998" y="20739"/>
                  <a:pt x="8987" y="20796"/>
                  <a:pt x="8987" y="20838"/>
                </a:cubicBezTo>
                <a:cubicBezTo>
                  <a:pt x="8987" y="20889"/>
                  <a:pt x="9020" y="20906"/>
                  <a:pt x="9087" y="20869"/>
                </a:cubicBezTo>
                <a:cubicBezTo>
                  <a:pt x="9236" y="20787"/>
                  <a:pt x="9483" y="20777"/>
                  <a:pt x="9513" y="20854"/>
                </a:cubicBezTo>
                <a:cubicBezTo>
                  <a:pt x="9531" y="20901"/>
                  <a:pt x="9544" y="20871"/>
                  <a:pt x="9558" y="20745"/>
                </a:cubicBezTo>
                <a:cubicBezTo>
                  <a:pt x="9569" y="20646"/>
                  <a:pt x="9594" y="20536"/>
                  <a:pt x="9612" y="20512"/>
                </a:cubicBezTo>
                <a:cubicBezTo>
                  <a:pt x="9636" y="20480"/>
                  <a:pt x="9644" y="20376"/>
                  <a:pt x="9644" y="20107"/>
                </a:cubicBezTo>
                <a:cubicBezTo>
                  <a:pt x="9644" y="19836"/>
                  <a:pt x="9655" y="19721"/>
                  <a:pt x="9680" y="19688"/>
                </a:cubicBezTo>
                <a:cubicBezTo>
                  <a:pt x="9710" y="19648"/>
                  <a:pt x="9714" y="19464"/>
                  <a:pt x="9707" y="18070"/>
                </a:cubicBezTo>
                <a:cubicBezTo>
                  <a:pt x="9701" y="16714"/>
                  <a:pt x="9703" y="16500"/>
                  <a:pt x="9730" y="16500"/>
                </a:cubicBezTo>
                <a:cubicBezTo>
                  <a:pt x="9748" y="16500"/>
                  <a:pt x="9764" y="16580"/>
                  <a:pt x="9771" y="16702"/>
                </a:cubicBezTo>
                <a:cubicBezTo>
                  <a:pt x="9785" y="16982"/>
                  <a:pt x="9840" y="17106"/>
                  <a:pt x="9897" y="16982"/>
                </a:cubicBezTo>
                <a:cubicBezTo>
                  <a:pt x="9921" y="16931"/>
                  <a:pt x="9954" y="16911"/>
                  <a:pt x="9965" y="16935"/>
                </a:cubicBezTo>
                <a:cubicBezTo>
                  <a:pt x="9977" y="16960"/>
                  <a:pt x="9983" y="17653"/>
                  <a:pt x="9983" y="18615"/>
                </a:cubicBezTo>
                <a:cubicBezTo>
                  <a:pt x="9983" y="19622"/>
                  <a:pt x="9993" y="20251"/>
                  <a:pt x="10006" y="20278"/>
                </a:cubicBezTo>
                <a:cubicBezTo>
                  <a:pt x="10018" y="20303"/>
                  <a:pt x="10024" y="20436"/>
                  <a:pt x="10024" y="20574"/>
                </a:cubicBezTo>
                <a:cubicBezTo>
                  <a:pt x="10024" y="20807"/>
                  <a:pt x="10033" y="20833"/>
                  <a:pt x="10097" y="20838"/>
                </a:cubicBezTo>
                <a:cubicBezTo>
                  <a:pt x="10548" y="20876"/>
                  <a:pt x="10642" y="20859"/>
                  <a:pt x="10635" y="20792"/>
                </a:cubicBezTo>
                <a:cubicBezTo>
                  <a:pt x="10631" y="20751"/>
                  <a:pt x="10607" y="20704"/>
                  <a:pt x="10581" y="20683"/>
                </a:cubicBezTo>
                <a:cubicBezTo>
                  <a:pt x="10509" y="20624"/>
                  <a:pt x="10517" y="20511"/>
                  <a:pt x="10599" y="20418"/>
                </a:cubicBezTo>
                <a:cubicBezTo>
                  <a:pt x="10665" y="20345"/>
                  <a:pt x="10675" y="20305"/>
                  <a:pt x="10676" y="20076"/>
                </a:cubicBezTo>
                <a:cubicBezTo>
                  <a:pt x="10677" y="19934"/>
                  <a:pt x="10688" y="19767"/>
                  <a:pt x="10703" y="19703"/>
                </a:cubicBezTo>
                <a:cubicBezTo>
                  <a:pt x="10728" y="19600"/>
                  <a:pt x="10737" y="19607"/>
                  <a:pt x="10780" y="19703"/>
                </a:cubicBezTo>
                <a:cubicBezTo>
                  <a:pt x="10823" y="19799"/>
                  <a:pt x="10828" y="19787"/>
                  <a:pt x="10839" y="19688"/>
                </a:cubicBezTo>
                <a:cubicBezTo>
                  <a:pt x="10846" y="19626"/>
                  <a:pt x="10853" y="18841"/>
                  <a:pt x="10853" y="17946"/>
                </a:cubicBezTo>
                <a:lnTo>
                  <a:pt x="10853" y="16329"/>
                </a:lnTo>
                <a:lnTo>
                  <a:pt x="10794" y="16297"/>
                </a:lnTo>
                <a:cubicBezTo>
                  <a:pt x="10740" y="16276"/>
                  <a:pt x="10738" y="16261"/>
                  <a:pt x="10735" y="15862"/>
                </a:cubicBezTo>
                <a:cubicBezTo>
                  <a:pt x="10732" y="15554"/>
                  <a:pt x="10739" y="15425"/>
                  <a:pt x="10762" y="15380"/>
                </a:cubicBezTo>
                <a:cubicBezTo>
                  <a:pt x="10782" y="15342"/>
                  <a:pt x="10789" y="15271"/>
                  <a:pt x="10780" y="15193"/>
                </a:cubicBezTo>
                <a:cubicBezTo>
                  <a:pt x="10769" y="15088"/>
                  <a:pt x="10751" y="15075"/>
                  <a:pt x="10672" y="15116"/>
                </a:cubicBezTo>
                <a:cubicBezTo>
                  <a:pt x="10598" y="15153"/>
                  <a:pt x="10572" y="15136"/>
                  <a:pt x="10563" y="15053"/>
                </a:cubicBezTo>
                <a:cubicBezTo>
                  <a:pt x="10556" y="14995"/>
                  <a:pt x="10535" y="14933"/>
                  <a:pt x="10513" y="14913"/>
                </a:cubicBezTo>
                <a:cubicBezTo>
                  <a:pt x="10478" y="14882"/>
                  <a:pt x="10477" y="14844"/>
                  <a:pt x="10495" y="14571"/>
                </a:cubicBezTo>
                <a:cubicBezTo>
                  <a:pt x="10506" y="14401"/>
                  <a:pt x="10512" y="14249"/>
                  <a:pt x="10509" y="14245"/>
                </a:cubicBezTo>
                <a:cubicBezTo>
                  <a:pt x="10505" y="14240"/>
                  <a:pt x="10466" y="14161"/>
                  <a:pt x="10418" y="14074"/>
                </a:cubicBezTo>
                <a:lnTo>
                  <a:pt x="10327" y="13918"/>
                </a:lnTo>
                <a:lnTo>
                  <a:pt x="10287" y="14120"/>
                </a:lnTo>
                <a:cubicBezTo>
                  <a:pt x="10246" y="14309"/>
                  <a:pt x="10245" y="14311"/>
                  <a:pt x="10174" y="14198"/>
                </a:cubicBezTo>
                <a:cubicBezTo>
                  <a:pt x="10051" y="14003"/>
                  <a:pt x="10007" y="13970"/>
                  <a:pt x="9929" y="14058"/>
                </a:cubicBezTo>
                <a:cubicBezTo>
                  <a:pt x="9866" y="14130"/>
                  <a:pt x="9848" y="14128"/>
                  <a:pt x="9816" y="14027"/>
                </a:cubicBezTo>
                <a:cubicBezTo>
                  <a:pt x="9777" y="13905"/>
                  <a:pt x="9684" y="13928"/>
                  <a:pt x="9630" y="14074"/>
                </a:cubicBezTo>
                <a:cubicBezTo>
                  <a:pt x="9615" y="14114"/>
                  <a:pt x="9602" y="14116"/>
                  <a:pt x="9594" y="14074"/>
                </a:cubicBezTo>
                <a:cubicBezTo>
                  <a:pt x="9580" y="13996"/>
                  <a:pt x="9411" y="13963"/>
                  <a:pt x="9318" y="14027"/>
                </a:cubicBezTo>
                <a:cubicBezTo>
                  <a:pt x="9279" y="14054"/>
                  <a:pt x="9265" y="14101"/>
                  <a:pt x="9273" y="14167"/>
                </a:cubicBezTo>
                <a:cubicBezTo>
                  <a:pt x="9287" y="14292"/>
                  <a:pt x="9268" y="14344"/>
                  <a:pt x="9177" y="14385"/>
                </a:cubicBezTo>
                <a:cubicBezTo>
                  <a:pt x="9077" y="14430"/>
                  <a:pt x="9030" y="14494"/>
                  <a:pt x="9005" y="14649"/>
                </a:cubicBezTo>
                <a:cubicBezTo>
                  <a:pt x="8993" y="14727"/>
                  <a:pt x="8974" y="14767"/>
                  <a:pt x="8956" y="14742"/>
                </a:cubicBezTo>
                <a:cubicBezTo>
                  <a:pt x="8929" y="14708"/>
                  <a:pt x="8925" y="14727"/>
                  <a:pt x="8942" y="14882"/>
                </a:cubicBezTo>
                <a:cubicBezTo>
                  <a:pt x="8956" y="15007"/>
                  <a:pt x="8956" y="15085"/>
                  <a:pt x="8942" y="15116"/>
                </a:cubicBezTo>
                <a:cubicBezTo>
                  <a:pt x="8910" y="15184"/>
                  <a:pt x="8861" y="15102"/>
                  <a:pt x="8861" y="14976"/>
                </a:cubicBezTo>
                <a:cubicBezTo>
                  <a:pt x="8861" y="14819"/>
                  <a:pt x="8834" y="14830"/>
                  <a:pt x="8802" y="15007"/>
                </a:cubicBezTo>
                <a:cubicBezTo>
                  <a:pt x="8784" y="15106"/>
                  <a:pt x="8760" y="15144"/>
                  <a:pt x="8734" y="15116"/>
                </a:cubicBezTo>
                <a:cubicBezTo>
                  <a:pt x="8712" y="15092"/>
                  <a:pt x="8687" y="15102"/>
                  <a:pt x="8679" y="15147"/>
                </a:cubicBezTo>
                <a:cubicBezTo>
                  <a:pt x="8670" y="15201"/>
                  <a:pt x="8652" y="15185"/>
                  <a:pt x="8625" y="15084"/>
                </a:cubicBezTo>
                <a:cubicBezTo>
                  <a:pt x="8603" y="15002"/>
                  <a:pt x="8554" y="14879"/>
                  <a:pt x="8521" y="14820"/>
                </a:cubicBezTo>
                <a:cubicBezTo>
                  <a:pt x="8444" y="14683"/>
                  <a:pt x="8421" y="14496"/>
                  <a:pt x="8476" y="14447"/>
                </a:cubicBezTo>
                <a:cubicBezTo>
                  <a:pt x="8502" y="14423"/>
                  <a:pt x="8514" y="14365"/>
                  <a:pt x="8507" y="14276"/>
                </a:cubicBezTo>
                <a:cubicBezTo>
                  <a:pt x="8501" y="14199"/>
                  <a:pt x="8483" y="14160"/>
                  <a:pt x="8467" y="14182"/>
                </a:cubicBezTo>
                <a:cubicBezTo>
                  <a:pt x="8451" y="14204"/>
                  <a:pt x="8406" y="14155"/>
                  <a:pt x="8367" y="14074"/>
                </a:cubicBezTo>
                <a:cubicBezTo>
                  <a:pt x="8293" y="13917"/>
                  <a:pt x="8264" y="13927"/>
                  <a:pt x="8240" y="14151"/>
                </a:cubicBezTo>
                <a:cubicBezTo>
                  <a:pt x="8229" y="14260"/>
                  <a:pt x="8208" y="14282"/>
                  <a:pt x="8154" y="14245"/>
                </a:cubicBezTo>
                <a:cubicBezTo>
                  <a:pt x="8117" y="14219"/>
                  <a:pt x="8075" y="14152"/>
                  <a:pt x="8055" y="14089"/>
                </a:cubicBezTo>
                <a:cubicBezTo>
                  <a:pt x="8026" y="13999"/>
                  <a:pt x="8002" y="13985"/>
                  <a:pt x="7941" y="14043"/>
                </a:cubicBezTo>
                <a:cubicBezTo>
                  <a:pt x="7893" y="14089"/>
                  <a:pt x="7859" y="14088"/>
                  <a:pt x="7851" y="14043"/>
                </a:cubicBezTo>
                <a:cubicBezTo>
                  <a:pt x="7843" y="13998"/>
                  <a:pt x="7827" y="14009"/>
                  <a:pt x="7810" y="14058"/>
                </a:cubicBezTo>
                <a:cubicBezTo>
                  <a:pt x="7791" y="14112"/>
                  <a:pt x="7768" y="14110"/>
                  <a:pt x="7729" y="14058"/>
                </a:cubicBezTo>
                <a:cubicBezTo>
                  <a:pt x="7651" y="13957"/>
                  <a:pt x="7586" y="13963"/>
                  <a:pt x="7593" y="14074"/>
                </a:cubicBezTo>
                <a:cubicBezTo>
                  <a:pt x="7596" y="14130"/>
                  <a:pt x="7573" y="14165"/>
                  <a:pt x="7534" y="14167"/>
                </a:cubicBezTo>
                <a:cubicBezTo>
                  <a:pt x="7499" y="14169"/>
                  <a:pt x="7439" y="14209"/>
                  <a:pt x="7398" y="14245"/>
                </a:cubicBezTo>
                <a:lnTo>
                  <a:pt x="7326" y="14307"/>
                </a:lnTo>
                <a:lnTo>
                  <a:pt x="7389" y="14354"/>
                </a:lnTo>
                <a:cubicBezTo>
                  <a:pt x="7424" y="14377"/>
                  <a:pt x="7506" y="14357"/>
                  <a:pt x="7575" y="14322"/>
                </a:cubicBezTo>
                <a:cubicBezTo>
                  <a:pt x="7657" y="14280"/>
                  <a:pt x="7705" y="14287"/>
                  <a:pt x="7720" y="14338"/>
                </a:cubicBezTo>
                <a:cubicBezTo>
                  <a:pt x="7735" y="14392"/>
                  <a:pt x="7730" y="14432"/>
                  <a:pt x="7701" y="14462"/>
                </a:cubicBezTo>
                <a:cubicBezTo>
                  <a:pt x="7679" y="14487"/>
                  <a:pt x="7648" y="14537"/>
                  <a:pt x="7629" y="14571"/>
                </a:cubicBezTo>
                <a:cubicBezTo>
                  <a:pt x="7610" y="14606"/>
                  <a:pt x="7572" y="14609"/>
                  <a:pt x="7548" y="14587"/>
                </a:cubicBezTo>
                <a:cubicBezTo>
                  <a:pt x="7523" y="14565"/>
                  <a:pt x="7488" y="14598"/>
                  <a:pt x="7471" y="14649"/>
                </a:cubicBezTo>
                <a:cubicBezTo>
                  <a:pt x="7446" y="14719"/>
                  <a:pt x="7430" y="14713"/>
                  <a:pt x="7412" y="14649"/>
                </a:cubicBezTo>
                <a:cubicBezTo>
                  <a:pt x="7377" y="14531"/>
                  <a:pt x="7312" y="14555"/>
                  <a:pt x="7312" y="14680"/>
                </a:cubicBezTo>
                <a:cubicBezTo>
                  <a:pt x="7312" y="14737"/>
                  <a:pt x="7336" y="14792"/>
                  <a:pt x="7362" y="14805"/>
                </a:cubicBezTo>
                <a:cubicBezTo>
                  <a:pt x="7424" y="14835"/>
                  <a:pt x="7424" y="15035"/>
                  <a:pt x="7362" y="15038"/>
                </a:cubicBezTo>
                <a:cubicBezTo>
                  <a:pt x="7336" y="15039"/>
                  <a:pt x="7307" y="15071"/>
                  <a:pt x="7299" y="15100"/>
                </a:cubicBezTo>
                <a:cubicBezTo>
                  <a:pt x="7290" y="15129"/>
                  <a:pt x="7247" y="15147"/>
                  <a:pt x="7203" y="15147"/>
                </a:cubicBezTo>
                <a:lnTo>
                  <a:pt x="7126" y="15147"/>
                </a:lnTo>
                <a:lnTo>
                  <a:pt x="7136" y="15660"/>
                </a:lnTo>
                <a:cubicBezTo>
                  <a:pt x="7148" y="16159"/>
                  <a:pt x="7124" y="16444"/>
                  <a:pt x="7077" y="16344"/>
                </a:cubicBezTo>
                <a:cubicBezTo>
                  <a:pt x="7066" y="16322"/>
                  <a:pt x="7059" y="15526"/>
                  <a:pt x="7059" y="14571"/>
                </a:cubicBezTo>
                <a:cubicBezTo>
                  <a:pt x="7059" y="13151"/>
                  <a:pt x="7051" y="12830"/>
                  <a:pt x="7027" y="12798"/>
                </a:cubicBezTo>
                <a:cubicBezTo>
                  <a:pt x="7011" y="12777"/>
                  <a:pt x="6994" y="12633"/>
                  <a:pt x="6986" y="12472"/>
                </a:cubicBezTo>
                <a:cubicBezTo>
                  <a:pt x="6978" y="12311"/>
                  <a:pt x="6957" y="12130"/>
                  <a:pt x="6941" y="12083"/>
                </a:cubicBezTo>
                <a:cubicBezTo>
                  <a:pt x="6919" y="12022"/>
                  <a:pt x="6917" y="11961"/>
                  <a:pt x="6932" y="11865"/>
                </a:cubicBezTo>
                <a:cubicBezTo>
                  <a:pt x="6970" y="11619"/>
                  <a:pt x="6956" y="11606"/>
                  <a:pt x="6782" y="11617"/>
                </a:cubicBezTo>
                <a:close/>
                <a:moveTo>
                  <a:pt x="7099" y="11881"/>
                </a:moveTo>
                <a:cubicBezTo>
                  <a:pt x="7088" y="11881"/>
                  <a:pt x="7081" y="11930"/>
                  <a:pt x="7081" y="11990"/>
                </a:cubicBezTo>
                <a:cubicBezTo>
                  <a:pt x="7081" y="12050"/>
                  <a:pt x="7088" y="12099"/>
                  <a:pt x="7099" y="12099"/>
                </a:cubicBezTo>
                <a:cubicBezTo>
                  <a:pt x="7111" y="12099"/>
                  <a:pt x="7122" y="12050"/>
                  <a:pt x="7122" y="11990"/>
                </a:cubicBezTo>
                <a:cubicBezTo>
                  <a:pt x="7122" y="11930"/>
                  <a:pt x="7111" y="11881"/>
                  <a:pt x="7099" y="11881"/>
                </a:cubicBezTo>
                <a:close/>
                <a:moveTo>
                  <a:pt x="19650" y="12596"/>
                </a:moveTo>
                <a:cubicBezTo>
                  <a:pt x="19638" y="12596"/>
                  <a:pt x="19627" y="12634"/>
                  <a:pt x="19627" y="12674"/>
                </a:cubicBezTo>
                <a:cubicBezTo>
                  <a:pt x="19627" y="12714"/>
                  <a:pt x="19638" y="12752"/>
                  <a:pt x="19650" y="12752"/>
                </a:cubicBezTo>
                <a:cubicBezTo>
                  <a:pt x="19661" y="12752"/>
                  <a:pt x="19672" y="12714"/>
                  <a:pt x="19672" y="12674"/>
                </a:cubicBezTo>
                <a:cubicBezTo>
                  <a:pt x="19672" y="12634"/>
                  <a:pt x="19661" y="12596"/>
                  <a:pt x="19650" y="12596"/>
                </a:cubicBezTo>
                <a:close/>
                <a:moveTo>
                  <a:pt x="8861" y="13980"/>
                </a:moveTo>
                <a:cubicBezTo>
                  <a:pt x="8849" y="13980"/>
                  <a:pt x="8838" y="14018"/>
                  <a:pt x="8838" y="14058"/>
                </a:cubicBezTo>
                <a:cubicBezTo>
                  <a:pt x="8838" y="14098"/>
                  <a:pt x="8849" y="14136"/>
                  <a:pt x="8861" y="14136"/>
                </a:cubicBezTo>
                <a:cubicBezTo>
                  <a:pt x="8872" y="14136"/>
                  <a:pt x="8883" y="14098"/>
                  <a:pt x="8883" y="14058"/>
                </a:cubicBezTo>
                <a:cubicBezTo>
                  <a:pt x="8883" y="14018"/>
                  <a:pt x="8872" y="13980"/>
                  <a:pt x="8861" y="13980"/>
                </a:cubicBezTo>
                <a:close/>
                <a:moveTo>
                  <a:pt x="9082" y="13980"/>
                </a:moveTo>
                <a:cubicBezTo>
                  <a:pt x="9076" y="14018"/>
                  <a:pt x="9092" y="14056"/>
                  <a:pt x="9119" y="14074"/>
                </a:cubicBezTo>
                <a:cubicBezTo>
                  <a:pt x="9145" y="14091"/>
                  <a:pt x="9170" y="14115"/>
                  <a:pt x="9173" y="14120"/>
                </a:cubicBezTo>
                <a:cubicBezTo>
                  <a:pt x="9175" y="14126"/>
                  <a:pt x="9171" y="14087"/>
                  <a:pt x="9164" y="14027"/>
                </a:cubicBezTo>
                <a:cubicBezTo>
                  <a:pt x="9150" y="13906"/>
                  <a:pt x="9101" y="13876"/>
                  <a:pt x="9082" y="13980"/>
                </a:cubicBezTo>
                <a:close/>
                <a:moveTo>
                  <a:pt x="10640" y="14276"/>
                </a:moveTo>
                <a:cubicBezTo>
                  <a:pt x="10606" y="14276"/>
                  <a:pt x="10591" y="14607"/>
                  <a:pt x="10617" y="14773"/>
                </a:cubicBezTo>
                <a:cubicBezTo>
                  <a:pt x="10652" y="14997"/>
                  <a:pt x="10663" y="14967"/>
                  <a:pt x="10663" y="14602"/>
                </a:cubicBezTo>
                <a:cubicBezTo>
                  <a:pt x="10663" y="14422"/>
                  <a:pt x="10651" y="14276"/>
                  <a:pt x="10640" y="14276"/>
                </a:cubicBezTo>
                <a:close/>
                <a:moveTo>
                  <a:pt x="3011" y="14571"/>
                </a:moveTo>
                <a:cubicBezTo>
                  <a:pt x="2999" y="14571"/>
                  <a:pt x="2988" y="14609"/>
                  <a:pt x="2988" y="14649"/>
                </a:cubicBezTo>
                <a:cubicBezTo>
                  <a:pt x="2988" y="14689"/>
                  <a:pt x="2999" y="14711"/>
                  <a:pt x="3011" y="14711"/>
                </a:cubicBezTo>
                <a:cubicBezTo>
                  <a:pt x="3023" y="14711"/>
                  <a:pt x="3029" y="14689"/>
                  <a:pt x="3029" y="14649"/>
                </a:cubicBezTo>
                <a:cubicBezTo>
                  <a:pt x="3029" y="14609"/>
                  <a:pt x="3023" y="14571"/>
                  <a:pt x="3011" y="14571"/>
                </a:cubicBezTo>
                <a:close/>
                <a:moveTo>
                  <a:pt x="5460" y="14571"/>
                </a:moveTo>
                <a:cubicBezTo>
                  <a:pt x="5443" y="14571"/>
                  <a:pt x="5424" y="14609"/>
                  <a:pt x="5424" y="14649"/>
                </a:cubicBezTo>
                <a:cubicBezTo>
                  <a:pt x="5424" y="14689"/>
                  <a:pt x="5443" y="14711"/>
                  <a:pt x="5460" y="14711"/>
                </a:cubicBezTo>
                <a:cubicBezTo>
                  <a:pt x="5478" y="14711"/>
                  <a:pt x="5492" y="14689"/>
                  <a:pt x="5492" y="14649"/>
                </a:cubicBezTo>
                <a:cubicBezTo>
                  <a:pt x="5492" y="14609"/>
                  <a:pt x="5478" y="14571"/>
                  <a:pt x="5460" y="14571"/>
                </a:cubicBezTo>
                <a:close/>
                <a:moveTo>
                  <a:pt x="9852" y="17713"/>
                </a:moveTo>
                <a:cubicBezTo>
                  <a:pt x="9847" y="17562"/>
                  <a:pt x="9843" y="17692"/>
                  <a:pt x="9843" y="17992"/>
                </a:cubicBezTo>
                <a:cubicBezTo>
                  <a:pt x="9843" y="18293"/>
                  <a:pt x="9847" y="18407"/>
                  <a:pt x="9852" y="18257"/>
                </a:cubicBezTo>
                <a:cubicBezTo>
                  <a:pt x="9857" y="18107"/>
                  <a:pt x="9857" y="17863"/>
                  <a:pt x="9852" y="17713"/>
                </a:cubicBezTo>
                <a:close/>
                <a:moveTo>
                  <a:pt x="4365" y="18646"/>
                </a:moveTo>
                <a:cubicBezTo>
                  <a:pt x="4353" y="18646"/>
                  <a:pt x="4347" y="18868"/>
                  <a:pt x="4347" y="19159"/>
                </a:cubicBezTo>
                <a:cubicBezTo>
                  <a:pt x="4347" y="19450"/>
                  <a:pt x="4353" y="19672"/>
                  <a:pt x="4365" y="19672"/>
                </a:cubicBezTo>
                <a:cubicBezTo>
                  <a:pt x="4377" y="19672"/>
                  <a:pt x="4387" y="19450"/>
                  <a:pt x="4387" y="19159"/>
                </a:cubicBezTo>
                <a:cubicBezTo>
                  <a:pt x="4387" y="18868"/>
                  <a:pt x="4377" y="18646"/>
                  <a:pt x="4365" y="18646"/>
                </a:cubicBezTo>
                <a:close/>
                <a:moveTo>
                  <a:pt x="9752" y="19921"/>
                </a:moveTo>
                <a:cubicBezTo>
                  <a:pt x="9741" y="19946"/>
                  <a:pt x="9730" y="20016"/>
                  <a:pt x="9730" y="20076"/>
                </a:cubicBezTo>
                <a:cubicBezTo>
                  <a:pt x="9730" y="20136"/>
                  <a:pt x="9741" y="20163"/>
                  <a:pt x="9752" y="20139"/>
                </a:cubicBezTo>
                <a:cubicBezTo>
                  <a:pt x="9764" y="20114"/>
                  <a:pt x="9771" y="20043"/>
                  <a:pt x="9771" y="19983"/>
                </a:cubicBezTo>
                <a:cubicBezTo>
                  <a:pt x="9771" y="19923"/>
                  <a:pt x="9764" y="19896"/>
                  <a:pt x="9752" y="19921"/>
                </a:cubicBezTo>
                <a:close/>
                <a:moveTo>
                  <a:pt x="7145" y="20667"/>
                </a:moveTo>
                <a:cubicBezTo>
                  <a:pt x="7116" y="20642"/>
                  <a:pt x="7109" y="20659"/>
                  <a:pt x="7117" y="20729"/>
                </a:cubicBezTo>
                <a:cubicBezTo>
                  <a:pt x="7124" y="20785"/>
                  <a:pt x="7142" y="20823"/>
                  <a:pt x="7158" y="20823"/>
                </a:cubicBezTo>
                <a:cubicBezTo>
                  <a:pt x="7202" y="20823"/>
                  <a:pt x="7191" y="20709"/>
                  <a:pt x="7145" y="20667"/>
                </a:cubicBezTo>
                <a:close/>
                <a:moveTo>
                  <a:pt x="4641" y="20714"/>
                </a:moveTo>
                <a:cubicBezTo>
                  <a:pt x="4629" y="20689"/>
                  <a:pt x="4623" y="20703"/>
                  <a:pt x="4623" y="20745"/>
                </a:cubicBezTo>
                <a:cubicBezTo>
                  <a:pt x="4623" y="20787"/>
                  <a:pt x="4629" y="20823"/>
                  <a:pt x="4641" y="20823"/>
                </a:cubicBezTo>
                <a:cubicBezTo>
                  <a:pt x="4652" y="20823"/>
                  <a:pt x="4663" y="20809"/>
                  <a:pt x="4663" y="20792"/>
                </a:cubicBezTo>
                <a:cubicBezTo>
                  <a:pt x="4663" y="20774"/>
                  <a:pt x="4652" y="20739"/>
                  <a:pt x="4641" y="20714"/>
                </a:cubicBezTo>
                <a:close/>
                <a:moveTo>
                  <a:pt x="4482" y="20729"/>
                </a:moveTo>
                <a:cubicBezTo>
                  <a:pt x="4466" y="20751"/>
                  <a:pt x="4458" y="20802"/>
                  <a:pt x="4464" y="20838"/>
                </a:cubicBezTo>
                <a:cubicBezTo>
                  <a:pt x="4479" y="20921"/>
                  <a:pt x="4537" y="20920"/>
                  <a:pt x="4537" y="20838"/>
                </a:cubicBezTo>
                <a:cubicBezTo>
                  <a:pt x="4537" y="20736"/>
                  <a:pt x="4513" y="20688"/>
                  <a:pt x="4482" y="20729"/>
                </a:cubicBezTo>
                <a:close/>
                <a:moveTo>
                  <a:pt x="3966" y="20745"/>
                </a:moveTo>
                <a:cubicBezTo>
                  <a:pt x="3942" y="20662"/>
                  <a:pt x="3895" y="20743"/>
                  <a:pt x="3912" y="20838"/>
                </a:cubicBezTo>
                <a:cubicBezTo>
                  <a:pt x="3918" y="20874"/>
                  <a:pt x="3939" y="20877"/>
                  <a:pt x="3957" y="20854"/>
                </a:cubicBezTo>
                <a:cubicBezTo>
                  <a:pt x="3978" y="20826"/>
                  <a:pt x="3980" y="20792"/>
                  <a:pt x="3966" y="20745"/>
                </a:cubicBezTo>
                <a:close/>
                <a:moveTo>
                  <a:pt x="6977" y="20745"/>
                </a:moveTo>
                <a:cubicBezTo>
                  <a:pt x="6948" y="20783"/>
                  <a:pt x="6952" y="20797"/>
                  <a:pt x="6995" y="20838"/>
                </a:cubicBezTo>
                <a:cubicBezTo>
                  <a:pt x="7024" y="20866"/>
                  <a:pt x="7050" y="20897"/>
                  <a:pt x="7054" y="20901"/>
                </a:cubicBezTo>
                <a:cubicBezTo>
                  <a:pt x="7058" y="20904"/>
                  <a:pt x="7054" y="20849"/>
                  <a:pt x="7040" y="20792"/>
                </a:cubicBezTo>
                <a:cubicBezTo>
                  <a:pt x="7026" y="20732"/>
                  <a:pt x="6997" y="20718"/>
                  <a:pt x="6977" y="20745"/>
                </a:cubicBezTo>
                <a:close/>
                <a:moveTo>
                  <a:pt x="2395" y="21103"/>
                </a:moveTo>
                <a:cubicBezTo>
                  <a:pt x="2303" y="21116"/>
                  <a:pt x="2228" y="21159"/>
                  <a:pt x="2228" y="21196"/>
                </a:cubicBezTo>
                <a:cubicBezTo>
                  <a:pt x="2228" y="21300"/>
                  <a:pt x="2514" y="21287"/>
                  <a:pt x="2540" y="21180"/>
                </a:cubicBezTo>
                <a:cubicBezTo>
                  <a:pt x="2557" y="21109"/>
                  <a:pt x="2528" y="21084"/>
                  <a:pt x="2395" y="21103"/>
                </a:cubicBezTo>
                <a:close/>
                <a:moveTo>
                  <a:pt x="8213" y="21118"/>
                </a:moveTo>
                <a:cubicBezTo>
                  <a:pt x="8168" y="21118"/>
                  <a:pt x="8142" y="21153"/>
                  <a:pt x="8150" y="21196"/>
                </a:cubicBezTo>
                <a:cubicBezTo>
                  <a:pt x="8157" y="21236"/>
                  <a:pt x="8192" y="21274"/>
                  <a:pt x="8227" y="21274"/>
                </a:cubicBezTo>
                <a:cubicBezTo>
                  <a:pt x="8261" y="21274"/>
                  <a:pt x="8290" y="21236"/>
                  <a:pt x="8290" y="21196"/>
                </a:cubicBezTo>
                <a:cubicBezTo>
                  <a:pt x="8290" y="21156"/>
                  <a:pt x="8255" y="21118"/>
                  <a:pt x="8213" y="21118"/>
                </a:cubicBezTo>
                <a:close/>
                <a:moveTo>
                  <a:pt x="2775" y="21320"/>
                </a:moveTo>
                <a:cubicBezTo>
                  <a:pt x="2729" y="21305"/>
                  <a:pt x="2694" y="21320"/>
                  <a:pt x="2694" y="21351"/>
                </a:cubicBezTo>
                <a:cubicBezTo>
                  <a:pt x="2694" y="21383"/>
                  <a:pt x="2729" y="21414"/>
                  <a:pt x="2775" y="21414"/>
                </a:cubicBezTo>
                <a:cubicBezTo>
                  <a:pt x="2822" y="21414"/>
                  <a:pt x="2861" y="21398"/>
                  <a:pt x="2861" y="21383"/>
                </a:cubicBezTo>
                <a:cubicBezTo>
                  <a:pt x="2861" y="21367"/>
                  <a:pt x="2822" y="21336"/>
                  <a:pt x="2775" y="21320"/>
                </a:cubicBezTo>
                <a:close/>
              </a:path>
            </a:pathLst>
          </a:custGeom>
          <a:ln w="88900">
            <a:miter lim="400000"/>
          </a:ln>
        </p:spPr>
      </p:pic>
      <p:sp>
        <p:nvSpPr>
          <p:cNvPr id="172" name="Title Text"/>
          <p:cNvSpPr txBox="1"/>
          <p:nvPr>
            <p:ph type="title"/>
          </p:nvPr>
        </p:nvSpPr>
        <p:spPr>
          <a:xfrm>
            <a:off x="571500" y="76200"/>
            <a:ext cx="11861800" cy="1397000"/>
          </a:xfrm>
          <a:prstGeom prst="rect">
            <a:avLst/>
          </a:prstGeom>
        </p:spPr>
        <p:txBody>
          <a:bodyPr/>
          <a:lstStyle/>
          <a:p>
            <a:pPr/>
            <a:r>
              <a:t>Title Text</a:t>
            </a:r>
          </a:p>
        </p:txBody>
      </p:sp>
      <p:sp>
        <p:nvSpPr>
          <p:cNvPr id="173" name="Body Level One…"/>
          <p:cNvSpPr txBox="1"/>
          <p:nvPr>
            <p:ph type="body" idx="1"/>
          </p:nvPr>
        </p:nvSpPr>
        <p:spPr>
          <a:xfrm>
            <a:off x="571500" y="2070100"/>
            <a:ext cx="11861800" cy="6565900"/>
          </a:xfrm>
          <a:prstGeom prst="rect">
            <a:avLst/>
          </a:prstGeom>
        </p:spPr>
        <p:txBody>
          <a:bodyPr numCol="1" spcCol="38100"/>
          <a:lstStyle>
            <a:lvl1pPr>
              <a:spcBef>
                <a:spcPts val="3000"/>
              </a:spcBef>
              <a:defRPr sz="2400">
                <a:solidFill>
                  <a:srgbClr val="000000"/>
                </a:solidFill>
              </a:defRPr>
            </a:lvl1pPr>
            <a:lvl2pPr>
              <a:spcBef>
                <a:spcPts val="3000"/>
              </a:spcBef>
              <a:defRPr sz="2400">
                <a:solidFill>
                  <a:srgbClr val="000000"/>
                </a:solidFill>
              </a:defRPr>
            </a:lvl2pPr>
            <a:lvl3pPr>
              <a:defRPr sz="2400">
                <a:solidFill>
                  <a:srgbClr val="000000"/>
                </a:solidFill>
              </a:defRPr>
            </a:lvl3pPr>
            <a:lvl4pPr>
              <a:defRPr sz="2400">
                <a:solidFill>
                  <a:srgbClr val="000000"/>
                </a:solidFill>
              </a:defRPr>
            </a:lvl4pPr>
            <a:lvl5pPr>
              <a:defRPr sz="2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181" name="Line"/>
          <p:cNvSpPr/>
          <p:nvPr/>
        </p:nvSpPr>
        <p:spPr>
          <a:xfrm>
            <a:off x="647700" y="1587500"/>
            <a:ext cx="11709400" cy="127"/>
          </a:xfrm>
          <a:prstGeom prst="line">
            <a:avLst/>
          </a:prstGeom>
          <a:ln w="12700">
            <a:solidFill>
              <a:srgbClr val="9A9A9A"/>
            </a:solidFill>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182" name="Line"/>
          <p:cNvSpPr/>
          <p:nvPr/>
        </p:nvSpPr>
        <p:spPr>
          <a:xfrm>
            <a:off x="609600" y="9118600"/>
            <a:ext cx="11785710" cy="127"/>
          </a:xfrm>
          <a:prstGeom prst="line">
            <a:avLst/>
          </a:prstGeom>
          <a:ln w="6350">
            <a:solidFill>
              <a:srgbClr val="000000"/>
            </a:solidFill>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183" name="Roberto Trotta"/>
          <p:cNvSpPr txBox="1"/>
          <p:nvPr/>
        </p:nvSpPr>
        <p:spPr>
          <a:xfrm>
            <a:off x="11040016" y="9182100"/>
            <a:ext cx="1264134" cy="317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1400">
                <a:solidFill>
                  <a:srgbClr val="606060"/>
                </a:solidFill>
                <a:latin typeface="+mn-lt"/>
                <a:ea typeface="+mn-ea"/>
                <a:cs typeface="+mn-cs"/>
                <a:sym typeface="Helvetica Neue Light"/>
              </a:defRPr>
            </a:lvl1pPr>
          </a:lstStyle>
          <a:p>
            <a:pPr/>
            <a:r>
              <a:t>Roberto Trotta </a:t>
            </a:r>
          </a:p>
        </p:txBody>
      </p:sp>
      <p:pic>
        <p:nvPicPr>
          <p:cNvPr id="184" name="ICL_logo.png" descr="ICL_logo.png"/>
          <p:cNvPicPr>
            <a:picLocks noChangeAspect="1"/>
          </p:cNvPicPr>
          <p:nvPr/>
        </p:nvPicPr>
        <p:blipFill>
          <a:blip r:embed="rId2">
            <a:extLst/>
          </a:blip>
          <a:srcRect l="0" t="9318" r="743" b="6814"/>
          <a:stretch>
            <a:fillRect/>
          </a:stretch>
        </p:blipFill>
        <p:spPr>
          <a:xfrm>
            <a:off x="10515600" y="719402"/>
            <a:ext cx="1892158" cy="550070"/>
          </a:xfrm>
          <a:custGeom>
            <a:avLst/>
            <a:gdLst/>
            <a:ahLst/>
            <a:cxnLst>
              <a:cxn ang="0">
                <a:pos x="wd2" y="hd2"/>
              </a:cxn>
              <a:cxn ang="5400000">
                <a:pos x="wd2" y="hd2"/>
              </a:cxn>
              <a:cxn ang="10800000">
                <a:pos x="wd2" y="hd2"/>
              </a:cxn>
              <a:cxn ang="16200000">
                <a:pos x="wd2" y="hd2"/>
              </a:cxn>
            </a:cxnLst>
            <a:rect l="0" t="0" r="r" b="b"/>
            <a:pathLst>
              <a:path w="21586" h="21554" fill="norm" stroke="1" extrusionOk="0">
                <a:moveTo>
                  <a:pt x="15163" y="0"/>
                </a:moveTo>
                <a:cubicBezTo>
                  <a:pt x="15113" y="0"/>
                  <a:pt x="15113" y="19"/>
                  <a:pt x="15113" y="544"/>
                </a:cubicBezTo>
                <a:cubicBezTo>
                  <a:pt x="15113" y="842"/>
                  <a:pt x="15102" y="1110"/>
                  <a:pt x="15091" y="1135"/>
                </a:cubicBezTo>
                <a:cubicBezTo>
                  <a:pt x="15079" y="1160"/>
                  <a:pt x="15072" y="1421"/>
                  <a:pt x="15072" y="1711"/>
                </a:cubicBezTo>
                <a:cubicBezTo>
                  <a:pt x="15072" y="2001"/>
                  <a:pt x="15061" y="2264"/>
                  <a:pt x="15050" y="2302"/>
                </a:cubicBezTo>
                <a:cubicBezTo>
                  <a:pt x="15039" y="2340"/>
                  <a:pt x="15026" y="2601"/>
                  <a:pt x="15023" y="2877"/>
                </a:cubicBezTo>
                <a:cubicBezTo>
                  <a:pt x="15018" y="3236"/>
                  <a:pt x="15009" y="3385"/>
                  <a:pt x="14986" y="3421"/>
                </a:cubicBezTo>
                <a:cubicBezTo>
                  <a:pt x="14969" y="3449"/>
                  <a:pt x="14932" y="3512"/>
                  <a:pt x="14905" y="3561"/>
                </a:cubicBezTo>
                <a:cubicBezTo>
                  <a:pt x="14836" y="3684"/>
                  <a:pt x="14774" y="3493"/>
                  <a:pt x="14774" y="3157"/>
                </a:cubicBezTo>
                <a:lnTo>
                  <a:pt x="14774" y="2924"/>
                </a:lnTo>
                <a:lnTo>
                  <a:pt x="14425" y="2955"/>
                </a:lnTo>
                <a:cubicBezTo>
                  <a:pt x="14135" y="2981"/>
                  <a:pt x="14068" y="2963"/>
                  <a:pt x="14058" y="2877"/>
                </a:cubicBezTo>
                <a:cubicBezTo>
                  <a:pt x="14044" y="2751"/>
                  <a:pt x="13919" y="2742"/>
                  <a:pt x="13864" y="2861"/>
                </a:cubicBezTo>
                <a:cubicBezTo>
                  <a:pt x="13800" y="2998"/>
                  <a:pt x="13755" y="2888"/>
                  <a:pt x="13755" y="2597"/>
                </a:cubicBezTo>
                <a:cubicBezTo>
                  <a:pt x="13755" y="2373"/>
                  <a:pt x="13750" y="2333"/>
                  <a:pt x="13705" y="2333"/>
                </a:cubicBezTo>
                <a:cubicBezTo>
                  <a:pt x="13639" y="2333"/>
                  <a:pt x="13626" y="2260"/>
                  <a:pt x="13619" y="1835"/>
                </a:cubicBezTo>
                <a:cubicBezTo>
                  <a:pt x="13612" y="1415"/>
                  <a:pt x="13572" y="1126"/>
                  <a:pt x="13538" y="1244"/>
                </a:cubicBezTo>
                <a:cubicBezTo>
                  <a:pt x="13479" y="1445"/>
                  <a:pt x="13375" y="1201"/>
                  <a:pt x="13375" y="871"/>
                </a:cubicBezTo>
                <a:cubicBezTo>
                  <a:pt x="13375" y="563"/>
                  <a:pt x="13278" y="559"/>
                  <a:pt x="13193" y="855"/>
                </a:cubicBezTo>
                <a:lnTo>
                  <a:pt x="13130" y="1073"/>
                </a:lnTo>
                <a:lnTo>
                  <a:pt x="12908" y="1026"/>
                </a:lnTo>
                <a:cubicBezTo>
                  <a:pt x="12786" y="1002"/>
                  <a:pt x="12673" y="1008"/>
                  <a:pt x="12659" y="1042"/>
                </a:cubicBezTo>
                <a:cubicBezTo>
                  <a:pt x="12619" y="1143"/>
                  <a:pt x="12496" y="1072"/>
                  <a:pt x="12496" y="949"/>
                </a:cubicBezTo>
                <a:cubicBezTo>
                  <a:pt x="12496" y="889"/>
                  <a:pt x="12514" y="839"/>
                  <a:pt x="12537" y="824"/>
                </a:cubicBezTo>
                <a:cubicBezTo>
                  <a:pt x="12633" y="765"/>
                  <a:pt x="12608" y="677"/>
                  <a:pt x="12487" y="653"/>
                </a:cubicBezTo>
                <a:cubicBezTo>
                  <a:pt x="12359" y="628"/>
                  <a:pt x="12356" y="630"/>
                  <a:pt x="12356" y="824"/>
                </a:cubicBezTo>
                <a:cubicBezTo>
                  <a:pt x="12356" y="932"/>
                  <a:pt x="12370" y="1045"/>
                  <a:pt x="12383" y="1073"/>
                </a:cubicBezTo>
                <a:cubicBezTo>
                  <a:pt x="12400" y="1109"/>
                  <a:pt x="12396" y="1146"/>
                  <a:pt x="12369" y="1213"/>
                </a:cubicBezTo>
                <a:cubicBezTo>
                  <a:pt x="12340" y="1287"/>
                  <a:pt x="12324" y="1292"/>
                  <a:pt x="12302" y="1229"/>
                </a:cubicBezTo>
                <a:cubicBezTo>
                  <a:pt x="12259" y="1107"/>
                  <a:pt x="12080" y="1108"/>
                  <a:pt x="12093" y="1229"/>
                </a:cubicBezTo>
                <a:cubicBezTo>
                  <a:pt x="12099" y="1281"/>
                  <a:pt x="12077" y="1346"/>
                  <a:pt x="12048" y="1384"/>
                </a:cubicBezTo>
                <a:cubicBezTo>
                  <a:pt x="12011" y="1433"/>
                  <a:pt x="11999" y="1515"/>
                  <a:pt x="12003" y="1633"/>
                </a:cubicBezTo>
                <a:cubicBezTo>
                  <a:pt x="12007" y="1756"/>
                  <a:pt x="11998" y="1788"/>
                  <a:pt x="11966" y="1788"/>
                </a:cubicBezTo>
                <a:cubicBezTo>
                  <a:pt x="11943" y="1788"/>
                  <a:pt x="11923" y="1745"/>
                  <a:pt x="11921" y="1695"/>
                </a:cubicBezTo>
                <a:cubicBezTo>
                  <a:pt x="11913" y="1425"/>
                  <a:pt x="11913" y="1421"/>
                  <a:pt x="11894" y="1524"/>
                </a:cubicBezTo>
                <a:cubicBezTo>
                  <a:pt x="11884" y="1580"/>
                  <a:pt x="11879" y="1685"/>
                  <a:pt x="11885" y="1742"/>
                </a:cubicBezTo>
                <a:cubicBezTo>
                  <a:pt x="11901" y="1887"/>
                  <a:pt x="11765" y="2330"/>
                  <a:pt x="11704" y="2333"/>
                </a:cubicBezTo>
                <a:cubicBezTo>
                  <a:pt x="11662" y="2335"/>
                  <a:pt x="11656" y="2354"/>
                  <a:pt x="11677" y="2442"/>
                </a:cubicBezTo>
                <a:cubicBezTo>
                  <a:pt x="11708" y="2571"/>
                  <a:pt x="11687" y="2715"/>
                  <a:pt x="11645" y="2659"/>
                </a:cubicBezTo>
                <a:cubicBezTo>
                  <a:pt x="11620" y="2627"/>
                  <a:pt x="11616" y="2681"/>
                  <a:pt x="11618" y="2970"/>
                </a:cubicBezTo>
                <a:cubicBezTo>
                  <a:pt x="11621" y="3382"/>
                  <a:pt x="11605" y="3544"/>
                  <a:pt x="11568" y="3437"/>
                </a:cubicBezTo>
                <a:cubicBezTo>
                  <a:pt x="11550" y="3386"/>
                  <a:pt x="11541" y="3444"/>
                  <a:pt x="11541" y="3639"/>
                </a:cubicBezTo>
                <a:cubicBezTo>
                  <a:pt x="11541" y="3895"/>
                  <a:pt x="11540" y="3897"/>
                  <a:pt x="11464" y="3919"/>
                </a:cubicBezTo>
                <a:cubicBezTo>
                  <a:pt x="11385" y="3941"/>
                  <a:pt x="11382" y="3945"/>
                  <a:pt x="11382" y="4261"/>
                </a:cubicBezTo>
                <a:cubicBezTo>
                  <a:pt x="11382" y="4436"/>
                  <a:pt x="11371" y="4609"/>
                  <a:pt x="11360" y="4634"/>
                </a:cubicBezTo>
                <a:cubicBezTo>
                  <a:pt x="11348" y="4660"/>
                  <a:pt x="11342" y="5025"/>
                  <a:pt x="11342" y="5474"/>
                </a:cubicBezTo>
                <a:cubicBezTo>
                  <a:pt x="11342" y="6239"/>
                  <a:pt x="11341" y="6260"/>
                  <a:pt x="11387" y="6283"/>
                </a:cubicBezTo>
                <a:cubicBezTo>
                  <a:pt x="11427" y="6302"/>
                  <a:pt x="11433" y="6347"/>
                  <a:pt x="11428" y="6563"/>
                </a:cubicBezTo>
                <a:cubicBezTo>
                  <a:pt x="11424" y="6702"/>
                  <a:pt x="11416" y="6850"/>
                  <a:pt x="11405" y="6889"/>
                </a:cubicBezTo>
                <a:cubicBezTo>
                  <a:pt x="11394" y="6928"/>
                  <a:pt x="11382" y="7061"/>
                  <a:pt x="11382" y="7185"/>
                </a:cubicBezTo>
                <a:cubicBezTo>
                  <a:pt x="11382" y="7384"/>
                  <a:pt x="11391" y="7402"/>
                  <a:pt x="11450" y="7418"/>
                </a:cubicBezTo>
                <a:cubicBezTo>
                  <a:pt x="11489" y="7428"/>
                  <a:pt x="11532" y="7394"/>
                  <a:pt x="11554" y="7325"/>
                </a:cubicBezTo>
                <a:cubicBezTo>
                  <a:pt x="11591" y="7211"/>
                  <a:pt x="11597" y="7212"/>
                  <a:pt x="11618" y="7402"/>
                </a:cubicBezTo>
                <a:cubicBezTo>
                  <a:pt x="11630" y="7513"/>
                  <a:pt x="11633" y="7615"/>
                  <a:pt x="11627" y="7636"/>
                </a:cubicBezTo>
                <a:cubicBezTo>
                  <a:pt x="11621" y="7656"/>
                  <a:pt x="11626" y="7717"/>
                  <a:pt x="11640" y="7775"/>
                </a:cubicBezTo>
                <a:cubicBezTo>
                  <a:pt x="11655" y="7834"/>
                  <a:pt x="11666" y="7943"/>
                  <a:pt x="11668" y="8009"/>
                </a:cubicBezTo>
                <a:cubicBezTo>
                  <a:pt x="11669" y="8074"/>
                  <a:pt x="11675" y="8229"/>
                  <a:pt x="11677" y="8351"/>
                </a:cubicBezTo>
                <a:cubicBezTo>
                  <a:pt x="11680" y="8541"/>
                  <a:pt x="11685" y="8571"/>
                  <a:pt x="11736" y="8569"/>
                </a:cubicBezTo>
                <a:cubicBezTo>
                  <a:pt x="11789" y="8566"/>
                  <a:pt x="11794" y="8583"/>
                  <a:pt x="11794" y="8849"/>
                </a:cubicBezTo>
                <a:cubicBezTo>
                  <a:pt x="11794" y="9145"/>
                  <a:pt x="11827" y="9232"/>
                  <a:pt x="11944" y="9253"/>
                </a:cubicBezTo>
                <a:cubicBezTo>
                  <a:pt x="11977" y="9259"/>
                  <a:pt x="11975" y="9233"/>
                  <a:pt x="11953" y="9144"/>
                </a:cubicBezTo>
                <a:cubicBezTo>
                  <a:pt x="11932" y="9056"/>
                  <a:pt x="11936" y="9029"/>
                  <a:pt x="11966" y="8988"/>
                </a:cubicBezTo>
                <a:cubicBezTo>
                  <a:pt x="12015" y="8924"/>
                  <a:pt x="12071" y="9195"/>
                  <a:pt x="12071" y="9502"/>
                </a:cubicBezTo>
                <a:cubicBezTo>
                  <a:pt x="12071" y="9700"/>
                  <a:pt x="12081" y="9733"/>
                  <a:pt x="12148" y="9766"/>
                </a:cubicBezTo>
                <a:cubicBezTo>
                  <a:pt x="12220" y="9801"/>
                  <a:pt x="12218" y="9808"/>
                  <a:pt x="12215" y="10108"/>
                </a:cubicBezTo>
                <a:cubicBezTo>
                  <a:pt x="12213" y="10338"/>
                  <a:pt x="12224" y="10419"/>
                  <a:pt x="12247" y="10419"/>
                </a:cubicBezTo>
                <a:cubicBezTo>
                  <a:pt x="12268" y="10419"/>
                  <a:pt x="12274" y="10373"/>
                  <a:pt x="12265" y="10295"/>
                </a:cubicBezTo>
                <a:cubicBezTo>
                  <a:pt x="12258" y="10228"/>
                  <a:pt x="12264" y="10118"/>
                  <a:pt x="12283" y="10046"/>
                </a:cubicBezTo>
                <a:cubicBezTo>
                  <a:pt x="12316" y="9923"/>
                  <a:pt x="12323" y="9931"/>
                  <a:pt x="12378" y="10046"/>
                </a:cubicBezTo>
                <a:cubicBezTo>
                  <a:pt x="12453" y="10201"/>
                  <a:pt x="12459" y="10305"/>
                  <a:pt x="12397" y="10357"/>
                </a:cubicBezTo>
                <a:cubicBezTo>
                  <a:pt x="12370" y="10379"/>
                  <a:pt x="12426" y="10398"/>
                  <a:pt x="12519" y="10404"/>
                </a:cubicBezTo>
                <a:cubicBezTo>
                  <a:pt x="12629" y="10410"/>
                  <a:pt x="12710" y="10378"/>
                  <a:pt x="12750" y="10310"/>
                </a:cubicBezTo>
                <a:cubicBezTo>
                  <a:pt x="12825" y="10182"/>
                  <a:pt x="12852" y="10179"/>
                  <a:pt x="12886" y="10295"/>
                </a:cubicBezTo>
                <a:cubicBezTo>
                  <a:pt x="12900" y="10344"/>
                  <a:pt x="12941" y="10369"/>
                  <a:pt x="12981" y="10357"/>
                </a:cubicBezTo>
                <a:cubicBezTo>
                  <a:pt x="13020" y="10345"/>
                  <a:pt x="13059" y="10376"/>
                  <a:pt x="13067" y="10419"/>
                </a:cubicBezTo>
                <a:cubicBezTo>
                  <a:pt x="13092" y="10561"/>
                  <a:pt x="13199" y="10501"/>
                  <a:pt x="13212" y="10341"/>
                </a:cubicBezTo>
                <a:cubicBezTo>
                  <a:pt x="13221" y="10223"/>
                  <a:pt x="13242" y="10201"/>
                  <a:pt x="13320" y="10201"/>
                </a:cubicBezTo>
                <a:cubicBezTo>
                  <a:pt x="13373" y="10201"/>
                  <a:pt x="13418" y="10228"/>
                  <a:pt x="13424" y="10264"/>
                </a:cubicBezTo>
                <a:cubicBezTo>
                  <a:pt x="13446" y="10383"/>
                  <a:pt x="13543" y="10407"/>
                  <a:pt x="13556" y="10295"/>
                </a:cubicBezTo>
                <a:cubicBezTo>
                  <a:pt x="13565" y="10211"/>
                  <a:pt x="13573" y="10196"/>
                  <a:pt x="13596" y="10264"/>
                </a:cubicBezTo>
                <a:cubicBezTo>
                  <a:pt x="13614" y="10315"/>
                  <a:pt x="13693" y="10360"/>
                  <a:pt x="13791" y="10357"/>
                </a:cubicBezTo>
                <a:cubicBezTo>
                  <a:pt x="13882" y="10354"/>
                  <a:pt x="13998" y="10363"/>
                  <a:pt x="14049" y="10388"/>
                </a:cubicBezTo>
                <a:cubicBezTo>
                  <a:pt x="14128" y="10426"/>
                  <a:pt x="14141" y="10421"/>
                  <a:pt x="14131" y="10326"/>
                </a:cubicBezTo>
                <a:cubicBezTo>
                  <a:pt x="14116" y="10198"/>
                  <a:pt x="14167" y="10026"/>
                  <a:pt x="14199" y="10093"/>
                </a:cubicBezTo>
                <a:cubicBezTo>
                  <a:pt x="14210" y="10117"/>
                  <a:pt x="14216" y="10194"/>
                  <a:pt x="14212" y="10264"/>
                </a:cubicBezTo>
                <a:cubicBezTo>
                  <a:pt x="14206" y="10376"/>
                  <a:pt x="14231" y="10387"/>
                  <a:pt x="14429" y="10404"/>
                </a:cubicBezTo>
                <a:cubicBezTo>
                  <a:pt x="14612" y="10419"/>
                  <a:pt x="14659" y="10403"/>
                  <a:pt x="14679" y="10310"/>
                </a:cubicBezTo>
                <a:cubicBezTo>
                  <a:pt x="14697" y="10221"/>
                  <a:pt x="14712" y="10207"/>
                  <a:pt x="14755" y="10264"/>
                </a:cubicBezTo>
                <a:cubicBezTo>
                  <a:pt x="14803" y="10325"/>
                  <a:pt x="14814" y="10321"/>
                  <a:pt x="14823" y="10201"/>
                </a:cubicBezTo>
                <a:cubicBezTo>
                  <a:pt x="14829" y="10122"/>
                  <a:pt x="14854" y="10061"/>
                  <a:pt x="14878" y="10061"/>
                </a:cubicBezTo>
                <a:cubicBezTo>
                  <a:pt x="14902" y="10061"/>
                  <a:pt x="14921" y="9990"/>
                  <a:pt x="14928" y="9906"/>
                </a:cubicBezTo>
                <a:cubicBezTo>
                  <a:pt x="14934" y="9816"/>
                  <a:pt x="14957" y="9766"/>
                  <a:pt x="14986" y="9766"/>
                </a:cubicBezTo>
                <a:cubicBezTo>
                  <a:pt x="15027" y="9766"/>
                  <a:pt x="15033" y="9732"/>
                  <a:pt x="15023" y="9548"/>
                </a:cubicBezTo>
                <a:cubicBezTo>
                  <a:pt x="15006" y="9270"/>
                  <a:pt x="15057" y="9097"/>
                  <a:pt x="15091" y="9315"/>
                </a:cubicBezTo>
                <a:cubicBezTo>
                  <a:pt x="15103" y="9395"/>
                  <a:pt x="15113" y="9538"/>
                  <a:pt x="15113" y="9626"/>
                </a:cubicBezTo>
                <a:cubicBezTo>
                  <a:pt x="15113" y="9757"/>
                  <a:pt x="15119" y="9761"/>
                  <a:pt x="15145" y="9688"/>
                </a:cubicBezTo>
                <a:cubicBezTo>
                  <a:pt x="15195" y="9546"/>
                  <a:pt x="15215" y="9663"/>
                  <a:pt x="15204" y="10015"/>
                </a:cubicBezTo>
                <a:cubicBezTo>
                  <a:pt x="15196" y="10262"/>
                  <a:pt x="15200" y="10353"/>
                  <a:pt x="15222" y="10357"/>
                </a:cubicBezTo>
                <a:cubicBezTo>
                  <a:pt x="15459" y="10402"/>
                  <a:pt x="15615" y="10368"/>
                  <a:pt x="15598" y="10295"/>
                </a:cubicBezTo>
                <a:cubicBezTo>
                  <a:pt x="15584" y="10238"/>
                  <a:pt x="15594" y="10188"/>
                  <a:pt x="15629" y="10108"/>
                </a:cubicBezTo>
                <a:cubicBezTo>
                  <a:pt x="15673" y="10009"/>
                  <a:pt x="15695" y="9999"/>
                  <a:pt x="15761" y="10077"/>
                </a:cubicBezTo>
                <a:cubicBezTo>
                  <a:pt x="15849" y="10182"/>
                  <a:pt x="15859" y="10299"/>
                  <a:pt x="15788" y="10357"/>
                </a:cubicBezTo>
                <a:cubicBezTo>
                  <a:pt x="15761" y="10379"/>
                  <a:pt x="15904" y="10379"/>
                  <a:pt x="16105" y="10372"/>
                </a:cubicBezTo>
                <a:cubicBezTo>
                  <a:pt x="16357" y="10364"/>
                  <a:pt x="16477" y="10341"/>
                  <a:pt x="16499" y="10279"/>
                </a:cubicBezTo>
                <a:cubicBezTo>
                  <a:pt x="16532" y="10183"/>
                  <a:pt x="16582" y="10245"/>
                  <a:pt x="16562" y="10357"/>
                </a:cubicBezTo>
                <a:cubicBezTo>
                  <a:pt x="16555" y="10394"/>
                  <a:pt x="16564" y="10419"/>
                  <a:pt x="16580" y="10419"/>
                </a:cubicBezTo>
                <a:cubicBezTo>
                  <a:pt x="16596" y="10419"/>
                  <a:pt x="16609" y="10333"/>
                  <a:pt x="16612" y="10233"/>
                </a:cubicBezTo>
                <a:cubicBezTo>
                  <a:pt x="16615" y="10116"/>
                  <a:pt x="16609" y="10061"/>
                  <a:pt x="16589" y="10061"/>
                </a:cubicBezTo>
                <a:cubicBezTo>
                  <a:pt x="16537" y="10061"/>
                  <a:pt x="16531" y="9907"/>
                  <a:pt x="16580" y="9844"/>
                </a:cubicBezTo>
                <a:cubicBezTo>
                  <a:pt x="16609" y="9808"/>
                  <a:pt x="16617" y="9764"/>
                  <a:pt x="16603" y="9735"/>
                </a:cubicBezTo>
                <a:cubicBezTo>
                  <a:pt x="16587" y="9701"/>
                  <a:pt x="16590" y="9622"/>
                  <a:pt x="16612" y="9471"/>
                </a:cubicBezTo>
                <a:cubicBezTo>
                  <a:pt x="16645" y="9240"/>
                  <a:pt x="16688" y="9186"/>
                  <a:pt x="16716" y="9346"/>
                </a:cubicBezTo>
                <a:cubicBezTo>
                  <a:pt x="16725" y="9399"/>
                  <a:pt x="16750" y="9460"/>
                  <a:pt x="16770" y="9486"/>
                </a:cubicBezTo>
                <a:cubicBezTo>
                  <a:pt x="16799" y="9523"/>
                  <a:pt x="16811" y="9620"/>
                  <a:pt x="16811" y="9937"/>
                </a:cubicBezTo>
                <a:cubicBezTo>
                  <a:pt x="16811" y="10388"/>
                  <a:pt x="16798" y="10369"/>
                  <a:pt x="17010" y="10341"/>
                </a:cubicBezTo>
                <a:cubicBezTo>
                  <a:pt x="17069" y="10334"/>
                  <a:pt x="17190" y="10319"/>
                  <a:pt x="17277" y="10310"/>
                </a:cubicBezTo>
                <a:cubicBezTo>
                  <a:pt x="17365" y="10302"/>
                  <a:pt x="17451" y="10280"/>
                  <a:pt x="17472" y="10248"/>
                </a:cubicBezTo>
                <a:cubicBezTo>
                  <a:pt x="17493" y="10216"/>
                  <a:pt x="17521" y="10224"/>
                  <a:pt x="17535" y="10264"/>
                </a:cubicBezTo>
                <a:cubicBezTo>
                  <a:pt x="17550" y="10303"/>
                  <a:pt x="17618" y="10339"/>
                  <a:pt x="17685" y="10357"/>
                </a:cubicBezTo>
                <a:cubicBezTo>
                  <a:pt x="17793" y="10386"/>
                  <a:pt x="17804" y="10373"/>
                  <a:pt x="17793" y="10264"/>
                </a:cubicBezTo>
                <a:cubicBezTo>
                  <a:pt x="17781" y="10123"/>
                  <a:pt x="17920" y="9657"/>
                  <a:pt x="17961" y="9704"/>
                </a:cubicBezTo>
                <a:cubicBezTo>
                  <a:pt x="17989" y="9736"/>
                  <a:pt x="17997" y="10269"/>
                  <a:pt x="17970" y="10326"/>
                </a:cubicBezTo>
                <a:cubicBezTo>
                  <a:pt x="17960" y="10347"/>
                  <a:pt x="17962" y="10396"/>
                  <a:pt x="17975" y="10450"/>
                </a:cubicBezTo>
                <a:cubicBezTo>
                  <a:pt x="17991" y="10517"/>
                  <a:pt x="17996" y="10859"/>
                  <a:pt x="17988" y="11508"/>
                </a:cubicBezTo>
                <a:cubicBezTo>
                  <a:pt x="17978" y="12367"/>
                  <a:pt x="17990" y="12656"/>
                  <a:pt x="18024" y="12347"/>
                </a:cubicBezTo>
                <a:cubicBezTo>
                  <a:pt x="18035" y="12257"/>
                  <a:pt x="18047" y="12250"/>
                  <a:pt x="18083" y="12316"/>
                </a:cubicBezTo>
                <a:cubicBezTo>
                  <a:pt x="18108" y="12362"/>
                  <a:pt x="18155" y="12403"/>
                  <a:pt x="18192" y="12410"/>
                </a:cubicBezTo>
                <a:cubicBezTo>
                  <a:pt x="18247" y="12419"/>
                  <a:pt x="18260" y="12453"/>
                  <a:pt x="18255" y="12581"/>
                </a:cubicBezTo>
                <a:cubicBezTo>
                  <a:pt x="18249" y="12732"/>
                  <a:pt x="18255" y="12727"/>
                  <a:pt x="18518" y="12705"/>
                </a:cubicBezTo>
                <a:cubicBezTo>
                  <a:pt x="18670" y="12692"/>
                  <a:pt x="18795" y="12656"/>
                  <a:pt x="18808" y="12612"/>
                </a:cubicBezTo>
                <a:cubicBezTo>
                  <a:pt x="18842" y="12492"/>
                  <a:pt x="18972" y="12522"/>
                  <a:pt x="19016" y="12658"/>
                </a:cubicBezTo>
                <a:cubicBezTo>
                  <a:pt x="19045" y="12748"/>
                  <a:pt x="19062" y="12749"/>
                  <a:pt x="19079" y="12690"/>
                </a:cubicBezTo>
                <a:cubicBezTo>
                  <a:pt x="19094" y="12640"/>
                  <a:pt x="19145" y="12634"/>
                  <a:pt x="19206" y="12658"/>
                </a:cubicBezTo>
                <a:cubicBezTo>
                  <a:pt x="19298" y="12696"/>
                  <a:pt x="19306" y="12677"/>
                  <a:pt x="19319" y="12519"/>
                </a:cubicBezTo>
                <a:lnTo>
                  <a:pt x="19333" y="12347"/>
                </a:lnTo>
                <a:lnTo>
                  <a:pt x="19374" y="12519"/>
                </a:lnTo>
                <a:cubicBezTo>
                  <a:pt x="19396" y="12609"/>
                  <a:pt x="19422" y="12674"/>
                  <a:pt x="19432" y="12674"/>
                </a:cubicBezTo>
                <a:cubicBezTo>
                  <a:pt x="19443" y="12674"/>
                  <a:pt x="19509" y="12479"/>
                  <a:pt x="19582" y="12239"/>
                </a:cubicBezTo>
                <a:cubicBezTo>
                  <a:pt x="19719" y="11785"/>
                  <a:pt x="19748" y="11744"/>
                  <a:pt x="19795" y="11896"/>
                </a:cubicBezTo>
                <a:cubicBezTo>
                  <a:pt x="19817" y="11969"/>
                  <a:pt x="19818" y="11949"/>
                  <a:pt x="19795" y="11819"/>
                </a:cubicBezTo>
                <a:cubicBezTo>
                  <a:pt x="19772" y="11691"/>
                  <a:pt x="19774" y="11640"/>
                  <a:pt x="19795" y="11570"/>
                </a:cubicBezTo>
                <a:cubicBezTo>
                  <a:pt x="19826" y="11463"/>
                  <a:pt x="19828" y="11181"/>
                  <a:pt x="19799" y="11119"/>
                </a:cubicBezTo>
                <a:cubicBezTo>
                  <a:pt x="19786" y="11091"/>
                  <a:pt x="19782" y="11026"/>
                  <a:pt x="19795" y="10948"/>
                </a:cubicBezTo>
                <a:cubicBezTo>
                  <a:pt x="19806" y="10880"/>
                  <a:pt x="19824" y="10671"/>
                  <a:pt x="19831" y="10481"/>
                </a:cubicBezTo>
                <a:cubicBezTo>
                  <a:pt x="19845" y="10109"/>
                  <a:pt x="19876" y="9951"/>
                  <a:pt x="19894" y="10186"/>
                </a:cubicBezTo>
                <a:cubicBezTo>
                  <a:pt x="19900" y="10267"/>
                  <a:pt x="19928" y="10353"/>
                  <a:pt x="19958" y="10372"/>
                </a:cubicBezTo>
                <a:cubicBezTo>
                  <a:pt x="20005" y="10404"/>
                  <a:pt x="20014" y="10377"/>
                  <a:pt x="20007" y="10170"/>
                </a:cubicBezTo>
                <a:cubicBezTo>
                  <a:pt x="20001" y="9959"/>
                  <a:pt x="20004" y="9944"/>
                  <a:pt x="20071" y="9922"/>
                </a:cubicBezTo>
                <a:cubicBezTo>
                  <a:pt x="20111" y="9908"/>
                  <a:pt x="20164" y="9928"/>
                  <a:pt x="20189" y="9968"/>
                </a:cubicBezTo>
                <a:cubicBezTo>
                  <a:pt x="20213" y="10008"/>
                  <a:pt x="20262" y="10070"/>
                  <a:pt x="20297" y="10108"/>
                </a:cubicBezTo>
                <a:cubicBezTo>
                  <a:pt x="20332" y="10146"/>
                  <a:pt x="20359" y="10219"/>
                  <a:pt x="20356" y="10264"/>
                </a:cubicBezTo>
                <a:cubicBezTo>
                  <a:pt x="20353" y="10317"/>
                  <a:pt x="20396" y="10354"/>
                  <a:pt x="20483" y="10357"/>
                </a:cubicBezTo>
                <a:cubicBezTo>
                  <a:pt x="20556" y="10360"/>
                  <a:pt x="20758" y="10360"/>
                  <a:pt x="20936" y="10372"/>
                </a:cubicBezTo>
                <a:cubicBezTo>
                  <a:pt x="21226" y="10394"/>
                  <a:pt x="21262" y="10387"/>
                  <a:pt x="21257" y="10279"/>
                </a:cubicBezTo>
                <a:cubicBezTo>
                  <a:pt x="21253" y="10202"/>
                  <a:pt x="21266" y="10170"/>
                  <a:pt x="21293" y="10170"/>
                </a:cubicBezTo>
                <a:cubicBezTo>
                  <a:pt x="21317" y="10170"/>
                  <a:pt x="21339" y="10100"/>
                  <a:pt x="21348" y="10030"/>
                </a:cubicBezTo>
                <a:cubicBezTo>
                  <a:pt x="21358" y="9943"/>
                  <a:pt x="21387" y="9906"/>
                  <a:pt x="21438" y="9906"/>
                </a:cubicBezTo>
                <a:cubicBezTo>
                  <a:pt x="21513" y="9906"/>
                  <a:pt x="21515" y="9901"/>
                  <a:pt x="21515" y="9579"/>
                </a:cubicBezTo>
                <a:cubicBezTo>
                  <a:pt x="21515" y="9402"/>
                  <a:pt x="21526" y="9246"/>
                  <a:pt x="21538" y="9222"/>
                </a:cubicBezTo>
                <a:cubicBezTo>
                  <a:pt x="21566" y="9162"/>
                  <a:pt x="21562" y="8791"/>
                  <a:pt x="21533" y="8693"/>
                </a:cubicBezTo>
                <a:cubicBezTo>
                  <a:pt x="21499" y="8573"/>
                  <a:pt x="21491" y="7514"/>
                  <a:pt x="21524" y="7449"/>
                </a:cubicBezTo>
                <a:cubicBezTo>
                  <a:pt x="21561" y="7377"/>
                  <a:pt x="21575" y="6877"/>
                  <a:pt x="21542" y="6765"/>
                </a:cubicBezTo>
                <a:cubicBezTo>
                  <a:pt x="21508" y="6648"/>
                  <a:pt x="21507" y="6511"/>
                  <a:pt x="21542" y="6438"/>
                </a:cubicBezTo>
                <a:cubicBezTo>
                  <a:pt x="21581" y="6358"/>
                  <a:pt x="21600" y="6136"/>
                  <a:pt x="21574" y="6080"/>
                </a:cubicBezTo>
                <a:cubicBezTo>
                  <a:pt x="21562" y="6055"/>
                  <a:pt x="21556" y="6000"/>
                  <a:pt x="21560" y="5956"/>
                </a:cubicBezTo>
                <a:cubicBezTo>
                  <a:pt x="21565" y="5912"/>
                  <a:pt x="21556" y="5832"/>
                  <a:pt x="21538" y="5769"/>
                </a:cubicBezTo>
                <a:cubicBezTo>
                  <a:pt x="21511" y="5679"/>
                  <a:pt x="21506" y="5468"/>
                  <a:pt x="21506" y="4759"/>
                </a:cubicBezTo>
                <a:lnTo>
                  <a:pt x="21506" y="3872"/>
                </a:lnTo>
                <a:lnTo>
                  <a:pt x="21452" y="3919"/>
                </a:lnTo>
                <a:cubicBezTo>
                  <a:pt x="21417" y="3949"/>
                  <a:pt x="21392" y="3924"/>
                  <a:pt x="21375" y="3841"/>
                </a:cubicBezTo>
                <a:cubicBezTo>
                  <a:pt x="21351" y="3728"/>
                  <a:pt x="21348" y="3721"/>
                  <a:pt x="21334" y="3841"/>
                </a:cubicBezTo>
                <a:cubicBezTo>
                  <a:pt x="21321" y="3957"/>
                  <a:pt x="21320" y="3958"/>
                  <a:pt x="21298" y="3857"/>
                </a:cubicBezTo>
                <a:cubicBezTo>
                  <a:pt x="21284" y="3794"/>
                  <a:pt x="21256" y="3728"/>
                  <a:pt x="21234" y="3701"/>
                </a:cubicBezTo>
                <a:cubicBezTo>
                  <a:pt x="21213" y="3674"/>
                  <a:pt x="21200" y="3619"/>
                  <a:pt x="21207" y="3577"/>
                </a:cubicBezTo>
                <a:cubicBezTo>
                  <a:pt x="21215" y="3535"/>
                  <a:pt x="21208" y="3448"/>
                  <a:pt x="21194" y="3390"/>
                </a:cubicBezTo>
                <a:cubicBezTo>
                  <a:pt x="21164" y="3269"/>
                  <a:pt x="21078" y="3249"/>
                  <a:pt x="21058" y="3359"/>
                </a:cubicBezTo>
                <a:cubicBezTo>
                  <a:pt x="21051" y="3400"/>
                  <a:pt x="21037" y="3413"/>
                  <a:pt x="21026" y="3390"/>
                </a:cubicBezTo>
                <a:cubicBezTo>
                  <a:pt x="21015" y="3367"/>
                  <a:pt x="20994" y="3378"/>
                  <a:pt x="20981" y="3406"/>
                </a:cubicBezTo>
                <a:cubicBezTo>
                  <a:pt x="20946" y="3480"/>
                  <a:pt x="20533" y="3439"/>
                  <a:pt x="20510" y="3359"/>
                </a:cubicBezTo>
                <a:cubicBezTo>
                  <a:pt x="20482" y="3264"/>
                  <a:pt x="20374" y="3261"/>
                  <a:pt x="20356" y="3359"/>
                </a:cubicBezTo>
                <a:cubicBezTo>
                  <a:pt x="20348" y="3406"/>
                  <a:pt x="20312" y="3429"/>
                  <a:pt x="20270" y="3406"/>
                </a:cubicBezTo>
                <a:cubicBezTo>
                  <a:pt x="20231" y="3384"/>
                  <a:pt x="20196" y="3397"/>
                  <a:pt x="20189" y="3437"/>
                </a:cubicBezTo>
                <a:cubicBezTo>
                  <a:pt x="20181" y="3477"/>
                  <a:pt x="20161" y="3492"/>
                  <a:pt x="20143" y="3468"/>
                </a:cubicBezTo>
                <a:cubicBezTo>
                  <a:pt x="20125" y="3444"/>
                  <a:pt x="20085" y="3483"/>
                  <a:pt x="20057" y="3546"/>
                </a:cubicBezTo>
                <a:cubicBezTo>
                  <a:pt x="20017" y="3637"/>
                  <a:pt x="20007" y="3638"/>
                  <a:pt x="19998" y="3561"/>
                </a:cubicBezTo>
                <a:cubicBezTo>
                  <a:pt x="19992" y="3504"/>
                  <a:pt x="19958" y="3463"/>
                  <a:pt x="19912" y="3468"/>
                </a:cubicBezTo>
                <a:cubicBezTo>
                  <a:pt x="19867" y="3473"/>
                  <a:pt x="19833" y="3433"/>
                  <a:pt x="19826" y="3375"/>
                </a:cubicBezTo>
                <a:cubicBezTo>
                  <a:pt x="19812" y="3243"/>
                  <a:pt x="19705" y="3255"/>
                  <a:pt x="19672" y="3390"/>
                </a:cubicBezTo>
                <a:cubicBezTo>
                  <a:pt x="19644" y="3510"/>
                  <a:pt x="19551" y="3541"/>
                  <a:pt x="19532" y="3437"/>
                </a:cubicBezTo>
                <a:cubicBezTo>
                  <a:pt x="19526" y="3401"/>
                  <a:pt x="19556" y="3264"/>
                  <a:pt x="19600" y="3141"/>
                </a:cubicBezTo>
                <a:cubicBezTo>
                  <a:pt x="19677" y="2924"/>
                  <a:pt x="19680" y="2926"/>
                  <a:pt x="19627" y="2924"/>
                </a:cubicBezTo>
                <a:cubicBezTo>
                  <a:pt x="19597" y="2922"/>
                  <a:pt x="19564" y="2955"/>
                  <a:pt x="19550" y="3001"/>
                </a:cubicBezTo>
                <a:cubicBezTo>
                  <a:pt x="19532" y="3065"/>
                  <a:pt x="19516" y="3073"/>
                  <a:pt x="19491" y="3001"/>
                </a:cubicBezTo>
                <a:cubicBezTo>
                  <a:pt x="19442" y="2860"/>
                  <a:pt x="19424" y="2970"/>
                  <a:pt x="19469" y="3141"/>
                </a:cubicBezTo>
                <a:cubicBezTo>
                  <a:pt x="19504" y="3277"/>
                  <a:pt x="19504" y="3300"/>
                  <a:pt x="19473" y="3406"/>
                </a:cubicBezTo>
                <a:cubicBezTo>
                  <a:pt x="19437" y="3532"/>
                  <a:pt x="19396" y="3479"/>
                  <a:pt x="19396" y="3312"/>
                </a:cubicBezTo>
                <a:cubicBezTo>
                  <a:pt x="19396" y="3125"/>
                  <a:pt x="19357" y="3200"/>
                  <a:pt x="19333" y="3437"/>
                </a:cubicBezTo>
                <a:lnTo>
                  <a:pt x="19310" y="3670"/>
                </a:lnTo>
                <a:lnTo>
                  <a:pt x="19260" y="3530"/>
                </a:lnTo>
                <a:cubicBezTo>
                  <a:pt x="19234" y="3449"/>
                  <a:pt x="19196" y="3354"/>
                  <a:pt x="19174" y="3328"/>
                </a:cubicBezTo>
                <a:cubicBezTo>
                  <a:pt x="19152" y="3301"/>
                  <a:pt x="19139" y="3230"/>
                  <a:pt x="19143" y="3157"/>
                </a:cubicBezTo>
                <a:cubicBezTo>
                  <a:pt x="19148" y="3063"/>
                  <a:pt x="19175" y="3018"/>
                  <a:pt x="19242" y="3001"/>
                </a:cubicBezTo>
                <a:cubicBezTo>
                  <a:pt x="19301" y="2987"/>
                  <a:pt x="19329" y="2948"/>
                  <a:pt x="19324" y="2892"/>
                </a:cubicBezTo>
                <a:cubicBezTo>
                  <a:pt x="19311" y="2756"/>
                  <a:pt x="19229" y="2751"/>
                  <a:pt x="19152" y="2877"/>
                </a:cubicBezTo>
                <a:cubicBezTo>
                  <a:pt x="19063" y="3022"/>
                  <a:pt x="18996" y="3018"/>
                  <a:pt x="18980" y="2877"/>
                </a:cubicBezTo>
                <a:cubicBezTo>
                  <a:pt x="18966" y="2754"/>
                  <a:pt x="18855" y="2732"/>
                  <a:pt x="18835" y="2846"/>
                </a:cubicBezTo>
                <a:cubicBezTo>
                  <a:pt x="18828" y="2886"/>
                  <a:pt x="18773" y="2924"/>
                  <a:pt x="18717" y="2924"/>
                </a:cubicBezTo>
                <a:cubicBezTo>
                  <a:pt x="18646" y="2924"/>
                  <a:pt x="18612" y="2956"/>
                  <a:pt x="18604" y="3032"/>
                </a:cubicBezTo>
                <a:cubicBezTo>
                  <a:pt x="18597" y="3093"/>
                  <a:pt x="18572" y="3141"/>
                  <a:pt x="18550" y="3141"/>
                </a:cubicBezTo>
                <a:cubicBezTo>
                  <a:pt x="18514" y="3141"/>
                  <a:pt x="18487" y="3302"/>
                  <a:pt x="18477" y="3546"/>
                </a:cubicBezTo>
                <a:cubicBezTo>
                  <a:pt x="18476" y="3586"/>
                  <a:pt x="18444" y="3608"/>
                  <a:pt x="18409" y="3608"/>
                </a:cubicBezTo>
                <a:cubicBezTo>
                  <a:pt x="18368" y="3608"/>
                  <a:pt x="18347" y="3578"/>
                  <a:pt x="18350" y="3515"/>
                </a:cubicBezTo>
                <a:cubicBezTo>
                  <a:pt x="18354" y="3454"/>
                  <a:pt x="18349" y="3432"/>
                  <a:pt x="18332" y="3468"/>
                </a:cubicBezTo>
                <a:cubicBezTo>
                  <a:pt x="18318" y="3499"/>
                  <a:pt x="18271" y="3526"/>
                  <a:pt x="18233" y="3515"/>
                </a:cubicBezTo>
                <a:cubicBezTo>
                  <a:pt x="18132" y="3485"/>
                  <a:pt x="18144" y="3680"/>
                  <a:pt x="18246" y="3763"/>
                </a:cubicBezTo>
                <a:cubicBezTo>
                  <a:pt x="18293" y="3802"/>
                  <a:pt x="18323" y="3871"/>
                  <a:pt x="18323" y="3934"/>
                </a:cubicBezTo>
                <a:cubicBezTo>
                  <a:pt x="18323" y="4068"/>
                  <a:pt x="18238" y="4128"/>
                  <a:pt x="18178" y="4028"/>
                </a:cubicBezTo>
                <a:cubicBezTo>
                  <a:pt x="18154" y="3986"/>
                  <a:pt x="18116" y="3931"/>
                  <a:pt x="18092" y="3919"/>
                </a:cubicBezTo>
                <a:cubicBezTo>
                  <a:pt x="18064" y="3904"/>
                  <a:pt x="18045" y="3830"/>
                  <a:pt x="18038" y="3686"/>
                </a:cubicBezTo>
                <a:cubicBezTo>
                  <a:pt x="18032" y="3566"/>
                  <a:pt x="18019" y="3502"/>
                  <a:pt x="18011" y="3546"/>
                </a:cubicBezTo>
                <a:cubicBezTo>
                  <a:pt x="17991" y="3652"/>
                  <a:pt x="17910" y="3618"/>
                  <a:pt x="17889" y="3499"/>
                </a:cubicBezTo>
                <a:cubicBezTo>
                  <a:pt x="17879" y="3447"/>
                  <a:pt x="17864" y="3428"/>
                  <a:pt x="17852" y="3452"/>
                </a:cubicBezTo>
                <a:cubicBezTo>
                  <a:pt x="17841" y="3477"/>
                  <a:pt x="17821" y="3450"/>
                  <a:pt x="17807" y="3390"/>
                </a:cubicBezTo>
                <a:cubicBezTo>
                  <a:pt x="17775" y="3258"/>
                  <a:pt x="17745" y="3256"/>
                  <a:pt x="17676" y="3375"/>
                </a:cubicBezTo>
                <a:cubicBezTo>
                  <a:pt x="17647" y="3424"/>
                  <a:pt x="17587" y="3468"/>
                  <a:pt x="17540" y="3468"/>
                </a:cubicBezTo>
                <a:cubicBezTo>
                  <a:pt x="17467" y="3468"/>
                  <a:pt x="17455" y="3442"/>
                  <a:pt x="17449" y="3297"/>
                </a:cubicBezTo>
                <a:cubicBezTo>
                  <a:pt x="17444" y="3175"/>
                  <a:pt x="17454" y="3123"/>
                  <a:pt x="17486" y="3095"/>
                </a:cubicBezTo>
                <a:cubicBezTo>
                  <a:pt x="17584" y="3006"/>
                  <a:pt x="17518" y="2935"/>
                  <a:pt x="17323" y="2939"/>
                </a:cubicBezTo>
                <a:cubicBezTo>
                  <a:pt x="16965" y="2947"/>
                  <a:pt x="16852" y="2916"/>
                  <a:pt x="16829" y="2784"/>
                </a:cubicBezTo>
                <a:cubicBezTo>
                  <a:pt x="16812" y="2682"/>
                  <a:pt x="16812" y="2691"/>
                  <a:pt x="16811" y="2830"/>
                </a:cubicBezTo>
                <a:cubicBezTo>
                  <a:pt x="16811" y="2953"/>
                  <a:pt x="16819" y="2986"/>
                  <a:pt x="16856" y="2986"/>
                </a:cubicBezTo>
                <a:cubicBezTo>
                  <a:pt x="16883" y="2986"/>
                  <a:pt x="16924" y="3035"/>
                  <a:pt x="16947" y="3095"/>
                </a:cubicBezTo>
                <a:cubicBezTo>
                  <a:pt x="16987" y="3201"/>
                  <a:pt x="16987" y="3212"/>
                  <a:pt x="16938" y="3343"/>
                </a:cubicBezTo>
                <a:cubicBezTo>
                  <a:pt x="16900" y="3445"/>
                  <a:pt x="16854" y="3472"/>
                  <a:pt x="16748" y="3468"/>
                </a:cubicBezTo>
                <a:lnTo>
                  <a:pt x="16607" y="3468"/>
                </a:lnTo>
                <a:lnTo>
                  <a:pt x="16607" y="2846"/>
                </a:lnTo>
                <a:cubicBezTo>
                  <a:pt x="16607" y="2505"/>
                  <a:pt x="16600" y="2204"/>
                  <a:pt x="16589" y="2177"/>
                </a:cubicBezTo>
                <a:cubicBezTo>
                  <a:pt x="16557" y="2098"/>
                  <a:pt x="16560" y="1822"/>
                  <a:pt x="16594" y="1757"/>
                </a:cubicBezTo>
                <a:cubicBezTo>
                  <a:pt x="16614" y="1718"/>
                  <a:pt x="16619" y="1667"/>
                  <a:pt x="16607" y="1602"/>
                </a:cubicBezTo>
                <a:cubicBezTo>
                  <a:pt x="16583" y="1466"/>
                  <a:pt x="16582" y="1301"/>
                  <a:pt x="16607" y="1182"/>
                </a:cubicBezTo>
                <a:cubicBezTo>
                  <a:pt x="16623" y="1104"/>
                  <a:pt x="16611" y="1087"/>
                  <a:pt x="16553" y="1104"/>
                </a:cubicBezTo>
                <a:cubicBezTo>
                  <a:pt x="16457" y="1133"/>
                  <a:pt x="16426" y="1069"/>
                  <a:pt x="16426" y="809"/>
                </a:cubicBezTo>
                <a:cubicBezTo>
                  <a:pt x="16426" y="572"/>
                  <a:pt x="16422" y="559"/>
                  <a:pt x="16327" y="653"/>
                </a:cubicBezTo>
                <a:cubicBezTo>
                  <a:pt x="16290" y="689"/>
                  <a:pt x="16255" y="687"/>
                  <a:pt x="16245" y="653"/>
                </a:cubicBezTo>
                <a:cubicBezTo>
                  <a:pt x="16235" y="619"/>
                  <a:pt x="16176" y="588"/>
                  <a:pt x="16118" y="575"/>
                </a:cubicBezTo>
                <a:cubicBezTo>
                  <a:pt x="15999" y="550"/>
                  <a:pt x="15971" y="405"/>
                  <a:pt x="16037" y="156"/>
                </a:cubicBezTo>
                <a:cubicBezTo>
                  <a:pt x="16072" y="21"/>
                  <a:pt x="16072" y="0"/>
                  <a:pt x="16019" y="0"/>
                </a:cubicBezTo>
                <a:cubicBezTo>
                  <a:pt x="15970" y="0"/>
                  <a:pt x="15961" y="40"/>
                  <a:pt x="15955" y="280"/>
                </a:cubicBezTo>
                <a:cubicBezTo>
                  <a:pt x="15946" y="657"/>
                  <a:pt x="15887" y="657"/>
                  <a:pt x="15878" y="280"/>
                </a:cubicBezTo>
                <a:cubicBezTo>
                  <a:pt x="15873" y="69"/>
                  <a:pt x="15864" y="0"/>
                  <a:pt x="15833" y="0"/>
                </a:cubicBezTo>
                <a:cubicBezTo>
                  <a:pt x="15802" y="0"/>
                  <a:pt x="15793" y="74"/>
                  <a:pt x="15788" y="280"/>
                </a:cubicBezTo>
                <a:cubicBezTo>
                  <a:pt x="15782" y="534"/>
                  <a:pt x="15777" y="556"/>
                  <a:pt x="15684" y="638"/>
                </a:cubicBezTo>
                <a:cubicBezTo>
                  <a:pt x="15629" y="685"/>
                  <a:pt x="15576" y="686"/>
                  <a:pt x="15566" y="653"/>
                </a:cubicBezTo>
                <a:cubicBezTo>
                  <a:pt x="15556" y="620"/>
                  <a:pt x="15502" y="588"/>
                  <a:pt x="15444" y="575"/>
                </a:cubicBezTo>
                <a:cubicBezTo>
                  <a:pt x="15324" y="550"/>
                  <a:pt x="15292" y="405"/>
                  <a:pt x="15358" y="156"/>
                </a:cubicBezTo>
                <a:cubicBezTo>
                  <a:pt x="15393" y="21"/>
                  <a:pt x="15395" y="0"/>
                  <a:pt x="15353" y="0"/>
                </a:cubicBezTo>
                <a:cubicBezTo>
                  <a:pt x="15323" y="0"/>
                  <a:pt x="15303" y="61"/>
                  <a:pt x="15299" y="171"/>
                </a:cubicBezTo>
                <a:cubicBezTo>
                  <a:pt x="15295" y="261"/>
                  <a:pt x="15280" y="342"/>
                  <a:pt x="15263" y="342"/>
                </a:cubicBezTo>
                <a:cubicBezTo>
                  <a:pt x="15245" y="342"/>
                  <a:pt x="15226" y="261"/>
                  <a:pt x="15222" y="171"/>
                </a:cubicBezTo>
                <a:cubicBezTo>
                  <a:pt x="15217" y="52"/>
                  <a:pt x="15200" y="0"/>
                  <a:pt x="15163" y="0"/>
                </a:cubicBezTo>
                <a:close/>
                <a:moveTo>
                  <a:pt x="12886" y="451"/>
                </a:moveTo>
                <a:cubicBezTo>
                  <a:pt x="12754" y="449"/>
                  <a:pt x="12699" y="509"/>
                  <a:pt x="12732" y="622"/>
                </a:cubicBezTo>
                <a:cubicBezTo>
                  <a:pt x="12739" y="648"/>
                  <a:pt x="12827" y="669"/>
                  <a:pt x="12926" y="669"/>
                </a:cubicBezTo>
                <a:cubicBezTo>
                  <a:pt x="13090" y="669"/>
                  <a:pt x="13104" y="657"/>
                  <a:pt x="13067" y="560"/>
                </a:cubicBezTo>
                <a:cubicBezTo>
                  <a:pt x="13040" y="491"/>
                  <a:pt x="12977" y="452"/>
                  <a:pt x="12886" y="451"/>
                </a:cubicBezTo>
                <a:close/>
                <a:moveTo>
                  <a:pt x="10164" y="513"/>
                </a:moveTo>
                <a:cubicBezTo>
                  <a:pt x="10135" y="412"/>
                  <a:pt x="10042" y="422"/>
                  <a:pt x="10011" y="529"/>
                </a:cubicBezTo>
                <a:cubicBezTo>
                  <a:pt x="9997" y="577"/>
                  <a:pt x="9983" y="726"/>
                  <a:pt x="9983" y="855"/>
                </a:cubicBezTo>
                <a:cubicBezTo>
                  <a:pt x="9983" y="985"/>
                  <a:pt x="9972" y="1110"/>
                  <a:pt x="9961" y="1135"/>
                </a:cubicBezTo>
                <a:cubicBezTo>
                  <a:pt x="9933" y="1194"/>
                  <a:pt x="9933" y="2165"/>
                  <a:pt x="9961" y="2224"/>
                </a:cubicBezTo>
                <a:cubicBezTo>
                  <a:pt x="9972" y="2249"/>
                  <a:pt x="9983" y="2542"/>
                  <a:pt x="9983" y="2861"/>
                </a:cubicBezTo>
                <a:cubicBezTo>
                  <a:pt x="9983" y="3347"/>
                  <a:pt x="9978" y="3443"/>
                  <a:pt x="9947" y="3483"/>
                </a:cubicBezTo>
                <a:cubicBezTo>
                  <a:pt x="9927" y="3510"/>
                  <a:pt x="9898" y="3576"/>
                  <a:pt x="9884" y="3639"/>
                </a:cubicBezTo>
                <a:cubicBezTo>
                  <a:pt x="9860" y="3742"/>
                  <a:pt x="9853" y="3744"/>
                  <a:pt x="9829" y="3639"/>
                </a:cubicBezTo>
                <a:cubicBezTo>
                  <a:pt x="9802" y="3519"/>
                  <a:pt x="9709" y="3417"/>
                  <a:pt x="9630" y="3421"/>
                </a:cubicBezTo>
                <a:cubicBezTo>
                  <a:pt x="9577" y="3424"/>
                  <a:pt x="9525" y="3242"/>
                  <a:pt x="9558" y="3172"/>
                </a:cubicBezTo>
                <a:cubicBezTo>
                  <a:pt x="9570" y="3147"/>
                  <a:pt x="9640" y="3119"/>
                  <a:pt x="9716" y="3095"/>
                </a:cubicBezTo>
                <a:cubicBezTo>
                  <a:pt x="9792" y="3070"/>
                  <a:pt x="9857" y="3028"/>
                  <a:pt x="9857" y="3001"/>
                </a:cubicBezTo>
                <a:cubicBezTo>
                  <a:pt x="9857" y="2814"/>
                  <a:pt x="9705" y="2683"/>
                  <a:pt x="9675" y="2846"/>
                </a:cubicBezTo>
                <a:cubicBezTo>
                  <a:pt x="9658" y="2941"/>
                  <a:pt x="9502" y="2941"/>
                  <a:pt x="9485" y="2846"/>
                </a:cubicBezTo>
                <a:cubicBezTo>
                  <a:pt x="9468" y="2751"/>
                  <a:pt x="9353" y="2751"/>
                  <a:pt x="9336" y="2846"/>
                </a:cubicBezTo>
                <a:cubicBezTo>
                  <a:pt x="9329" y="2886"/>
                  <a:pt x="9254" y="2924"/>
                  <a:pt x="9168" y="2924"/>
                </a:cubicBezTo>
                <a:cubicBezTo>
                  <a:pt x="9048" y="2924"/>
                  <a:pt x="9011" y="2946"/>
                  <a:pt x="9001" y="3032"/>
                </a:cubicBezTo>
                <a:cubicBezTo>
                  <a:pt x="8991" y="3122"/>
                  <a:pt x="8967" y="3133"/>
                  <a:pt x="8883" y="3095"/>
                </a:cubicBezTo>
                <a:cubicBezTo>
                  <a:pt x="8780" y="3048"/>
                  <a:pt x="8777" y="3044"/>
                  <a:pt x="8770" y="3250"/>
                </a:cubicBezTo>
                <a:cubicBezTo>
                  <a:pt x="8764" y="3417"/>
                  <a:pt x="8753" y="3465"/>
                  <a:pt x="8707" y="3483"/>
                </a:cubicBezTo>
                <a:cubicBezTo>
                  <a:pt x="8628" y="3515"/>
                  <a:pt x="8601" y="3304"/>
                  <a:pt x="8666" y="3157"/>
                </a:cubicBezTo>
                <a:cubicBezTo>
                  <a:pt x="8696" y="3089"/>
                  <a:pt x="8711" y="2969"/>
                  <a:pt x="8711" y="2830"/>
                </a:cubicBezTo>
                <a:cubicBezTo>
                  <a:pt x="8711" y="2650"/>
                  <a:pt x="8706" y="2624"/>
                  <a:pt x="8666" y="2644"/>
                </a:cubicBezTo>
                <a:cubicBezTo>
                  <a:pt x="8620" y="2666"/>
                  <a:pt x="8618" y="2654"/>
                  <a:pt x="8625" y="2177"/>
                </a:cubicBezTo>
                <a:cubicBezTo>
                  <a:pt x="8630" y="1876"/>
                  <a:pt x="8622" y="1632"/>
                  <a:pt x="8607" y="1571"/>
                </a:cubicBezTo>
                <a:cubicBezTo>
                  <a:pt x="8589" y="1494"/>
                  <a:pt x="8587" y="1447"/>
                  <a:pt x="8607" y="1337"/>
                </a:cubicBezTo>
                <a:cubicBezTo>
                  <a:pt x="8641" y="1150"/>
                  <a:pt x="8607" y="965"/>
                  <a:pt x="8525" y="933"/>
                </a:cubicBezTo>
                <a:cubicBezTo>
                  <a:pt x="8488" y="918"/>
                  <a:pt x="8466" y="875"/>
                  <a:pt x="8462" y="778"/>
                </a:cubicBezTo>
                <a:cubicBezTo>
                  <a:pt x="8456" y="643"/>
                  <a:pt x="8437" y="624"/>
                  <a:pt x="8222" y="606"/>
                </a:cubicBezTo>
                <a:lnTo>
                  <a:pt x="7991" y="591"/>
                </a:lnTo>
                <a:lnTo>
                  <a:pt x="8005" y="762"/>
                </a:lnTo>
                <a:cubicBezTo>
                  <a:pt x="8015" y="902"/>
                  <a:pt x="8000" y="983"/>
                  <a:pt x="7941" y="1135"/>
                </a:cubicBezTo>
                <a:cubicBezTo>
                  <a:pt x="7901" y="1240"/>
                  <a:pt x="7864" y="1322"/>
                  <a:pt x="7855" y="1322"/>
                </a:cubicBezTo>
                <a:cubicBezTo>
                  <a:pt x="7847" y="1322"/>
                  <a:pt x="7817" y="1419"/>
                  <a:pt x="7787" y="1540"/>
                </a:cubicBezTo>
                <a:cubicBezTo>
                  <a:pt x="7758" y="1660"/>
                  <a:pt x="7715" y="1757"/>
                  <a:pt x="7692" y="1757"/>
                </a:cubicBezTo>
                <a:cubicBezTo>
                  <a:pt x="7640" y="1757"/>
                  <a:pt x="7639" y="2136"/>
                  <a:pt x="7688" y="2473"/>
                </a:cubicBezTo>
                <a:cubicBezTo>
                  <a:pt x="7746" y="2869"/>
                  <a:pt x="7724" y="2924"/>
                  <a:pt x="7489" y="2924"/>
                </a:cubicBezTo>
                <a:cubicBezTo>
                  <a:pt x="7267" y="2924"/>
                  <a:pt x="7261" y="2921"/>
                  <a:pt x="7167" y="3343"/>
                </a:cubicBezTo>
                <a:cubicBezTo>
                  <a:pt x="7121" y="3551"/>
                  <a:pt x="7078" y="3523"/>
                  <a:pt x="6982" y="3219"/>
                </a:cubicBezTo>
                <a:cubicBezTo>
                  <a:pt x="6936" y="3075"/>
                  <a:pt x="6906" y="3027"/>
                  <a:pt x="6891" y="3079"/>
                </a:cubicBezTo>
                <a:cubicBezTo>
                  <a:pt x="6876" y="3131"/>
                  <a:pt x="6862" y="3138"/>
                  <a:pt x="6841" y="3079"/>
                </a:cubicBezTo>
                <a:cubicBezTo>
                  <a:pt x="6806" y="2978"/>
                  <a:pt x="6741" y="3046"/>
                  <a:pt x="6696" y="3235"/>
                </a:cubicBezTo>
                <a:cubicBezTo>
                  <a:pt x="6679" y="3309"/>
                  <a:pt x="6647" y="3375"/>
                  <a:pt x="6624" y="3390"/>
                </a:cubicBezTo>
                <a:cubicBezTo>
                  <a:pt x="6601" y="3405"/>
                  <a:pt x="6575" y="3429"/>
                  <a:pt x="6570" y="3437"/>
                </a:cubicBezTo>
                <a:cubicBezTo>
                  <a:pt x="6564" y="3444"/>
                  <a:pt x="6540" y="3444"/>
                  <a:pt x="6515" y="3437"/>
                </a:cubicBezTo>
                <a:cubicBezTo>
                  <a:pt x="6490" y="3430"/>
                  <a:pt x="6464" y="3456"/>
                  <a:pt x="6456" y="3499"/>
                </a:cubicBezTo>
                <a:cubicBezTo>
                  <a:pt x="6447" y="3553"/>
                  <a:pt x="6427" y="3554"/>
                  <a:pt x="6398" y="3499"/>
                </a:cubicBezTo>
                <a:cubicBezTo>
                  <a:pt x="6374" y="3456"/>
                  <a:pt x="6321" y="3423"/>
                  <a:pt x="6275" y="3421"/>
                </a:cubicBezTo>
                <a:cubicBezTo>
                  <a:pt x="6192" y="3417"/>
                  <a:pt x="6125" y="3261"/>
                  <a:pt x="6167" y="3172"/>
                </a:cubicBezTo>
                <a:cubicBezTo>
                  <a:pt x="6178" y="3147"/>
                  <a:pt x="6249" y="3119"/>
                  <a:pt x="6325" y="3095"/>
                </a:cubicBezTo>
                <a:cubicBezTo>
                  <a:pt x="6401" y="3070"/>
                  <a:pt x="6465" y="3028"/>
                  <a:pt x="6465" y="3001"/>
                </a:cubicBezTo>
                <a:cubicBezTo>
                  <a:pt x="6465" y="2814"/>
                  <a:pt x="6314" y="2683"/>
                  <a:pt x="6284" y="2846"/>
                </a:cubicBezTo>
                <a:cubicBezTo>
                  <a:pt x="6267" y="2941"/>
                  <a:pt x="6111" y="2941"/>
                  <a:pt x="6094" y="2846"/>
                </a:cubicBezTo>
                <a:cubicBezTo>
                  <a:pt x="6077" y="2751"/>
                  <a:pt x="5962" y="2751"/>
                  <a:pt x="5945" y="2846"/>
                </a:cubicBezTo>
                <a:cubicBezTo>
                  <a:pt x="5938" y="2886"/>
                  <a:pt x="5853" y="2924"/>
                  <a:pt x="5755" y="2924"/>
                </a:cubicBezTo>
                <a:lnTo>
                  <a:pt x="5573" y="2924"/>
                </a:lnTo>
                <a:lnTo>
                  <a:pt x="5573" y="3157"/>
                </a:lnTo>
                <a:cubicBezTo>
                  <a:pt x="5573" y="3284"/>
                  <a:pt x="5561" y="3441"/>
                  <a:pt x="5542" y="3515"/>
                </a:cubicBezTo>
                <a:cubicBezTo>
                  <a:pt x="5501" y="3668"/>
                  <a:pt x="5382" y="3694"/>
                  <a:pt x="5320" y="3561"/>
                </a:cubicBezTo>
                <a:cubicBezTo>
                  <a:pt x="5275" y="3465"/>
                  <a:pt x="5255" y="3501"/>
                  <a:pt x="5247" y="3686"/>
                </a:cubicBezTo>
                <a:cubicBezTo>
                  <a:pt x="5245" y="3751"/>
                  <a:pt x="5219" y="3849"/>
                  <a:pt x="5189" y="3903"/>
                </a:cubicBezTo>
                <a:cubicBezTo>
                  <a:pt x="5137" y="3995"/>
                  <a:pt x="5130" y="3993"/>
                  <a:pt x="5098" y="3826"/>
                </a:cubicBezTo>
                <a:cubicBezTo>
                  <a:pt x="5065" y="3654"/>
                  <a:pt x="5065" y="3630"/>
                  <a:pt x="5107" y="3592"/>
                </a:cubicBezTo>
                <a:cubicBezTo>
                  <a:pt x="5162" y="3543"/>
                  <a:pt x="5165" y="3437"/>
                  <a:pt x="5112" y="3437"/>
                </a:cubicBezTo>
                <a:cubicBezTo>
                  <a:pt x="5089" y="3437"/>
                  <a:pt x="5064" y="3492"/>
                  <a:pt x="5057" y="3577"/>
                </a:cubicBezTo>
                <a:cubicBezTo>
                  <a:pt x="5048" y="3698"/>
                  <a:pt x="5033" y="3723"/>
                  <a:pt x="4976" y="3701"/>
                </a:cubicBezTo>
                <a:cubicBezTo>
                  <a:pt x="4908" y="3675"/>
                  <a:pt x="4905" y="3655"/>
                  <a:pt x="4899" y="3328"/>
                </a:cubicBezTo>
                <a:cubicBezTo>
                  <a:pt x="4894" y="3054"/>
                  <a:pt x="4885" y="2986"/>
                  <a:pt x="4854" y="2986"/>
                </a:cubicBezTo>
                <a:cubicBezTo>
                  <a:pt x="4832" y="2986"/>
                  <a:pt x="4805" y="3035"/>
                  <a:pt x="4790" y="3095"/>
                </a:cubicBezTo>
                <a:cubicBezTo>
                  <a:pt x="4776" y="3154"/>
                  <a:pt x="4758" y="3192"/>
                  <a:pt x="4749" y="3172"/>
                </a:cubicBezTo>
                <a:cubicBezTo>
                  <a:pt x="4740" y="3153"/>
                  <a:pt x="4719" y="3191"/>
                  <a:pt x="4704" y="3250"/>
                </a:cubicBezTo>
                <a:cubicBezTo>
                  <a:pt x="4672" y="3382"/>
                  <a:pt x="4639" y="3385"/>
                  <a:pt x="4605" y="3266"/>
                </a:cubicBezTo>
                <a:cubicBezTo>
                  <a:pt x="4584" y="3195"/>
                  <a:pt x="4589" y="3149"/>
                  <a:pt x="4627" y="3048"/>
                </a:cubicBezTo>
                <a:lnTo>
                  <a:pt x="4672" y="2924"/>
                </a:lnTo>
                <a:lnTo>
                  <a:pt x="4596" y="2924"/>
                </a:lnTo>
                <a:cubicBezTo>
                  <a:pt x="4546" y="2923"/>
                  <a:pt x="4513" y="2963"/>
                  <a:pt x="4505" y="3032"/>
                </a:cubicBezTo>
                <a:cubicBezTo>
                  <a:pt x="4487" y="3196"/>
                  <a:pt x="4247" y="3182"/>
                  <a:pt x="4220" y="3017"/>
                </a:cubicBezTo>
                <a:cubicBezTo>
                  <a:pt x="4203" y="2914"/>
                  <a:pt x="4190" y="2902"/>
                  <a:pt x="4111" y="2970"/>
                </a:cubicBezTo>
                <a:cubicBezTo>
                  <a:pt x="4011" y="3057"/>
                  <a:pt x="3976" y="3035"/>
                  <a:pt x="3993" y="2877"/>
                </a:cubicBezTo>
                <a:cubicBezTo>
                  <a:pt x="4000" y="2814"/>
                  <a:pt x="3989" y="2782"/>
                  <a:pt x="3966" y="2784"/>
                </a:cubicBezTo>
                <a:cubicBezTo>
                  <a:pt x="3928" y="2786"/>
                  <a:pt x="3858" y="2934"/>
                  <a:pt x="3858" y="3017"/>
                </a:cubicBezTo>
                <a:cubicBezTo>
                  <a:pt x="3858" y="3044"/>
                  <a:pt x="3838" y="3163"/>
                  <a:pt x="3812" y="3281"/>
                </a:cubicBezTo>
                <a:cubicBezTo>
                  <a:pt x="3756" y="3542"/>
                  <a:pt x="3662" y="3586"/>
                  <a:pt x="3627" y="3359"/>
                </a:cubicBezTo>
                <a:cubicBezTo>
                  <a:pt x="3598" y="3173"/>
                  <a:pt x="3615" y="3064"/>
                  <a:pt x="3676" y="3064"/>
                </a:cubicBezTo>
                <a:cubicBezTo>
                  <a:pt x="3739" y="3064"/>
                  <a:pt x="3756" y="2999"/>
                  <a:pt x="3726" y="2877"/>
                </a:cubicBezTo>
                <a:cubicBezTo>
                  <a:pt x="3699" y="2763"/>
                  <a:pt x="3591" y="2739"/>
                  <a:pt x="3572" y="2846"/>
                </a:cubicBezTo>
                <a:cubicBezTo>
                  <a:pt x="3564" y="2889"/>
                  <a:pt x="3430" y="2924"/>
                  <a:pt x="3242" y="2924"/>
                </a:cubicBezTo>
                <a:cubicBezTo>
                  <a:pt x="3028" y="2924"/>
                  <a:pt x="2912" y="2941"/>
                  <a:pt x="2884" y="3001"/>
                </a:cubicBezTo>
                <a:cubicBezTo>
                  <a:pt x="2852" y="3070"/>
                  <a:pt x="2836" y="3084"/>
                  <a:pt x="2816" y="3017"/>
                </a:cubicBezTo>
                <a:cubicBezTo>
                  <a:pt x="2799" y="2959"/>
                  <a:pt x="2750" y="2941"/>
                  <a:pt x="2667" y="2970"/>
                </a:cubicBezTo>
                <a:cubicBezTo>
                  <a:pt x="2564" y="3007"/>
                  <a:pt x="2542" y="2992"/>
                  <a:pt x="2531" y="2892"/>
                </a:cubicBezTo>
                <a:cubicBezTo>
                  <a:pt x="2515" y="2749"/>
                  <a:pt x="2420" y="2742"/>
                  <a:pt x="2368" y="2877"/>
                </a:cubicBezTo>
                <a:cubicBezTo>
                  <a:pt x="2342" y="2945"/>
                  <a:pt x="2338" y="2992"/>
                  <a:pt x="2354" y="3048"/>
                </a:cubicBezTo>
                <a:cubicBezTo>
                  <a:pt x="2387" y="3159"/>
                  <a:pt x="2358" y="3281"/>
                  <a:pt x="2300" y="3281"/>
                </a:cubicBezTo>
                <a:cubicBezTo>
                  <a:pt x="2271" y="3281"/>
                  <a:pt x="2239" y="3202"/>
                  <a:pt x="2219" y="3095"/>
                </a:cubicBezTo>
                <a:cubicBezTo>
                  <a:pt x="2189" y="2939"/>
                  <a:pt x="2177" y="2926"/>
                  <a:pt x="2142" y="3001"/>
                </a:cubicBezTo>
                <a:cubicBezTo>
                  <a:pt x="2107" y="3075"/>
                  <a:pt x="2093" y="3074"/>
                  <a:pt x="2051" y="2939"/>
                </a:cubicBezTo>
                <a:cubicBezTo>
                  <a:pt x="1992" y="2748"/>
                  <a:pt x="1924" y="2729"/>
                  <a:pt x="1852" y="2892"/>
                </a:cubicBezTo>
                <a:cubicBezTo>
                  <a:pt x="1810" y="2986"/>
                  <a:pt x="1773" y="3007"/>
                  <a:pt x="1671" y="2970"/>
                </a:cubicBezTo>
                <a:cubicBezTo>
                  <a:pt x="1599" y="2944"/>
                  <a:pt x="1528" y="2886"/>
                  <a:pt x="1517" y="2846"/>
                </a:cubicBezTo>
                <a:cubicBezTo>
                  <a:pt x="1491" y="2756"/>
                  <a:pt x="1376" y="2757"/>
                  <a:pt x="1376" y="2846"/>
                </a:cubicBezTo>
                <a:cubicBezTo>
                  <a:pt x="1376" y="2976"/>
                  <a:pt x="1550" y="3137"/>
                  <a:pt x="1671" y="3126"/>
                </a:cubicBezTo>
                <a:cubicBezTo>
                  <a:pt x="1794" y="3114"/>
                  <a:pt x="1897" y="3237"/>
                  <a:pt x="1883" y="3375"/>
                </a:cubicBezTo>
                <a:cubicBezTo>
                  <a:pt x="1874" y="3476"/>
                  <a:pt x="1506" y="3461"/>
                  <a:pt x="1476" y="3359"/>
                </a:cubicBezTo>
                <a:cubicBezTo>
                  <a:pt x="1463" y="3315"/>
                  <a:pt x="1434" y="3281"/>
                  <a:pt x="1408" y="3281"/>
                </a:cubicBezTo>
                <a:cubicBezTo>
                  <a:pt x="1381" y="3281"/>
                  <a:pt x="1344" y="3195"/>
                  <a:pt x="1322" y="3079"/>
                </a:cubicBezTo>
                <a:cubicBezTo>
                  <a:pt x="1299" y="2957"/>
                  <a:pt x="1282" y="2929"/>
                  <a:pt x="1277" y="2986"/>
                </a:cubicBezTo>
                <a:cubicBezTo>
                  <a:pt x="1272" y="3036"/>
                  <a:pt x="1280" y="3125"/>
                  <a:pt x="1295" y="3188"/>
                </a:cubicBezTo>
                <a:cubicBezTo>
                  <a:pt x="1318" y="3284"/>
                  <a:pt x="1316" y="3319"/>
                  <a:pt x="1281" y="3406"/>
                </a:cubicBezTo>
                <a:cubicBezTo>
                  <a:pt x="1245" y="3498"/>
                  <a:pt x="1238" y="3491"/>
                  <a:pt x="1204" y="3343"/>
                </a:cubicBezTo>
                <a:cubicBezTo>
                  <a:pt x="1184" y="3252"/>
                  <a:pt x="1168" y="3116"/>
                  <a:pt x="1168" y="3048"/>
                </a:cubicBezTo>
                <a:cubicBezTo>
                  <a:pt x="1168" y="2946"/>
                  <a:pt x="1141" y="2926"/>
                  <a:pt x="1023" y="2908"/>
                </a:cubicBezTo>
                <a:lnTo>
                  <a:pt x="878" y="2877"/>
                </a:lnTo>
                <a:lnTo>
                  <a:pt x="869" y="2022"/>
                </a:lnTo>
                <a:lnTo>
                  <a:pt x="860" y="1151"/>
                </a:lnTo>
                <a:lnTo>
                  <a:pt x="584" y="1120"/>
                </a:lnTo>
                <a:cubicBezTo>
                  <a:pt x="433" y="1102"/>
                  <a:pt x="238" y="1110"/>
                  <a:pt x="154" y="1135"/>
                </a:cubicBezTo>
                <a:lnTo>
                  <a:pt x="0" y="1182"/>
                </a:lnTo>
                <a:lnTo>
                  <a:pt x="0" y="5769"/>
                </a:lnTo>
                <a:lnTo>
                  <a:pt x="0" y="10341"/>
                </a:lnTo>
                <a:lnTo>
                  <a:pt x="91" y="10341"/>
                </a:lnTo>
                <a:cubicBezTo>
                  <a:pt x="141" y="10341"/>
                  <a:pt x="191" y="10307"/>
                  <a:pt x="204" y="10264"/>
                </a:cubicBezTo>
                <a:cubicBezTo>
                  <a:pt x="235" y="10157"/>
                  <a:pt x="374" y="10210"/>
                  <a:pt x="367" y="10326"/>
                </a:cubicBezTo>
                <a:cubicBezTo>
                  <a:pt x="363" y="10396"/>
                  <a:pt x="414" y="10403"/>
                  <a:pt x="598" y="10372"/>
                </a:cubicBezTo>
                <a:cubicBezTo>
                  <a:pt x="728" y="10351"/>
                  <a:pt x="847" y="10317"/>
                  <a:pt x="860" y="10279"/>
                </a:cubicBezTo>
                <a:cubicBezTo>
                  <a:pt x="876" y="10236"/>
                  <a:pt x="890" y="10227"/>
                  <a:pt x="906" y="10279"/>
                </a:cubicBezTo>
                <a:cubicBezTo>
                  <a:pt x="923" y="10341"/>
                  <a:pt x="940" y="10349"/>
                  <a:pt x="964" y="10279"/>
                </a:cubicBezTo>
                <a:cubicBezTo>
                  <a:pt x="990" y="10206"/>
                  <a:pt x="1004" y="10195"/>
                  <a:pt x="1028" y="10264"/>
                </a:cubicBezTo>
                <a:cubicBezTo>
                  <a:pt x="1047" y="10318"/>
                  <a:pt x="1074" y="10331"/>
                  <a:pt x="1105" y="10295"/>
                </a:cubicBezTo>
                <a:cubicBezTo>
                  <a:pt x="1177" y="10209"/>
                  <a:pt x="1259" y="10211"/>
                  <a:pt x="1290" y="10295"/>
                </a:cubicBezTo>
                <a:cubicBezTo>
                  <a:pt x="1306" y="10336"/>
                  <a:pt x="1365" y="10366"/>
                  <a:pt x="1422" y="10357"/>
                </a:cubicBezTo>
                <a:cubicBezTo>
                  <a:pt x="1478" y="10348"/>
                  <a:pt x="1527" y="10377"/>
                  <a:pt x="1535" y="10419"/>
                </a:cubicBezTo>
                <a:cubicBezTo>
                  <a:pt x="1552" y="10516"/>
                  <a:pt x="1667" y="10515"/>
                  <a:pt x="1684" y="10419"/>
                </a:cubicBezTo>
                <a:cubicBezTo>
                  <a:pt x="1691" y="10379"/>
                  <a:pt x="1734" y="10351"/>
                  <a:pt x="1779" y="10357"/>
                </a:cubicBezTo>
                <a:cubicBezTo>
                  <a:pt x="1825" y="10363"/>
                  <a:pt x="1879" y="10331"/>
                  <a:pt x="1897" y="10279"/>
                </a:cubicBezTo>
                <a:cubicBezTo>
                  <a:pt x="1924" y="10202"/>
                  <a:pt x="1940" y="10201"/>
                  <a:pt x="1997" y="10295"/>
                </a:cubicBezTo>
                <a:cubicBezTo>
                  <a:pt x="2059" y="10399"/>
                  <a:pt x="2070" y="10404"/>
                  <a:pt x="2105" y="10295"/>
                </a:cubicBezTo>
                <a:cubicBezTo>
                  <a:pt x="2137" y="10197"/>
                  <a:pt x="2149" y="10192"/>
                  <a:pt x="2182" y="10264"/>
                </a:cubicBezTo>
                <a:cubicBezTo>
                  <a:pt x="2241" y="10389"/>
                  <a:pt x="2293" y="10370"/>
                  <a:pt x="2277" y="10233"/>
                </a:cubicBezTo>
                <a:cubicBezTo>
                  <a:pt x="2269" y="10157"/>
                  <a:pt x="2279" y="10104"/>
                  <a:pt x="2309" y="10077"/>
                </a:cubicBezTo>
                <a:cubicBezTo>
                  <a:pt x="2334" y="10055"/>
                  <a:pt x="2354" y="9987"/>
                  <a:pt x="2354" y="9922"/>
                </a:cubicBezTo>
                <a:cubicBezTo>
                  <a:pt x="2355" y="9856"/>
                  <a:pt x="2357" y="9726"/>
                  <a:pt x="2363" y="9642"/>
                </a:cubicBezTo>
                <a:cubicBezTo>
                  <a:pt x="2373" y="9525"/>
                  <a:pt x="2368" y="9487"/>
                  <a:pt x="2332" y="9455"/>
                </a:cubicBezTo>
                <a:cubicBezTo>
                  <a:pt x="2291" y="9419"/>
                  <a:pt x="2286" y="9395"/>
                  <a:pt x="2309" y="9299"/>
                </a:cubicBezTo>
                <a:cubicBezTo>
                  <a:pt x="2324" y="9237"/>
                  <a:pt x="2358" y="9175"/>
                  <a:pt x="2386" y="9175"/>
                </a:cubicBezTo>
                <a:lnTo>
                  <a:pt x="2436" y="9175"/>
                </a:lnTo>
                <a:lnTo>
                  <a:pt x="2440" y="8149"/>
                </a:lnTo>
                <a:cubicBezTo>
                  <a:pt x="2448" y="6105"/>
                  <a:pt x="2455" y="5732"/>
                  <a:pt x="2477" y="5707"/>
                </a:cubicBezTo>
                <a:cubicBezTo>
                  <a:pt x="2489" y="5693"/>
                  <a:pt x="2501" y="5715"/>
                  <a:pt x="2508" y="5754"/>
                </a:cubicBezTo>
                <a:cubicBezTo>
                  <a:pt x="2515" y="5793"/>
                  <a:pt x="2525" y="6701"/>
                  <a:pt x="2526" y="7775"/>
                </a:cubicBezTo>
                <a:cubicBezTo>
                  <a:pt x="2528" y="8946"/>
                  <a:pt x="2536" y="9758"/>
                  <a:pt x="2549" y="9813"/>
                </a:cubicBezTo>
                <a:cubicBezTo>
                  <a:pt x="2561" y="9863"/>
                  <a:pt x="2598" y="9906"/>
                  <a:pt x="2631" y="9906"/>
                </a:cubicBezTo>
                <a:cubicBezTo>
                  <a:pt x="2700" y="9906"/>
                  <a:pt x="2727" y="10016"/>
                  <a:pt x="2694" y="10155"/>
                </a:cubicBezTo>
                <a:cubicBezTo>
                  <a:pt x="2660" y="10296"/>
                  <a:pt x="2724" y="10477"/>
                  <a:pt x="2766" y="10357"/>
                </a:cubicBezTo>
                <a:cubicBezTo>
                  <a:pt x="2787" y="10299"/>
                  <a:pt x="2798" y="10289"/>
                  <a:pt x="2807" y="10341"/>
                </a:cubicBezTo>
                <a:cubicBezTo>
                  <a:pt x="2828" y="10458"/>
                  <a:pt x="2938" y="10435"/>
                  <a:pt x="2952" y="10310"/>
                </a:cubicBezTo>
                <a:cubicBezTo>
                  <a:pt x="2968" y="10167"/>
                  <a:pt x="3046" y="10165"/>
                  <a:pt x="3070" y="10310"/>
                </a:cubicBezTo>
                <a:cubicBezTo>
                  <a:pt x="3087" y="10414"/>
                  <a:pt x="3090" y="10414"/>
                  <a:pt x="3115" y="10310"/>
                </a:cubicBezTo>
                <a:cubicBezTo>
                  <a:pt x="3148" y="10174"/>
                  <a:pt x="3215" y="10169"/>
                  <a:pt x="3237" y="10295"/>
                </a:cubicBezTo>
                <a:cubicBezTo>
                  <a:pt x="3259" y="10417"/>
                  <a:pt x="3244" y="11530"/>
                  <a:pt x="3219" y="11617"/>
                </a:cubicBezTo>
                <a:cubicBezTo>
                  <a:pt x="3208" y="11655"/>
                  <a:pt x="3201" y="11784"/>
                  <a:pt x="3201" y="11896"/>
                </a:cubicBezTo>
                <a:cubicBezTo>
                  <a:pt x="3201" y="12075"/>
                  <a:pt x="3208" y="12099"/>
                  <a:pt x="3264" y="12099"/>
                </a:cubicBezTo>
                <a:cubicBezTo>
                  <a:pt x="3306" y="12099"/>
                  <a:pt x="3332" y="12140"/>
                  <a:pt x="3341" y="12223"/>
                </a:cubicBezTo>
                <a:cubicBezTo>
                  <a:pt x="3349" y="12293"/>
                  <a:pt x="3373" y="12429"/>
                  <a:pt x="3396" y="12534"/>
                </a:cubicBezTo>
                <a:cubicBezTo>
                  <a:pt x="3436" y="12724"/>
                  <a:pt x="3519" y="12785"/>
                  <a:pt x="3577" y="12658"/>
                </a:cubicBezTo>
                <a:cubicBezTo>
                  <a:pt x="3591" y="12629"/>
                  <a:pt x="3606" y="12635"/>
                  <a:pt x="3613" y="12674"/>
                </a:cubicBezTo>
                <a:cubicBezTo>
                  <a:pt x="3625" y="12739"/>
                  <a:pt x="3829" y="12724"/>
                  <a:pt x="3848" y="12658"/>
                </a:cubicBezTo>
                <a:cubicBezTo>
                  <a:pt x="3853" y="12643"/>
                  <a:pt x="3860" y="12541"/>
                  <a:pt x="3867" y="12425"/>
                </a:cubicBezTo>
                <a:cubicBezTo>
                  <a:pt x="3873" y="12309"/>
                  <a:pt x="3887" y="12183"/>
                  <a:pt x="3898" y="12145"/>
                </a:cubicBezTo>
                <a:cubicBezTo>
                  <a:pt x="3924" y="12058"/>
                  <a:pt x="3962" y="12147"/>
                  <a:pt x="3962" y="12285"/>
                </a:cubicBezTo>
                <a:cubicBezTo>
                  <a:pt x="3962" y="12343"/>
                  <a:pt x="3980" y="12379"/>
                  <a:pt x="3998" y="12379"/>
                </a:cubicBezTo>
                <a:cubicBezTo>
                  <a:pt x="4016" y="12379"/>
                  <a:pt x="4023" y="12357"/>
                  <a:pt x="4016" y="12316"/>
                </a:cubicBezTo>
                <a:cubicBezTo>
                  <a:pt x="4009" y="12276"/>
                  <a:pt x="4020" y="12217"/>
                  <a:pt x="4039" y="12192"/>
                </a:cubicBezTo>
                <a:cubicBezTo>
                  <a:pt x="4070" y="12151"/>
                  <a:pt x="4069" y="12135"/>
                  <a:pt x="4039" y="12021"/>
                </a:cubicBezTo>
                <a:cubicBezTo>
                  <a:pt x="4020" y="11952"/>
                  <a:pt x="4009" y="11849"/>
                  <a:pt x="4016" y="11788"/>
                </a:cubicBezTo>
                <a:cubicBezTo>
                  <a:pt x="4023" y="11726"/>
                  <a:pt x="4021" y="11652"/>
                  <a:pt x="4011" y="11632"/>
                </a:cubicBezTo>
                <a:cubicBezTo>
                  <a:pt x="4002" y="11612"/>
                  <a:pt x="4001" y="11329"/>
                  <a:pt x="4007" y="10995"/>
                </a:cubicBezTo>
                <a:lnTo>
                  <a:pt x="4016" y="10388"/>
                </a:lnTo>
                <a:lnTo>
                  <a:pt x="4378" y="10388"/>
                </a:lnTo>
                <a:lnTo>
                  <a:pt x="4740" y="10404"/>
                </a:lnTo>
                <a:lnTo>
                  <a:pt x="4740" y="10170"/>
                </a:lnTo>
                <a:cubicBezTo>
                  <a:pt x="4740" y="9981"/>
                  <a:pt x="4746" y="9939"/>
                  <a:pt x="4790" y="9922"/>
                </a:cubicBezTo>
                <a:cubicBezTo>
                  <a:pt x="4857" y="9895"/>
                  <a:pt x="4915" y="9520"/>
                  <a:pt x="4876" y="9362"/>
                </a:cubicBezTo>
                <a:cubicBezTo>
                  <a:pt x="4863" y="9306"/>
                  <a:pt x="4858" y="9257"/>
                  <a:pt x="4867" y="9237"/>
                </a:cubicBezTo>
                <a:cubicBezTo>
                  <a:pt x="4889" y="9191"/>
                  <a:pt x="5103" y="9242"/>
                  <a:pt x="5130" y="9299"/>
                </a:cubicBezTo>
                <a:cubicBezTo>
                  <a:pt x="5141" y="9323"/>
                  <a:pt x="5160" y="9258"/>
                  <a:pt x="5171" y="9160"/>
                </a:cubicBezTo>
                <a:cubicBezTo>
                  <a:pt x="5181" y="9061"/>
                  <a:pt x="5199" y="8953"/>
                  <a:pt x="5211" y="8926"/>
                </a:cubicBezTo>
                <a:cubicBezTo>
                  <a:pt x="5244" y="8856"/>
                  <a:pt x="5283" y="8966"/>
                  <a:pt x="5261" y="9066"/>
                </a:cubicBezTo>
                <a:cubicBezTo>
                  <a:pt x="5251" y="9113"/>
                  <a:pt x="5242" y="9279"/>
                  <a:pt x="5243" y="9439"/>
                </a:cubicBezTo>
                <a:cubicBezTo>
                  <a:pt x="5245" y="9728"/>
                  <a:pt x="5247" y="9729"/>
                  <a:pt x="5334" y="9750"/>
                </a:cubicBezTo>
                <a:cubicBezTo>
                  <a:pt x="5434" y="9776"/>
                  <a:pt x="5522" y="10011"/>
                  <a:pt x="5460" y="10093"/>
                </a:cubicBezTo>
                <a:cubicBezTo>
                  <a:pt x="5431" y="10132"/>
                  <a:pt x="5433" y="10167"/>
                  <a:pt x="5474" y="10279"/>
                </a:cubicBezTo>
                <a:cubicBezTo>
                  <a:pt x="5514" y="10391"/>
                  <a:pt x="5523" y="10385"/>
                  <a:pt x="5542" y="10295"/>
                </a:cubicBezTo>
                <a:cubicBezTo>
                  <a:pt x="5561" y="10203"/>
                  <a:pt x="5573" y="10212"/>
                  <a:pt x="5628" y="10310"/>
                </a:cubicBezTo>
                <a:cubicBezTo>
                  <a:pt x="5700" y="10439"/>
                  <a:pt x="5748" y="10454"/>
                  <a:pt x="5777" y="10357"/>
                </a:cubicBezTo>
                <a:cubicBezTo>
                  <a:pt x="5806" y="10260"/>
                  <a:pt x="5937" y="10239"/>
                  <a:pt x="5999" y="10326"/>
                </a:cubicBezTo>
                <a:cubicBezTo>
                  <a:pt x="6028" y="10367"/>
                  <a:pt x="6056" y="10386"/>
                  <a:pt x="6062" y="10372"/>
                </a:cubicBezTo>
                <a:cubicBezTo>
                  <a:pt x="6069" y="10359"/>
                  <a:pt x="6169" y="10348"/>
                  <a:pt x="6284" y="10341"/>
                </a:cubicBezTo>
                <a:cubicBezTo>
                  <a:pt x="6399" y="10335"/>
                  <a:pt x="6512" y="10293"/>
                  <a:pt x="6533" y="10248"/>
                </a:cubicBezTo>
                <a:cubicBezTo>
                  <a:pt x="6562" y="10187"/>
                  <a:pt x="6582" y="10193"/>
                  <a:pt x="6615" y="10264"/>
                </a:cubicBezTo>
                <a:cubicBezTo>
                  <a:pt x="6689" y="10423"/>
                  <a:pt x="6990" y="10461"/>
                  <a:pt x="7122" y="10326"/>
                </a:cubicBezTo>
                <a:cubicBezTo>
                  <a:pt x="7185" y="10261"/>
                  <a:pt x="7262" y="10201"/>
                  <a:pt x="7294" y="10201"/>
                </a:cubicBezTo>
                <a:cubicBezTo>
                  <a:pt x="7359" y="10201"/>
                  <a:pt x="7387" y="10106"/>
                  <a:pt x="7362" y="9968"/>
                </a:cubicBezTo>
                <a:cubicBezTo>
                  <a:pt x="7306" y="9667"/>
                  <a:pt x="7368" y="9002"/>
                  <a:pt x="7434" y="9191"/>
                </a:cubicBezTo>
                <a:cubicBezTo>
                  <a:pt x="7458" y="9258"/>
                  <a:pt x="7461" y="9165"/>
                  <a:pt x="7461" y="8677"/>
                </a:cubicBezTo>
                <a:cubicBezTo>
                  <a:pt x="7461" y="8243"/>
                  <a:pt x="7454" y="8089"/>
                  <a:pt x="7434" y="8102"/>
                </a:cubicBezTo>
                <a:cubicBezTo>
                  <a:pt x="7415" y="8115"/>
                  <a:pt x="7407" y="7962"/>
                  <a:pt x="7403" y="7573"/>
                </a:cubicBezTo>
                <a:cubicBezTo>
                  <a:pt x="7399" y="7273"/>
                  <a:pt x="7389" y="7014"/>
                  <a:pt x="7380" y="6982"/>
                </a:cubicBezTo>
                <a:cubicBezTo>
                  <a:pt x="7357" y="6904"/>
                  <a:pt x="7381" y="6397"/>
                  <a:pt x="7407" y="6407"/>
                </a:cubicBezTo>
                <a:cubicBezTo>
                  <a:pt x="7419" y="6411"/>
                  <a:pt x="7436" y="6524"/>
                  <a:pt x="7443" y="6656"/>
                </a:cubicBezTo>
                <a:cubicBezTo>
                  <a:pt x="7455" y="6876"/>
                  <a:pt x="7454" y="6867"/>
                  <a:pt x="7457" y="6563"/>
                </a:cubicBezTo>
                <a:cubicBezTo>
                  <a:pt x="7459" y="6380"/>
                  <a:pt x="7454" y="6196"/>
                  <a:pt x="7443" y="6158"/>
                </a:cubicBezTo>
                <a:cubicBezTo>
                  <a:pt x="7416" y="6059"/>
                  <a:pt x="7454" y="5754"/>
                  <a:pt x="7493" y="5754"/>
                </a:cubicBezTo>
                <a:cubicBezTo>
                  <a:pt x="7538" y="5754"/>
                  <a:pt x="7566" y="6048"/>
                  <a:pt x="7566" y="6485"/>
                </a:cubicBezTo>
                <a:cubicBezTo>
                  <a:pt x="7566" y="6864"/>
                  <a:pt x="7604" y="6996"/>
                  <a:pt x="7615" y="6656"/>
                </a:cubicBezTo>
                <a:cubicBezTo>
                  <a:pt x="7621" y="6485"/>
                  <a:pt x="7633" y="6438"/>
                  <a:pt x="7701" y="6407"/>
                </a:cubicBezTo>
                <a:cubicBezTo>
                  <a:pt x="7780" y="6371"/>
                  <a:pt x="7780" y="6381"/>
                  <a:pt x="7747" y="6220"/>
                </a:cubicBezTo>
                <a:cubicBezTo>
                  <a:pt x="7728" y="6130"/>
                  <a:pt x="7696" y="6049"/>
                  <a:pt x="7674" y="6049"/>
                </a:cubicBezTo>
                <a:cubicBezTo>
                  <a:pt x="7616" y="6049"/>
                  <a:pt x="7601" y="5912"/>
                  <a:pt x="7643" y="5754"/>
                </a:cubicBezTo>
                <a:cubicBezTo>
                  <a:pt x="7669" y="5653"/>
                  <a:pt x="7688" y="5643"/>
                  <a:pt x="7715" y="5692"/>
                </a:cubicBezTo>
                <a:cubicBezTo>
                  <a:pt x="7735" y="5729"/>
                  <a:pt x="7777" y="5747"/>
                  <a:pt x="7810" y="5738"/>
                </a:cubicBezTo>
                <a:cubicBezTo>
                  <a:pt x="7858" y="5726"/>
                  <a:pt x="7875" y="5765"/>
                  <a:pt x="7887" y="5909"/>
                </a:cubicBezTo>
                <a:cubicBezTo>
                  <a:pt x="7914" y="6230"/>
                  <a:pt x="7909" y="6876"/>
                  <a:pt x="7878" y="6998"/>
                </a:cubicBezTo>
                <a:cubicBezTo>
                  <a:pt x="7846" y="7125"/>
                  <a:pt x="7807" y="9410"/>
                  <a:pt x="7837" y="9377"/>
                </a:cubicBezTo>
                <a:cubicBezTo>
                  <a:pt x="7862" y="9350"/>
                  <a:pt x="7991" y="9869"/>
                  <a:pt x="7991" y="9999"/>
                </a:cubicBezTo>
                <a:cubicBezTo>
                  <a:pt x="7991" y="10062"/>
                  <a:pt x="7980" y="10145"/>
                  <a:pt x="7969" y="10170"/>
                </a:cubicBezTo>
                <a:cubicBezTo>
                  <a:pt x="7922" y="10269"/>
                  <a:pt x="7977" y="10353"/>
                  <a:pt x="8055" y="10310"/>
                </a:cubicBezTo>
                <a:cubicBezTo>
                  <a:pt x="8099" y="10286"/>
                  <a:pt x="8185" y="10313"/>
                  <a:pt x="8245" y="10357"/>
                </a:cubicBezTo>
                <a:cubicBezTo>
                  <a:pt x="8339" y="10426"/>
                  <a:pt x="8359" y="10420"/>
                  <a:pt x="8394" y="10310"/>
                </a:cubicBezTo>
                <a:cubicBezTo>
                  <a:pt x="8431" y="10195"/>
                  <a:pt x="8436" y="10186"/>
                  <a:pt x="8449" y="10295"/>
                </a:cubicBezTo>
                <a:cubicBezTo>
                  <a:pt x="8456" y="10360"/>
                  <a:pt x="8469" y="10396"/>
                  <a:pt x="8480" y="10372"/>
                </a:cubicBezTo>
                <a:cubicBezTo>
                  <a:pt x="8492" y="10347"/>
                  <a:pt x="8494" y="10289"/>
                  <a:pt x="8480" y="10233"/>
                </a:cubicBezTo>
                <a:cubicBezTo>
                  <a:pt x="8464" y="10165"/>
                  <a:pt x="8467" y="10126"/>
                  <a:pt x="8489" y="10061"/>
                </a:cubicBezTo>
                <a:cubicBezTo>
                  <a:pt x="8515" y="9989"/>
                  <a:pt x="8530" y="9998"/>
                  <a:pt x="8575" y="10155"/>
                </a:cubicBezTo>
                <a:cubicBezTo>
                  <a:pt x="8625" y="10326"/>
                  <a:pt x="8650" y="10360"/>
                  <a:pt x="8775" y="10357"/>
                </a:cubicBezTo>
                <a:cubicBezTo>
                  <a:pt x="8852" y="10355"/>
                  <a:pt x="9034" y="10363"/>
                  <a:pt x="9182" y="10372"/>
                </a:cubicBezTo>
                <a:cubicBezTo>
                  <a:pt x="9394" y="10386"/>
                  <a:pt x="9454" y="10357"/>
                  <a:pt x="9463" y="10279"/>
                </a:cubicBezTo>
                <a:cubicBezTo>
                  <a:pt x="9471" y="10207"/>
                  <a:pt x="9484" y="10207"/>
                  <a:pt x="9503" y="10264"/>
                </a:cubicBezTo>
                <a:cubicBezTo>
                  <a:pt x="9542" y="10374"/>
                  <a:pt x="9701" y="10456"/>
                  <a:pt x="9716" y="10372"/>
                </a:cubicBezTo>
                <a:cubicBezTo>
                  <a:pt x="9723" y="10333"/>
                  <a:pt x="9770" y="10313"/>
                  <a:pt x="9825" y="10341"/>
                </a:cubicBezTo>
                <a:cubicBezTo>
                  <a:pt x="9878" y="10369"/>
                  <a:pt x="9924" y="10374"/>
                  <a:pt x="9929" y="10357"/>
                </a:cubicBezTo>
                <a:cubicBezTo>
                  <a:pt x="9940" y="10318"/>
                  <a:pt x="10317" y="10339"/>
                  <a:pt x="10472" y="10388"/>
                </a:cubicBezTo>
                <a:cubicBezTo>
                  <a:pt x="10576" y="10421"/>
                  <a:pt x="10585" y="10418"/>
                  <a:pt x="10549" y="10326"/>
                </a:cubicBezTo>
                <a:cubicBezTo>
                  <a:pt x="10516" y="10240"/>
                  <a:pt x="10511" y="10193"/>
                  <a:pt x="10531" y="10061"/>
                </a:cubicBezTo>
                <a:cubicBezTo>
                  <a:pt x="10562" y="9866"/>
                  <a:pt x="10588" y="9876"/>
                  <a:pt x="10676" y="10061"/>
                </a:cubicBezTo>
                <a:cubicBezTo>
                  <a:pt x="10714" y="10141"/>
                  <a:pt x="10776" y="10204"/>
                  <a:pt x="10807" y="10201"/>
                </a:cubicBezTo>
                <a:lnTo>
                  <a:pt x="10862" y="10186"/>
                </a:lnTo>
                <a:lnTo>
                  <a:pt x="10812" y="10124"/>
                </a:lnTo>
                <a:cubicBezTo>
                  <a:pt x="10761" y="10053"/>
                  <a:pt x="10759" y="10037"/>
                  <a:pt x="10798" y="9937"/>
                </a:cubicBezTo>
                <a:cubicBezTo>
                  <a:pt x="10821" y="9880"/>
                  <a:pt x="10833" y="9808"/>
                  <a:pt x="10826" y="9782"/>
                </a:cubicBezTo>
                <a:cubicBezTo>
                  <a:pt x="10818" y="9755"/>
                  <a:pt x="10821" y="9697"/>
                  <a:pt x="10835" y="9642"/>
                </a:cubicBezTo>
                <a:cubicBezTo>
                  <a:pt x="10853" y="9564"/>
                  <a:pt x="10848" y="9520"/>
                  <a:pt x="10816" y="9439"/>
                </a:cubicBezTo>
                <a:cubicBezTo>
                  <a:pt x="10794" y="9382"/>
                  <a:pt x="10788" y="9332"/>
                  <a:pt x="10798" y="9331"/>
                </a:cubicBezTo>
                <a:cubicBezTo>
                  <a:pt x="10809" y="9329"/>
                  <a:pt x="10807" y="9291"/>
                  <a:pt x="10794" y="9237"/>
                </a:cubicBezTo>
                <a:cubicBezTo>
                  <a:pt x="10778" y="9170"/>
                  <a:pt x="10767" y="8083"/>
                  <a:pt x="10767" y="5676"/>
                </a:cubicBezTo>
                <a:lnTo>
                  <a:pt x="10767" y="2224"/>
                </a:lnTo>
                <a:lnTo>
                  <a:pt x="10816" y="2239"/>
                </a:lnTo>
                <a:cubicBezTo>
                  <a:pt x="10853" y="2253"/>
                  <a:pt x="10857" y="2243"/>
                  <a:pt x="10835" y="2193"/>
                </a:cubicBezTo>
                <a:cubicBezTo>
                  <a:pt x="10794" y="2102"/>
                  <a:pt x="10787" y="1832"/>
                  <a:pt x="10826" y="1757"/>
                </a:cubicBezTo>
                <a:cubicBezTo>
                  <a:pt x="10846" y="1718"/>
                  <a:pt x="10851" y="1667"/>
                  <a:pt x="10839" y="1602"/>
                </a:cubicBezTo>
                <a:cubicBezTo>
                  <a:pt x="10814" y="1466"/>
                  <a:pt x="10814" y="1301"/>
                  <a:pt x="10839" y="1182"/>
                </a:cubicBezTo>
                <a:cubicBezTo>
                  <a:pt x="10855" y="1104"/>
                  <a:pt x="10847" y="1087"/>
                  <a:pt x="10789" y="1104"/>
                </a:cubicBezTo>
                <a:cubicBezTo>
                  <a:pt x="10695" y="1132"/>
                  <a:pt x="10663" y="1067"/>
                  <a:pt x="10663" y="824"/>
                </a:cubicBezTo>
                <a:lnTo>
                  <a:pt x="10663" y="622"/>
                </a:lnTo>
                <a:lnTo>
                  <a:pt x="10427" y="606"/>
                </a:lnTo>
                <a:cubicBezTo>
                  <a:pt x="10297" y="597"/>
                  <a:pt x="10176" y="554"/>
                  <a:pt x="10164" y="513"/>
                </a:cubicBezTo>
                <a:close/>
                <a:moveTo>
                  <a:pt x="521" y="560"/>
                </a:moveTo>
                <a:cubicBezTo>
                  <a:pt x="511" y="644"/>
                  <a:pt x="471" y="669"/>
                  <a:pt x="349" y="669"/>
                </a:cubicBezTo>
                <a:cubicBezTo>
                  <a:pt x="242" y="669"/>
                  <a:pt x="190" y="691"/>
                  <a:pt x="190" y="746"/>
                </a:cubicBezTo>
                <a:cubicBezTo>
                  <a:pt x="190" y="808"/>
                  <a:pt x="258" y="813"/>
                  <a:pt x="439" y="778"/>
                </a:cubicBezTo>
                <a:cubicBezTo>
                  <a:pt x="575" y="751"/>
                  <a:pt x="692" y="718"/>
                  <a:pt x="697" y="700"/>
                </a:cubicBezTo>
                <a:cubicBezTo>
                  <a:pt x="703" y="681"/>
                  <a:pt x="694" y="621"/>
                  <a:pt x="679" y="560"/>
                </a:cubicBezTo>
                <a:cubicBezTo>
                  <a:pt x="645" y="417"/>
                  <a:pt x="537" y="417"/>
                  <a:pt x="521" y="560"/>
                </a:cubicBezTo>
                <a:close/>
                <a:moveTo>
                  <a:pt x="32" y="591"/>
                </a:moveTo>
                <a:cubicBezTo>
                  <a:pt x="14" y="591"/>
                  <a:pt x="0" y="629"/>
                  <a:pt x="0" y="669"/>
                </a:cubicBezTo>
                <a:cubicBezTo>
                  <a:pt x="0" y="709"/>
                  <a:pt x="14" y="731"/>
                  <a:pt x="32" y="731"/>
                </a:cubicBezTo>
                <a:cubicBezTo>
                  <a:pt x="49" y="731"/>
                  <a:pt x="63" y="709"/>
                  <a:pt x="63" y="669"/>
                </a:cubicBezTo>
                <a:cubicBezTo>
                  <a:pt x="63" y="629"/>
                  <a:pt x="49" y="591"/>
                  <a:pt x="32" y="591"/>
                </a:cubicBezTo>
                <a:close/>
                <a:moveTo>
                  <a:pt x="11903" y="1104"/>
                </a:moveTo>
                <a:cubicBezTo>
                  <a:pt x="11886" y="1104"/>
                  <a:pt x="11871" y="1126"/>
                  <a:pt x="11871" y="1166"/>
                </a:cubicBezTo>
                <a:cubicBezTo>
                  <a:pt x="11871" y="1206"/>
                  <a:pt x="11886" y="1244"/>
                  <a:pt x="11903" y="1244"/>
                </a:cubicBezTo>
                <a:cubicBezTo>
                  <a:pt x="11921" y="1244"/>
                  <a:pt x="11935" y="1206"/>
                  <a:pt x="11935" y="1166"/>
                </a:cubicBezTo>
                <a:cubicBezTo>
                  <a:pt x="11935" y="1126"/>
                  <a:pt x="11921" y="1104"/>
                  <a:pt x="11903" y="1104"/>
                </a:cubicBezTo>
                <a:close/>
                <a:moveTo>
                  <a:pt x="13691" y="1462"/>
                </a:moveTo>
                <a:cubicBezTo>
                  <a:pt x="13681" y="1525"/>
                  <a:pt x="13680" y="1655"/>
                  <a:pt x="13687" y="1742"/>
                </a:cubicBezTo>
                <a:cubicBezTo>
                  <a:pt x="13705" y="1977"/>
                  <a:pt x="13715" y="1940"/>
                  <a:pt x="13714" y="1633"/>
                </a:cubicBezTo>
                <a:cubicBezTo>
                  <a:pt x="13714" y="1431"/>
                  <a:pt x="13706" y="1377"/>
                  <a:pt x="13691" y="1462"/>
                </a:cubicBezTo>
                <a:close/>
                <a:moveTo>
                  <a:pt x="11736" y="1819"/>
                </a:moveTo>
                <a:cubicBezTo>
                  <a:pt x="11729" y="1761"/>
                  <a:pt x="11723" y="1766"/>
                  <a:pt x="11722" y="1851"/>
                </a:cubicBezTo>
                <a:cubicBezTo>
                  <a:pt x="11721" y="1927"/>
                  <a:pt x="11729" y="1984"/>
                  <a:pt x="11736" y="1959"/>
                </a:cubicBezTo>
                <a:cubicBezTo>
                  <a:pt x="11743" y="1935"/>
                  <a:pt x="11742" y="1872"/>
                  <a:pt x="11736" y="1819"/>
                </a:cubicBezTo>
                <a:close/>
                <a:moveTo>
                  <a:pt x="17051" y="2317"/>
                </a:moveTo>
                <a:cubicBezTo>
                  <a:pt x="16988" y="2292"/>
                  <a:pt x="16979" y="2310"/>
                  <a:pt x="16979" y="2457"/>
                </a:cubicBezTo>
                <a:cubicBezTo>
                  <a:pt x="16979" y="2593"/>
                  <a:pt x="16988" y="2628"/>
                  <a:pt x="17037" y="2628"/>
                </a:cubicBezTo>
                <a:cubicBezTo>
                  <a:pt x="17080" y="2628"/>
                  <a:pt x="17103" y="2584"/>
                  <a:pt x="17110" y="2488"/>
                </a:cubicBezTo>
                <a:cubicBezTo>
                  <a:pt x="17118" y="2375"/>
                  <a:pt x="17109" y="2340"/>
                  <a:pt x="17051" y="2317"/>
                </a:cubicBezTo>
                <a:close/>
                <a:moveTo>
                  <a:pt x="11545" y="2721"/>
                </a:moveTo>
                <a:cubicBezTo>
                  <a:pt x="11540" y="2651"/>
                  <a:pt x="11537" y="2695"/>
                  <a:pt x="11536" y="2815"/>
                </a:cubicBezTo>
                <a:cubicBezTo>
                  <a:pt x="11536" y="2935"/>
                  <a:pt x="11540" y="2988"/>
                  <a:pt x="11545" y="2939"/>
                </a:cubicBezTo>
                <a:cubicBezTo>
                  <a:pt x="11551" y="2890"/>
                  <a:pt x="11551" y="2792"/>
                  <a:pt x="11545" y="2721"/>
                </a:cubicBezTo>
                <a:close/>
                <a:moveTo>
                  <a:pt x="7049" y="2768"/>
                </a:moveTo>
                <a:cubicBezTo>
                  <a:pt x="7012" y="2768"/>
                  <a:pt x="7000" y="2809"/>
                  <a:pt x="7009" y="2924"/>
                </a:cubicBezTo>
                <a:cubicBezTo>
                  <a:pt x="7019" y="3065"/>
                  <a:pt x="7100" y="3124"/>
                  <a:pt x="7131" y="3017"/>
                </a:cubicBezTo>
                <a:cubicBezTo>
                  <a:pt x="7155" y="2935"/>
                  <a:pt x="7101" y="2768"/>
                  <a:pt x="7049" y="2768"/>
                </a:cubicBezTo>
                <a:close/>
                <a:moveTo>
                  <a:pt x="20347" y="2861"/>
                </a:moveTo>
                <a:cubicBezTo>
                  <a:pt x="20319" y="2936"/>
                  <a:pt x="20328" y="2964"/>
                  <a:pt x="20406" y="2970"/>
                </a:cubicBezTo>
                <a:cubicBezTo>
                  <a:pt x="20457" y="2974"/>
                  <a:pt x="20510" y="3002"/>
                  <a:pt x="20524" y="3048"/>
                </a:cubicBezTo>
                <a:cubicBezTo>
                  <a:pt x="20557" y="3163"/>
                  <a:pt x="20861" y="3164"/>
                  <a:pt x="20895" y="3048"/>
                </a:cubicBezTo>
                <a:cubicBezTo>
                  <a:pt x="20909" y="2999"/>
                  <a:pt x="20956" y="2974"/>
                  <a:pt x="20999" y="2986"/>
                </a:cubicBezTo>
                <a:cubicBezTo>
                  <a:pt x="21074" y="3006"/>
                  <a:pt x="21080" y="2999"/>
                  <a:pt x="21040" y="2892"/>
                </a:cubicBezTo>
                <a:cubicBezTo>
                  <a:pt x="20985" y="2748"/>
                  <a:pt x="20888" y="2736"/>
                  <a:pt x="20872" y="2877"/>
                </a:cubicBezTo>
                <a:cubicBezTo>
                  <a:pt x="20863" y="2962"/>
                  <a:pt x="20819" y="2986"/>
                  <a:pt x="20687" y="2986"/>
                </a:cubicBezTo>
                <a:cubicBezTo>
                  <a:pt x="20554" y="2986"/>
                  <a:pt x="20515" y="2962"/>
                  <a:pt x="20506" y="2877"/>
                </a:cubicBezTo>
                <a:cubicBezTo>
                  <a:pt x="20491" y="2746"/>
                  <a:pt x="20395" y="2737"/>
                  <a:pt x="20347" y="2861"/>
                </a:cubicBezTo>
                <a:close/>
                <a:moveTo>
                  <a:pt x="17717" y="2939"/>
                </a:moveTo>
                <a:cubicBezTo>
                  <a:pt x="17702" y="2959"/>
                  <a:pt x="17715" y="2986"/>
                  <a:pt x="17744" y="2986"/>
                </a:cubicBezTo>
                <a:cubicBezTo>
                  <a:pt x="17773" y="2986"/>
                  <a:pt x="17781" y="2959"/>
                  <a:pt x="17766" y="2939"/>
                </a:cubicBezTo>
                <a:cubicBezTo>
                  <a:pt x="17752" y="2919"/>
                  <a:pt x="17731" y="2919"/>
                  <a:pt x="17717" y="2939"/>
                </a:cubicBezTo>
                <a:close/>
                <a:moveTo>
                  <a:pt x="21343" y="3437"/>
                </a:moveTo>
                <a:cubicBezTo>
                  <a:pt x="21331" y="3437"/>
                  <a:pt x="21327" y="3459"/>
                  <a:pt x="21334" y="3499"/>
                </a:cubicBezTo>
                <a:cubicBezTo>
                  <a:pt x="21341" y="3539"/>
                  <a:pt x="21352" y="3577"/>
                  <a:pt x="21357" y="3577"/>
                </a:cubicBezTo>
                <a:cubicBezTo>
                  <a:pt x="21362" y="3577"/>
                  <a:pt x="21366" y="3539"/>
                  <a:pt x="21366" y="3499"/>
                </a:cubicBezTo>
                <a:cubicBezTo>
                  <a:pt x="21366" y="3459"/>
                  <a:pt x="21355" y="3437"/>
                  <a:pt x="21343" y="3437"/>
                </a:cubicBezTo>
                <a:close/>
                <a:moveTo>
                  <a:pt x="11536" y="7900"/>
                </a:moveTo>
                <a:cubicBezTo>
                  <a:pt x="11531" y="7919"/>
                  <a:pt x="11533" y="7966"/>
                  <a:pt x="11541" y="8009"/>
                </a:cubicBezTo>
                <a:cubicBezTo>
                  <a:pt x="11562" y="8125"/>
                  <a:pt x="11573" y="8106"/>
                  <a:pt x="11559" y="7978"/>
                </a:cubicBezTo>
                <a:cubicBezTo>
                  <a:pt x="11552" y="7916"/>
                  <a:pt x="11542" y="7881"/>
                  <a:pt x="11536" y="7900"/>
                </a:cubicBezTo>
                <a:close/>
                <a:moveTo>
                  <a:pt x="11699" y="8895"/>
                </a:moveTo>
                <a:cubicBezTo>
                  <a:pt x="11689" y="8895"/>
                  <a:pt x="11681" y="8955"/>
                  <a:pt x="11681" y="9035"/>
                </a:cubicBezTo>
                <a:cubicBezTo>
                  <a:pt x="11681" y="9115"/>
                  <a:pt x="11692" y="9175"/>
                  <a:pt x="11708" y="9175"/>
                </a:cubicBezTo>
                <a:cubicBezTo>
                  <a:pt x="11728" y="9175"/>
                  <a:pt x="11734" y="9130"/>
                  <a:pt x="11727" y="9035"/>
                </a:cubicBezTo>
                <a:cubicBezTo>
                  <a:pt x="11720" y="8955"/>
                  <a:pt x="11710" y="8895"/>
                  <a:pt x="11699" y="8895"/>
                </a:cubicBezTo>
                <a:close/>
                <a:moveTo>
                  <a:pt x="7842" y="9953"/>
                </a:moveTo>
                <a:cubicBezTo>
                  <a:pt x="7830" y="9928"/>
                  <a:pt x="7824" y="9941"/>
                  <a:pt x="7824" y="9984"/>
                </a:cubicBezTo>
                <a:cubicBezTo>
                  <a:pt x="7824" y="10026"/>
                  <a:pt x="7830" y="10061"/>
                  <a:pt x="7842" y="10061"/>
                </a:cubicBezTo>
                <a:cubicBezTo>
                  <a:pt x="7853" y="10061"/>
                  <a:pt x="7864" y="10032"/>
                  <a:pt x="7864" y="10015"/>
                </a:cubicBezTo>
                <a:cubicBezTo>
                  <a:pt x="7864" y="9997"/>
                  <a:pt x="7853" y="9977"/>
                  <a:pt x="7842" y="9953"/>
                </a:cubicBezTo>
                <a:close/>
                <a:moveTo>
                  <a:pt x="2341" y="10279"/>
                </a:moveTo>
                <a:cubicBezTo>
                  <a:pt x="2323" y="10279"/>
                  <a:pt x="2315" y="10301"/>
                  <a:pt x="2323" y="10341"/>
                </a:cubicBezTo>
                <a:cubicBezTo>
                  <a:pt x="2330" y="10381"/>
                  <a:pt x="2343" y="10419"/>
                  <a:pt x="2354" y="10419"/>
                </a:cubicBezTo>
                <a:cubicBezTo>
                  <a:pt x="2365" y="10419"/>
                  <a:pt x="2372" y="10381"/>
                  <a:pt x="2372" y="10341"/>
                </a:cubicBezTo>
                <a:cubicBezTo>
                  <a:pt x="2372" y="10301"/>
                  <a:pt x="2359" y="10279"/>
                  <a:pt x="2341" y="10279"/>
                </a:cubicBezTo>
                <a:close/>
                <a:moveTo>
                  <a:pt x="6479" y="11585"/>
                </a:moveTo>
                <a:cubicBezTo>
                  <a:pt x="6461" y="11585"/>
                  <a:pt x="6443" y="11623"/>
                  <a:pt x="6443" y="11663"/>
                </a:cubicBezTo>
                <a:cubicBezTo>
                  <a:pt x="6443" y="11703"/>
                  <a:pt x="6454" y="11725"/>
                  <a:pt x="6465" y="11725"/>
                </a:cubicBezTo>
                <a:cubicBezTo>
                  <a:pt x="6476" y="11725"/>
                  <a:pt x="6490" y="11703"/>
                  <a:pt x="6497" y="11663"/>
                </a:cubicBezTo>
                <a:cubicBezTo>
                  <a:pt x="6504" y="11623"/>
                  <a:pt x="6497" y="11585"/>
                  <a:pt x="6479" y="11585"/>
                </a:cubicBezTo>
                <a:close/>
                <a:moveTo>
                  <a:pt x="6782" y="11617"/>
                </a:moveTo>
                <a:cubicBezTo>
                  <a:pt x="6644" y="11625"/>
                  <a:pt x="6605" y="11638"/>
                  <a:pt x="6588" y="11741"/>
                </a:cubicBezTo>
                <a:cubicBezTo>
                  <a:pt x="6576" y="11811"/>
                  <a:pt x="6555" y="11881"/>
                  <a:pt x="6538" y="11881"/>
                </a:cubicBezTo>
                <a:cubicBezTo>
                  <a:pt x="6521" y="11881"/>
                  <a:pt x="6508" y="11910"/>
                  <a:pt x="6511" y="11959"/>
                </a:cubicBezTo>
                <a:cubicBezTo>
                  <a:pt x="6514" y="12008"/>
                  <a:pt x="6495" y="12070"/>
                  <a:pt x="6470" y="12083"/>
                </a:cubicBezTo>
                <a:cubicBezTo>
                  <a:pt x="6441" y="12098"/>
                  <a:pt x="6416" y="12179"/>
                  <a:pt x="6402" y="12316"/>
                </a:cubicBezTo>
                <a:cubicBezTo>
                  <a:pt x="6375" y="12586"/>
                  <a:pt x="6339" y="12537"/>
                  <a:pt x="6339" y="12223"/>
                </a:cubicBezTo>
                <a:cubicBezTo>
                  <a:pt x="6338" y="12046"/>
                  <a:pt x="6332" y="12016"/>
                  <a:pt x="6316" y="12099"/>
                </a:cubicBezTo>
                <a:cubicBezTo>
                  <a:pt x="6305" y="12159"/>
                  <a:pt x="6298" y="12324"/>
                  <a:pt x="6298" y="12472"/>
                </a:cubicBezTo>
                <a:cubicBezTo>
                  <a:pt x="6298" y="12620"/>
                  <a:pt x="6287" y="12758"/>
                  <a:pt x="6275" y="12783"/>
                </a:cubicBezTo>
                <a:cubicBezTo>
                  <a:pt x="6264" y="12808"/>
                  <a:pt x="6253" y="13080"/>
                  <a:pt x="6253" y="13389"/>
                </a:cubicBezTo>
                <a:cubicBezTo>
                  <a:pt x="6253" y="13946"/>
                  <a:pt x="6218" y="14276"/>
                  <a:pt x="6162" y="14276"/>
                </a:cubicBezTo>
                <a:cubicBezTo>
                  <a:pt x="6149" y="14276"/>
                  <a:pt x="6130" y="14325"/>
                  <a:pt x="6117" y="14385"/>
                </a:cubicBezTo>
                <a:cubicBezTo>
                  <a:pt x="6097" y="14474"/>
                  <a:pt x="6086" y="14474"/>
                  <a:pt x="6044" y="14400"/>
                </a:cubicBezTo>
                <a:cubicBezTo>
                  <a:pt x="5985" y="14295"/>
                  <a:pt x="5981" y="14187"/>
                  <a:pt x="6035" y="14136"/>
                </a:cubicBezTo>
                <a:cubicBezTo>
                  <a:pt x="6056" y="14116"/>
                  <a:pt x="6073" y="14061"/>
                  <a:pt x="6076" y="14011"/>
                </a:cubicBezTo>
                <a:cubicBezTo>
                  <a:pt x="6084" y="13883"/>
                  <a:pt x="5990" y="13887"/>
                  <a:pt x="5904" y="14027"/>
                </a:cubicBezTo>
                <a:cubicBezTo>
                  <a:pt x="5840" y="14132"/>
                  <a:pt x="5829" y="14129"/>
                  <a:pt x="5786" y="14027"/>
                </a:cubicBezTo>
                <a:cubicBezTo>
                  <a:pt x="5744" y="13925"/>
                  <a:pt x="5732" y="13932"/>
                  <a:pt x="5678" y="14043"/>
                </a:cubicBezTo>
                <a:cubicBezTo>
                  <a:pt x="5622" y="14155"/>
                  <a:pt x="5604" y="14317"/>
                  <a:pt x="5614" y="14618"/>
                </a:cubicBezTo>
                <a:cubicBezTo>
                  <a:pt x="5618" y="14714"/>
                  <a:pt x="5519" y="15007"/>
                  <a:pt x="5483" y="15007"/>
                </a:cubicBezTo>
                <a:cubicBezTo>
                  <a:pt x="5459" y="15007"/>
                  <a:pt x="5422" y="15179"/>
                  <a:pt x="5370" y="15535"/>
                </a:cubicBezTo>
                <a:cubicBezTo>
                  <a:pt x="5342" y="15723"/>
                  <a:pt x="5280" y="15802"/>
                  <a:pt x="5247" y="15691"/>
                </a:cubicBezTo>
                <a:cubicBezTo>
                  <a:pt x="5240" y="15664"/>
                  <a:pt x="5254" y="15564"/>
                  <a:pt x="5279" y="15473"/>
                </a:cubicBezTo>
                <a:cubicBezTo>
                  <a:pt x="5332" y="15281"/>
                  <a:pt x="5320" y="15056"/>
                  <a:pt x="5261" y="15131"/>
                </a:cubicBezTo>
                <a:cubicBezTo>
                  <a:pt x="5240" y="15158"/>
                  <a:pt x="5210" y="15239"/>
                  <a:pt x="5193" y="15318"/>
                </a:cubicBezTo>
                <a:cubicBezTo>
                  <a:pt x="5164" y="15459"/>
                  <a:pt x="5163" y="15463"/>
                  <a:pt x="5125" y="15302"/>
                </a:cubicBezTo>
                <a:cubicBezTo>
                  <a:pt x="5099" y="15192"/>
                  <a:pt x="5076" y="15147"/>
                  <a:pt x="5048" y="15178"/>
                </a:cubicBezTo>
                <a:cubicBezTo>
                  <a:pt x="4997" y="15234"/>
                  <a:pt x="4974" y="15137"/>
                  <a:pt x="5008" y="14991"/>
                </a:cubicBezTo>
                <a:cubicBezTo>
                  <a:pt x="5045" y="14831"/>
                  <a:pt x="5239" y="14620"/>
                  <a:pt x="5266" y="14711"/>
                </a:cubicBezTo>
                <a:cubicBezTo>
                  <a:pt x="5297" y="14821"/>
                  <a:pt x="5343" y="14804"/>
                  <a:pt x="5343" y="14680"/>
                </a:cubicBezTo>
                <a:cubicBezTo>
                  <a:pt x="5343" y="14620"/>
                  <a:pt x="5324" y="14571"/>
                  <a:pt x="5302" y="14571"/>
                </a:cubicBezTo>
                <a:cubicBezTo>
                  <a:pt x="5279" y="14571"/>
                  <a:pt x="5255" y="14534"/>
                  <a:pt x="5247" y="14494"/>
                </a:cubicBezTo>
                <a:cubicBezTo>
                  <a:pt x="5240" y="14453"/>
                  <a:pt x="5204" y="14416"/>
                  <a:pt x="5171" y="14416"/>
                </a:cubicBezTo>
                <a:cubicBezTo>
                  <a:pt x="5106" y="14416"/>
                  <a:pt x="5056" y="14221"/>
                  <a:pt x="5075" y="14043"/>
                </a:cubicBezTo>
                <a:cubicBezTo>
                  <a:pt x="5091" y="13906"/>
                  <a:pt x="3956" y="13906"/>
                  <a:pt x="3916" y="14043"/>
                </a:cubicBezTo>
                <a:cubicBezTo>
                  <a:pt x="3880" y="14168"/>
                  <a:pt x="3785" y="14160"/>
                  <a:pt x="3753" y="14027"/>
                </a:cubicBezTo>
                <a:cubicBezTo>
                  <a:pt x="3739" y="13967"/>
                  <a:pt x="3717" y="13917"/>
                  <a:pt x="3704" y="13918"/>
                </a:cubicBezTo>
                <a:cubicBezTo>
                  <a:pt x="3690" y="13919"/>
                  <a:pt x="3697" y="13955"/>
                  <a:pt x="3717" y="13996"/>
                </a:cubicBezTo>
                <a:cubicBezTo>
                  <a:pt x="3738" y="14037"/>
                  <a:pt x="3747" y="14098"/>
                  <a:pt x="3740" y="14136"/>
                </a:cubicBezTo>
                <a:cubicBezTo>
                  <a:pt x="3721" y="14242"/>
                  <a:pt x="3633" y="14210"/>
                  <a:pt x="3604" y="14089"/>
                </a:cubicBezTo>
                <a:cubicBezTo>
                  <a:pt x="3562" y="13914"/>
                  <a:pt x="3508" y="13961"/>
                  <a:pt x="3482" y="14198"/>
                </a:cubicBezTo>
                <a:cubicBezTo>
                  <a:pt x="3458" y="14412"/>
                  <a:pt x="3408" y="14497"/>
                  <a:pt x="3382" y="14354"/>
                </a:cubicBezTo>
                <a:cubicBezTo>
                  <a:pt x="3375" y="14314"/>
                  <a:pt x="3341" y="14287"/>
                  <a:pt x="3310" y="14291"/>
                </a:cubicBezTo>
                <a:cubicBezTo>
                  <a:pt x="3255" y="14298"/>
                  <a:pt x="3254" y="14293"/>
                  <a:pt x="3301" y="14338"/>
                </a:cubicBezTo>
                <a:cubicBezTo>
                  <a:pt x="3384" y="14418"/>
                  <a:pt x="3353" y="14533"/>
                  <a:pt x="3242" y="14556"/>
                </a:cubicBezTo>
                <a:cubicBezTo>
                  <a:pt x="3166" y="14571"/>
                  <a:pt x="3138" y="14605"/>
                  <a:pt x="3138" y="14680"/>
                </a:cubicBezTo>
                <a:cubicBezTo>
                  <a:pt x="3138" y="14738"/>
                  <a:pt x="3155" y="14789"/>
                  <a:pt x="3178" y="14789"/>
                </a:cubicBezTo>
                <a:cubicBezTo>
                  <a:pt x="3228" y="14789"/>
                  <a:pt x="3261" y="14972"/>
                  <a:pt x="3228" y="15084"/>
                </a:cubicBezTo>
                <a:cubicBezTo>
                  <a:pt x="3197" y="15192"/>
                  <a:pt x="3101" y="15185"/>
                  <a:pt x="3061" y="15069"/>
                </a:cubicBezTo>
                <a:cubicBezTo>
                  <a:pt x="3042" y="15016"/>
                  <a:pt x="3007" y="14972"/>
                  <a:pt x="2984" y="14960"/>
                </a:cubicBezTo>
                <a:cubicBezTo>
                  <a:pt x="2961" y="14948"/>
                  <a:pt x="2925" y="14892"/>
                  <a:pt x="2902" y="14851"/>
                </a:cubicBezTo>
                <a:cubicBezTo>
                  <a:pt x="2862" y="14777"/>
                  <a:pt x="2861" y="14781"/>
                  <a:pt x="2902" y="14587"/>
                </a:cubicBezTo>
                <a:cubicBezTo>
                  <a:pt x="2925" y="14478"/>
                  <a:pt x="2949" y="14298"/>
                  <a:pt x="2952" y="14198"/>
                </a:cubicBezTo>
                <a:cubicBezTo>
                  <a:pt x="2958" y="13995"/>
                  <a:pt x="2938" y="13990"/>
                  <a:pt x="2721" y="14089"/>
                </a:cubicBezTo>
                <a:cubicBezTo>
                  <a:pt x="2651" y="14121"/>
                  <a:pt x="2608" y="14108"/>
                  <a:pt x="2599" y="14058"/>
                </a:cubicBezTo>
                <a:cubicBezTo>
                  <a:pt x="2581" y="13960"/>
                  <a:pt x="2404" y="13961"/>
                  <a:pt x="2386" y="14058"/>
                </a:cubicBezTo>
                <a:cubicBezTo>
                  <a:pt x="2366" y="14167"/>
                  <a:pt x="2238" y="14151"/>
                  <a:pt x="2169" y="14027"/>
                </a:cubicBezTo>
                <a:cubicBezTo>
                  <a:pt x="2091" y="13888"/>
                  <a:pt x="2044" y="13889"/>
                  <a:pt x="2028" y="14027"/>
                </a:cubicBezTo>
                <a:cubicBezTo>
                  <a:pt x="2015" y="14150"/>
                  <a:pt x="1940" y="14170"/>
                  <a:pt x="1920" y="14058"/>
                </a:cubicBezTo>
                <a:cubicBezTo>
                  <a:pt x="1912" y="14018"/>
                  <a:pt x="1895" y="13980"/>
                  <a:pt x="1883" y="13980"/>
                </a:cubicBezTo>
                <a:cubicBezTo>
                  <a:pt x="1872" y="13980"/>
                  <a:pt x="1868" y="14009"/>
                  <a:pt x="1874" y="14043"/>
                </a:cubicBezTo>
                <a:cubicBezTo>
                  <a:pt x="1893" y="14144"/>
                  <a:pt x="1765" y="14571"/>
                  <a:pt x="1716" y="14571"/>
                </a:cubicBezTo>
                <a:cubicBezTo>
                  <a:pt x="1684" y="14571"/>
                  <a:pt x="1675" y="14603"/>
                  <a:pt x="1684" y="14680"/>
                </a:cubicBezTo>
                <a:cubicBezTo>
                  <a:pt x="1691" y="14740"/>
                  <a:pt x="1700" y="14835"/>
                  <a:pt x="1707" y="14898"/>
                </a:cubicBezTo>
                <a:cubicBezTo>
                  <a:pt x="1716" y="14975"/>
                  <a:pt x="1707" y="15025"/>
                  <a:pt x="1675" y="15053"/>
                </a:cubicBezTo>
                <a:cubicBezTo>
                  <a:pt x="1639" y="15086"/>
                  <a:pt x="1630" y="15129"/>
                  <a:pt x="1639" y="15256"/>
                </a:cubicBezTo>
                <a:cubicBezTo>
                  <a:pt x="1656" y="15490"/>
                  <a:pt x="1602" y="15655"/>
                  <a:pt x="1571" y="15458"/>
                </a:cubicBezTo>
                <a:cubicBezTo>
                  <a:pt x="1559" y="15378"/>
                  <a:pt x="1548" y="15258"/>
                  <a:pt x="1548" y="15193"/>
                </a:cubicBezTo>
                <a:cubicBezTo>
                  <a:pt x="1548" y="15128"/>
                  <a:pt x="1537" y="15091"/>
                  <a:pt x="1526" y="15116"/>
                </a:cubicBezTo>
                <a:cubicBezTo>
                  <a:pt x="1514" y="15140"/>
                  <a:pt x="1503" y="15224"/>
                  <a:pt x="1503" y="15302"/>
                </a:cubicBezTo>
                <a:cubicBezTo>
                  <a:pt x="1503" y="15380"/>
                  <a:pt x="1496" y="15497"/>
                  <a:pt x="1485" y="15567"/>
                </a:cubicBezTo>
                <a:cubicBezTo>
                  <a:pt x="1474" y="15636"/>
                  <a:pt x="1460" y="15809"/>
                  <a:pt x="1453" y="15955"/>
                </a:cubicBezTo>
                <a:cubicBezTo>
                  <a:pt x="1447" y="16101"/>
                  <a:pt x="1425" y="16264"/>
                  <a:pt x="1408" y="16313"/>
                </a:cubicBezTo>
                <a:cubicBezTo>
                  <a:pt x="1385" y="16379"/>
                  <a:pt x="1382" y="16430"/>
                  <a:pt x="1399" y="16500"/>
                </a:cubicBezTo>
                <a:cubicBezTo>
                  <a:pt x="1412" y="16552"/>
                  <a:pt x="1428" y="16788"/>
                  <a:pt x="1435" y="17013"/>
                </a:cubicBezTo>
                <a:cubicBezTo>
                  <a:pt x="1447" y="17391"/>
                  <a:pt x="1442" y="17425"/>
                  <a:pt x="1399" y="17464"/>
                </a:cubicBezTo>
                <a:cubicBezTo>
                  <a:pt x="1357" y="17501"/>
                  <a:pt x="1355" y="17535"/>
                  <a:pt x="1367" y="17790"/>
                </a:cubicBezTo>
                <a:cubicBezTo>
                  <a:pt x="1375" y="17948"/>
                  <a:pt x="1397" y="18168"/>
                  <a:pt x="1413" y="18272"/>
                </a:cubicBezTo>
                <a:cubicBezTo>
                  <a:pt x="1444" y="18478"/>
                  <a:pt x="1419" y="18646"/>
                  <a:pt x="1363" y="18646"/>
                </a:cubicBezTo>
                <a:cubicBezTo>
                  <a:pt x="1346" y="18646"/>
                  <a:pt x="1309" y="18692"/>
                  <a:pt x="1281" y="18754"/>
                </a:cubicBezTo>
                <a:cubicBezTo>
                  <a:pt x="1236" y="18856"/>
                  <a:pt x="1229" y="18853"/>
                  <a:pt x="1213" y="18754"/>
                </a:cubicBezTo>
                <a:cubicBezTo>
                  <a:pt x="1200" y="18670"/>
                  <a:pt x="1149" y="18646"/>
                  <a:pt x="996" y="18630"/>
                </a:cubicBezTo>
                <a:lnTo>
                  <a:pt x="797" y="18615"/>
                </a:lnTo>
                <a:lnTo>
                  <a:pt x="788" y="16002"/>
                </a:lnTo>
                <a:cubicBezTo>
                  <a:pt x="784" y="14299"/>
                  <a:pt x="792" y="13355"/>
                  <a:pt x="806" y="13296"/>
                </a:cubicBezTo>
                <a:cubicBezTo>
                  <a:pt x="821" y="13234"/>
                  <a:pt x="819" y="13147"/>
                  <a:pt x="797" y="13001"/>
                </a:cubicBezTo>
                <a:cubicBezTo>
                  <a:pt x="779" y="12885"/>
                  <a:pt x="765" y="12664"/>
                  <a:pt x="765" y="12519"/>
                </a:cubicBezTo>
                <a:cubicBezTo>
                  <a:pt x="765" y="12350"/>
                  <a:pt x="754" y="12234"/>
                  <a:pt x="733" y="12208"/>
                </a:cubicBezTo>
                <a:cubicBezTo>
                  <a:pt x="714" y="12181"/>
                  <a:pt x="697" y="12068"/>
                  <a:pt x="697" y="11912"/>
                </a:cubicBezTo>
                <a:lnTo>
                  <a:pt x="697" y="11663"/>
                </a:lnTo>
                <a:lnTo>
                  <a:pt x="548" y="11632"/>
                </a:lnTo>
                <a:cubicBezTo>
                  <a:pt x="409" y="11598"/>
                  <a:pt x="343" y="11603"/>
                  <a:pt x="81" y="11648"/>
                </a:cubicBezTo>
                <a:lnTo>
                  <a:pt x="0" y="11663"/>
                </a:lnTo>
                <a:lnTo>
                  <a:pt x="0" y="16235"/>
                </a:lnTo>
                <a:lnTo>
                  <a:pt x="0" y="20823"/>
                </a:lnTo>
                <a:lnTo>
                  <a:pt x="50" y="20823"/>
                </a:lnTo>
                <a:cubicBezTo>
                  <a:pt x="77" y="20823"/>
                  <a:pt x="106" y="20802"/>
                  <a:pt x="118" y="20761"/>
                </a:cubicBezTo>
                <a:cubicBezTo>
                  <a:pt x="132" y="20710"/>
                  <a:pt x="166" y="20712"/>
                  <a:pt x="222" y="20792"/>
                </a:cubicBezTo>
                <a:cubicBezTo>
                  <a:pt x="288" y="20886"/>
                  <a:pt x="314" y="20894"/>
                  <a:pt x="353" y="20823"/>
                </a:cubicBezTo>
                <a:cubicBezTo>
                  <a:pt x="388" y="20758"/>
                  <a:pt x="523" y="20745"/>
                  <a:pt x="878" y="20776"/>
                </a:cubicBezTo>
                <a:cubicBezTo>
                  <a:pt x="1143" y="20799"/>
                  <a:pt x="1363" y="20840"/>
                  <a:pt x="1367" y="20854"/>
                </a:cubicBezTo>
                <a:cubicBezTo>
                  <a:pt x="1371" y="20868"/>
                  <a:pt x="1419" y="20860"/>
                  <a:pt x="1471" y="20838"/>
                </a:cubicBezTo>
                <a:cubicBezTo>
                  <a:pt x="1537" y="20811"/>
                  <a:pt x="1588" y="20727"/>
                  <a:pt x="1630" y="20589"/>
                </a:cubicBezTo>
                <a:cubicBezTo>
                  <a:pt x="1684" y="20414"/>
                  <a:pt x="1695" y="20410"/>
                  <a:pt x="1711" y="20512"/>
                </a:cubicBezTo>
                <a:cubicBezTo>
                  <a:pt x="1728" y="20612"/>
                  <a:pt x="1735" y="20596"/>
                  <a:pt x="1766" y="20434"/>
                </a:cubicBezTo>
                <a:cubicBezTo>
                  <a:pt x="1796" y="20275"/>
                  <a:pt x="1811" y="20258"/>
                  <a:pt x="1847" y="20325"/>
                </a:cubicBezTo>
                <a:cubicBezTo>
                  <a:pt x="1879" y="20383"/>
                  <a:pt x="1882" y="20428"/>
                  <a:pt x="1865" y="20496"/>
                </a:cubicBezTo>
                <a:cubicBezTo>
                  <a:pt x="1838" y="20608"/>
                  <a:pt x="1857" y="20683"/>
                  <a:pt x="1911" y="20683"/>
                </a:cubicBezTo>
                <a:cubicBezTo>
                  <a:pt x="1932" y="20683"/>
                  <a:pt x="1958" y="20730"/>
                  <a:pt x="1965" y="20792"/>
                </a:cubicBezTo>
                <a:cubicBezTo>
                  <a:pt x="1974" y="20870"/>
                  <a:pt x="1994" y="20898"/>
                  <a:pt x="2033" y="20869"/>
                </a:cubicBezTo>
                <a:cubicBezTo>
                  <a:pt x="2120" y="20805"/>
                  <a:pt x="2351" y="20810"/>
                  <a:pt x="2468" y="20885"/>
                </a:cubicBezTo>
                <a:cubicBezTo>
                  <a:pt x="2531" y="20926"/>
                  <a:pt x="2582" y="20940"/>
                  <a:pt x="2594" y="20901"/>
                </a:cubicBezTo>
                <a:cubicBezTo>
                  <a:pt x="2605" y="20864"/>
                  <a:pt x="2625" y="20823"/>
                  <a:pt x="2640" y="20823"/>
                </a:cubicBezTo>
                <a:cubicBezTo>
                  <a:pt x="2654" y="20823"/>
                  <a:pt x="2692" y="20756"/>
                  <a:pt x="2721" y="20667"/>
                </a:cubicBezTo>
                <a:cubicBezTo>
                  <a:pt x="2750" y="20578"/>
                  <a:pt x="2794" y="20497"/>
                  <a:pt x="2821" y="20496"/>
                </a:cubicBezTo>
                <a:cubicBezTo>
                  <a:pt x="2849" y="20495"/>
                  <a:pt x="2870" y="20463"/>
                  <a:pt x="2871" y="20403"/>
                </a:cubicBezTo>
                <a:cubicBezTo>
                  <a:pt x="2871" y="20296"/>
                  <a:pt x="2984" y="20150"/>
                  <a:pt x="3015" y="20216"/>
                </a:cubicBezTo>
                <a:cubicBezTo>
                  <a:pt x="3047" y="20284"/>
                  <a:pt x="2962" y="20614"/>
                  <a:pt x="2884" y="20729"/>
                </a:cubicBezTo>
                <a:cubicBezTo>
                  <a:pt x="2842" y="20792"/>
                  <a:pt x="2820" y="20867"/>
                  <a:pt x="2834" y="20885"/>
                </a:cubicBezTo>
                <a:cubicBezTo>
                  <a:pt x="2848" y="20903"/>
                  <a:pt x="2893" y="20858"/>
                  <a:pt x="2934" y="20792"/>
                </a:cubicBezTo>
                <a:cubicBezTo>
                  <a:pt x="2978" y="20720"/>
                  <a:pt x="3024" y="20684"/>
                  <a:pt x="3052" y="20714"/>
                </a:cubicBezTo>
                <a:cubicBezTo>
                  <a:pt x="3091" y="20756"/>
                  <a:pt x="3095" y="20747"/>
                  <a:pt x="3083" y="20621"/>
                </a:cubicBezTo>
                <a:cubicBezTo>
                  <a:pt x="3073" y="20514"/>
                  <a:pt x="3084" y="20445"/>
                  <a:pt x="3115" y="20387"/>
                </a:cubicBezTo>
                <a:cubicBezTo>
                  <a:pt x="3139" y="20343"/>
                  <a:pt x="3168" y="20335"/>
                  <a:pt x="3178" y="20356"/>
                </a:cubicBezTo>
                <a:cubicBezTo>
                  <a:pt x="3188" y="20378"/>
                  <a:pt x="3199" y="20329"/>
                  <a:pt x="3206" y="20247"/>
                </a:cubicBezTo>
                <a:cubicBezTo>
                  <a:pt x="3216" y="20116"/>
                  <a:pt x="3226" y="20102"/>
                  <a:pt x="3264" y="20185"/>
                </a:cubicBezTo>
                <a:cubicBezTo>
                  <a:pt x="3299" y="20260"/>
                  <a:pt x="3313" y="20271"/>
                  <a:pt x="3346" y="20201"/>
                </a:cubicBezTo>
                <a:cubicBezTo>
                  <a:pt x="3381" y="20125"/>
                  <a:pt x="3394" y="20131"/>
                  <a:pt x="3427" y="20278"/>
                </a:cubicBezTo>
                <a:cubicBezTo>
                  <a:pt x="3449" y="20374"/>
                  <a:pt x="3490" y="20467"/>
                  <a:pt x="3518" y="20481"/>
                </a:cubicBezTo>
                <a:cubicBezTo>
                  <a:pt x="3602" y="20521"/>
                  <a:pt x="3579" y="20643"/>
                  <a:pt x="3482" y="20667"/>
                </a:cubicBezTo>
                <a:cubicBezTo>
                  <a:pt x="3420" y="20682"/>
                  <a:pt x="3391" y="20720"/>
                  <a:pt x="3391" y="20792"/>
                </a:cubicBezTo>
                <a:cubicBezTo>
                  <a:pt x="3391" y="20915"/>
                  <a:pt x="3400" y="20928"/>
                  <a:pt x="3491" y="20838"/>
                </a:cubicBezTo>
                <a:cubicBezTo>
                  <a:pt x="3533" y="20797"/>
                  <a:pt x="3565" y="20797"/>
                  <a:pt x="3572" y="20838"/>
                </a:cubicBezTo>
                <a:cubicBezTo>
                  <a:pt x="3579" y="20875"/>
                  <a:pt x="3627" y="20901"/>
                  <a:pt x="3681" y="20901"/>
                </a:cubicBezTo>
                <a:cubicBezTo>
                  <a:pt x="3768" y="20901"/>
                  <a:pt x="3775" y="20895"/>
                  <a:pt x="3740" y="20807"/>
                </a:cubicBezTo>
                <a:cubicBezTo>
                  <a:pt x="3709" y="20730"/>
                  <a:pt x="3709" y="20699"/>
                  <a:pt x="3731" y="20652"/>
                </a:cubicBezTo>
                <a:cubicBezTo>
                  <a:pt x="3759" y="20592"/>
                  <a:pt x="3874" y="20490"/>
                  <a:pt x="3998" y="20418"/>
                </a:cubicBezTo>
                <a:cubicBezTo>
                  <a:pt x="4054" y="20386"/>
                  <a:pt x="4060" y="20349"/>
                  <a:pt x="4052" y="20201"/>
                </a:cubicBezTo>
                <a:cubicBezTo>
                  <a:pt x="4047" y="20105"/>
                  <a:pt x="4049" y="19976"/>
                  <a:pt x="4057" y="19905"/>
                </a:cubicBezTo>
                <a:cubicBezTo>
                  <a:pt x="4070" y="19785"/>
                  <a:pt x="4074" y="19788"/>
                  <a:pt x="4102" y="19921"/>
                </a:cubicBezTo>
                <a:cubicBezTo>
                  <a:pt x="4129" y="20047"/>
                  <a:pt x="4134" y="19982"/>
                  <a:pt x="4134" y="19361"/>
                </a:cubicBezTo>
                <a:cubicBezTo>
                  <a:pt x="4134" y="18725"/>
                  <a:pt x="4132" y="18665"/>
                  <a:pt x="4093" y="18630"/>
                </a:cubicBezTo>
                <a:cubicBezTo>
                  <a:pt x="4055" y="18596"/>
                  <a:pt x="4048" y="18527"/>
                  <a:pt x="4048" y="17992"/>
                </a:cubicBezTo>
                <a:cubicBezTo>
                  <a:pt x="4048" y="17463"/>
                  <a:pt x="4052" y="17388"/>
                  <a:pt x="4088" y="17355"/>
                </a:cubicBezTo>
                <a:cubicBezTo>
                  <a:pt x="4118" y="17328"/>
                  <a:pt x="4134" y="17250"/>
                  <a:pt x="4138" y="17059"/>
                </a:cubicBezTo>
                <a:cubicBezTo>
                  <a:pt x="4143" y="16853"/>
                  <a:pt x="4155" y="16785"/>
                  <a:pt x="4188" y="16779"/>
                </a:cubicBezTo>
                <a:cubicBezTo>
                  <a:pt x="4309" y="16758"/>
                  <a:pt x="4324" y="16751"/>
                  <a:pt x="4324" y="16655"/>
                </a:cubicBezTo>
                <a:cubicBezTo>
                  <a:pt x="4324" y="16598"/>
                  <a:pt x="4305" y="16528"/>
                  <a:pt x="4279" y="16515"/>
                </a:cubicBezTo>
                <a:cubicBezTo>
                  <a:pt x="4244" y="16498"/>
                  <a:pt x="4229" y="16446"/>
                  <a:pt x="4229" y="16313"/>
                </a:cubicBezTo>
                <a:cubicBezTo>
                  <a:pt x="4229" y="16186"/>
                  <a:pt x="4238" y="16151"/>
                  <a:pt x="4260" y="16173"/>
                </a:cubicBezTo>
                <a:cubicBezTo>
                  <a:pt x="4278" y="16191"/>
                  <a:pt x="4324" y="16199"/>
                  <a:pt x="4365" y="16204"/>
                </a:cubicBezTo>
                <a:cubicBezTo>
                  <a:pt x="4405" y="16209"/>
                  <a:pt x="4439" y="16244"/>
                  <a:pt x="4437" y="16282"/>
                </a:cubicBezTo>
                <a:cubicBezTo>
                  <a:pt x="4435" y="16320"/>
                  <a:pt x="4427" y="16571"/>
                  <a:pt x="4419" y="16842"/>
                </a:cubicBezTo>
                <a:lnTo>
                  <a:pt x="4405" y="17339"/>
                </a:lnTo>
                <a:lnTo>
                  <a:pt x="4469" y="17339"/>
                </a:lnTo>
                <a:cubicBezTo>
                  <a:pt x="4540" y="17339"/>
                  <a:pt x="4579" y="17458"/>
                  <a:pt x="4528" y="17526"/>
                </a:cubicBezTo>
                <a:cubicBezTo>
                  <a:pt x="4500" y="17563"/>
                  <a:pt x="4496" y="17735"/>
                  <a:pt x="4496" y="18615"/>
                </a:cubicBezTo>
                <a:cubicBezTo>
                  <a:pt x="4496" y="19583"/>
                  <a:pt x="4491" y="19668"/>
                  <a:pt x="4451" y="19765"/>
                </a:cubicBezTo>
                <a:cubicBezTo>
                  <a:pt x="4414" y="19852"/>
                  <a:pt x="4415" y="19870"/>
                  <a:pt x="4442" y="19905"/>
                </a:cubicBezTo>
                <a:cubicBezTo>
                  <a:pt x="4459" y="19929"/>
                  <a:pt x="4466" y="20003"/>
                  <a:pt x="4460" y="20061"/>
                </a:cubicBezTo>
                <a:cubicBezTo>
                  <a:pt x="4453" y="20118"/>
                  <a:pt x="4458" y="20177"/>
                  <a:pt x="4469" y="20201"/>
                </a:cubicBezTo>
                <a:cubicBezTo>
                  <a:pt x="4480" y="20224"/>
                  <a:pt x="4494" y="20176"/>
                  <a:pt x="4500" y="20092"/>
                </a:cubicBezTo>
                <a:cubicBezTo>
                  <a:pt x="4514" y="19919"/>
                  <a:pt x="4559" y="19980"/>
                  <a:pt x="4559" y="20170"/>
                </a:cubicBezTo>
                <a:cubicBezTo>
                  <a:pt x="4559" y="20238"/>
                  <a:pt x="4573" y="20360"/>
                  <a:pt x="4591" y="20450"/>
                </a:cubicBezTo>
                <a:cubicBezTo>
                  <a:pt x="4616" y="20575"/>
                  <a:pt x="4635" y="20595"/>
                  <a:pt x="4677" y="20558"/>
                </a:cubicBezTo>
                <a:cubicBezTo>
                  <a:pt x="4713" y="20528"/>
                  <a:pt x="4743" y="20554"/>
                  <a:pt x="4759" y="20621"/>
                </a:cubicBezTo>
                <a:cubicBezTo>
                  <a:pt x="4797" y="20788"/>
                  <a:pt x="4859" y="20861"/>
                  <a:pt x="4949" y="20854"/>
                </a:cubicBezTo>
                <a:cubicBezTo>
                  <a:pt x="5166" y="20838"/>
                  <a:pt x="5181" y="20827"/>
                  <a:pt x="5202" y="20667"/>
                </a:cubicBezTo>
                <a:cubicBezTo>
                  <a:pt x="5252" y="20293"/>
                  <a:pt x="5361" y="20304"/>
                  <a:pt x="5361" y="20683"/>
                </a:cubicBezTo>
                <a:lnTo>
                  <a:pt x="5361" y="20916"/>
                </a:lnTo>
                <a:lnTo>
                  <a:pt x="5415" y="20761"/>
                </a:lnTo>
                <a:cubicBezTo>
                  <a:pt x="5446" y="20677"/>
                  <a:pt x="5485" y="20643"/>
                  <a:pt x="5506" y="20667"/>
                </a:cubicBezTo>
                <a:cubicBezTo>
                  <a:pt x="5559" y="20732"/>
                  <a:pt x="5619" y="20914"/>
                  <a:pt x="5619" y="21025"/>
                </a:cubicBezTo>
                <a:cubicBezTo>
                  <a:pt x="5619" y="21176"/>
                  <a:pt x="5652" y="21142"/>
                  <a:pt x="5664" y="20978"/>
                </a:cubicBezTo>
                <a:cubicBezTo>
                  <a:pt x="5674" y="20846"/>
                  <a:pt x="5694" y="20823"/>
                  <a:pt x="5868" y="20823"/>
                </a:cubicBezTo>
                <a:cubicBezTo>
                  <a:pt x="5973" y="20823"/>
                  <a:pt x="6065" y="20862"/>
                  <a:pt x="6072" y="20901"/>
                </a:cubicBezTo>
                <a:cubicBezTo>
                  <a:pt x="6087" y="20986"/>
                  <a:pt x="6019" y="21118"/>
                  <a:pt x="5958" y="21118"/>
                </a:cubicBezTo>
                <a:cubicBezTo>
                  <a:pt x="5894" y="21118"/>
                  <a:pt x="5786" y="21319"/>
                  <a:pt x="5786" y="21445"/>
                </a:cubicBezTo>
                <a:cubicBezTo>
                  <a:pt x="5786" y="21600"/>
                  <a:pt x="5876" y="21589"/>
                  <a:pt x="5963" y="21414"/>
                </a:cubicBezTo>
                <a:cubicBezTo>
                  <a:pt x="6003" y="21332"/>
                  <a:pt x="6084" y="21236"/>
                  <a:pt x="6144" y="21212"/>
                </a:cubicBezTo>
                <a:cubicBezTo>
                  <a:pt x="6229" y="21177"/>
                  <a:pt x="6253" y="21144"/>
                  <a:pt x="6253" y="21040"/>
                </a:cubicBezTo>
                <a:cubicBezTo>
                  <a:pt x="6253" y="20968"/>
                  <a:pt x="6263" y="20895"/>
                  <a:pt x="6275" y="20869"/>
                </a:cubicBezTo>
                <a:cubicBezTo>
                  <a:pt x="6290" y="20837"/>
                  <a:pt x="6288" y="20784"/>
                  <a:pt x="6271" y="20714"/>
                </a:cubicBezTo>
                <a:cubicBezTo>
                  <a:pt x="6251" y="20634"/>
                  <a:pt x="6258" y="20596"/>
                  <a:pt x="6289" y="20558"/>
                </a:cubicBezTo>
                <a:cubicBezTo>
                  <a:pt x="6311" y="20532"/>
                  <a:pt x="6342" y="20475"/>
                  <a:pt x="6361" y="20418"/>
                </a:cubicBezTo>
                <a:cubicBezTo>
                  <a:pt x="6407" y="20283"/>
                  <a:pt x="6433" y="20411"/>
                  <a:pt x="6398" y="20605"/>
                </a:cubicBezTo>
                <a:cubicBezTo>
                  <a:pt x="6383" y="20685"/>
                  <a:pt x="6374" y="20773"/>
                  <a:pt x="6379" y="20792"/>
                </a:cubicBezTo>
                <a:cubicBezTo>
                  <a:pt x="6396" y="20847"/>
                  <a:pt x="6667" y="20860"/>
                  <a:pt x="6692" y="20807"/>
                </a:cubicBezTo>
                <a:cubicBezTo>
                  <a:pt x="6704" y="20781"/>
                  <a:pt x="6728" y="20768"/>
                  <a:pt x="6746" y="20792"/>
                </a:cubicBezTo>
                <a:cubicBezTo>
                  <a:pt x="6766" y="20817"/>
                  <a:pt x="6791" y="20775"/>
                  <a:pt x="6805" y="20683"/>
                </a:cubicBezTo>
                <a:cubicBezTo>
                  <a:pt x="6818" y="20598"/>
                  <a:pt x="6846" y="20543"/>
                  <a:pt x="6873" y="20543"/>
                </a:cubicBezTo>
                <a:cubicBezTo>
                  <a:pt x="6904" y="20543"/>
                  <a:pt x="6934" y="20455"/>
                  <a:pt x="6959" y="20310"/>
                </a:cubicBezTo>
                <a:cubicBezTo>
                  <a:pt x="6985" y="20158"/>
                  <a:pt x="7008" y="20120"/>
                  <a:pt x="7022" y="20170"/>
                </a:cubicBezTo>
                <a:cubicBezTo>
                  <a:pt x="7034" y="20210"/>
                  <a:pt x="7056" y="20222"/>
                  <a:pt x="7072" y="20201"/>
                </a:cubicBezTo>
                <a:cubicBezTo>
                  <a:pt x="7088" y="20179"/>
                  <a:pt x="7114" y="20198"/>
                  <a:pt x="7131" y="20247"/>
                </a:cubicBezTo>
                <a:cubicBezTo>
                  <a:pt x="7154" y="20314"/>
                  <a:pt x="7173" y="20323"/>
                  <a:pt x="7194" y="20263"/>
                </a:cubicBezTo>
                <a:cubicBezTo>
                  <a:pt x="7228" y="20167"/>
                  <a:pt x="7249" y="20218"/>
                  <a:pt x="7249" y="20403"/>
                </a:cubicBezTo>
                <a:cubicBezTo>
                  <a:pt x="7249" y="20596"/>
                  <a:pt x="7302" y="20573"/>
                  <a:pt x="7344" y="20356"/>
                </a:cubicBezTo>
                <a:cubicBezTo>
                  <a:pt x="7371" y="20213"/>
                  <a:pt x="7386" y="20186"/>
                  <a:pt x="7407" y="20247"/>
                </a:cubicBezTo>
                <a:cubicBezTo>
                  <a:pt x="7450" y="20370"/>
                  <a:pt x="7465" y="20621"/>
                  <a:pt x="7430" y="20667"/>
                </a:cubicBezTo>
                <a:cubicBezTo>
                  <a:pt x="7390" y="20719"/>
                  <a:pt x="7390" y="20901"/>
                  <a:pt x="7430" y="20901"/>
                </a:cubicBezTo>
                <a:cubicBezTo>
                  <a:pt x="7447" y="20901"/>
                  <a:pt x="7479" y="20832"/>
                  <a:pt x="7502" y="20745"/>
                </a:cubicBezTo>
                <a:cubicBezTo>
                  <a:pt x="7539" y="20610"/>
                  <a:pt x="7552" y="20596"/>
                  <a:pt x="7597" y="20667"/>
                </a:cubicBezTo>
                <a:cubicBezTo>
                  <a:pt x="7643" y="20739"/>
                  <a:pt x="7652" y="20806"/>
                  <a:pt x="7652" y="21087"/>
                </a:cubicBezTo>
                <a:lnTo>
                  <a:pt x="7652" y="21414"/>
                </a:lnTo>
                <a:lnTo>
                  <a:pt x="7801" y="21414"/>
                </a:lnTo>
                <a:cubicBezTo>
                  <a:pt x="7959" y="21414"/>
                  <a:pt x="7949" y="21426"/>
                  <a:pt x="7955" y="21009"/>
                </a:cubicBezTo>
                <a:cubicBezTo>
                  <a:pt x="7957" y="20875"/>
                  <a:pt x="7975" y="20876"/>
                  <a:pt x="8213" y="20869"/>
                </a:cubicBezTo>
                <a:cubicBezTo>
                  <a:pt x="8414" y="20864"/>
                  <a:pt x="8478" y="20826"/>
                  <a:pt x="8521" y="20729"/>
                </a:cubicBezTo>
                <a:cubicBezTo>
                  <a:pt x="8551" y="20662"/>
                  <a:pt x="8582" y="20628"/>
                  <a:pt x="8589" y="20652"/>
                </a:cubicBezTo>
                <a:cubicBezTo>
                  <a:pt x="8614" y="20739"/>
                  <a:pt x="8692" y="20589"/>
                  <a:pt x="8711" y="20418"/>
                </a:cubicBezTo>
                <a:cubicBezTo>
                  <a:pt x="8722" y="20320"/>
                  <a:pt x="8748" y="20247"/>
                  <a:pt x="8770" y="20247"/>
                </a:cubicBezTo>
                <a:cubicBezTo>
                  <a:pt x="8823" y="20247"/>
                  <a:pt x="8842" y="20324"/>
                  <a:pt x="8815" y="20434"/>
                </a:cubicBezTo>
                <a:cubicBezTo>
                  <a:pt x="8780" y="20579"/>
                  <a:pt x="8835" y="20647"/>
                  <a:pt x="8879" y="20512"/>
                </a:cubicBezTo>
                <a:cubicBezTo>
                  <a:pt x="8899" y="20448"/>
                  <a:pt x="8932" y="20387"/>
                  <a:pt x="8951" y="20387"/>
                </a:cubicBezTo>
                <a:cubicBezTo>
                  <a:pt x="8994" y="20387"/>
                  <a:pt x="9041" y="20648"/>
                  <a:pt x="9010" y="20714"/>
                </a:cubicBezTo>
                <a:cubicBezTo>
                  <a:pt x="8998" y="20739"/>
                  <a:pt x="8987" y="20796"/>
                  <a:pt x="8987" y="20838"/>
                </a:cubicBezTo>
                <a:cubicBezTo>
                  <a:pt x="8987" y="20889"/>
                  <a:pt x="9020" y="20906"/>
                  <a:pt x="9087" y="20869"/>
                </a:cubicBezTo>
                <a:cubicBezTo>
                  <a:pt x="9236" y="20787"/>
                  <a:pt x="9483" y="20777"/>
                  <a:pt x="9513" y="20854"/>
                </a:cubicBezTo>
                <a:cubicBezTo>
                  <a:pt x="9531" y="20901"/>
                  <a:pt x="9544" y="20871"/>
                  <a:pt x="9558" y="20745"/>
                </a:cubicBezTo>
                <a:cubicBezTo>
                  <a:pt x="9569" y="20646"/>
                  <a:pt x="9594" y="20536"/>
                  <a:pt x="9612" y="20512"/>
                </a:cubicBezTo>
                <a:cubicBezTo>
                  <a:pt x="9636" y="20480"/>
                  <a:pt x="9644" y="20376"/>
                  <a:pt x="9644" y="20107"/>
                </a:cubicBezTo>
                <a:cubicBezTo>
                  <a:pt x="9644" y="19836"/>
                  <a:pt x="9655" y="19721"/>
                  <a:pt x="9680" y="19688"/>
                </a:cubicBezTo>
                <a:cubicBezTo>
                  <a:pt x="9710" y="19648"/>
                  <a:pt x="9714" y="19464"/>
                  <a:pt x="9707" y="18070"/>
                </a:cubicBezTo>
                <a:cubicBezTo>
                  <a:pt x="9701" y="16714"/>
                  <a:pt x="9703" y="16500"/>
                  <a:pt x="9730" y="16500"/>
                </a:cubicBezTo>
                <a:cubicBezTo>
                  <a:pt x="9748" y="16500"/>
                  <a:pt x="9764" y="16580"/>
                  <a:pt x="9771" y="16702"/>
                </a:cubicBezTo>
                <a:cubicBezTo>
                  <a:pt x="9785" y="16982"/>
                  <a:pt x="9840" y="17106"/>
                  <a:pt x="9897" y="16982"/>
                </a:cubicBezTo>
                <a:cubicBezTo>
                  <a:pt x="9921" y="16931"/>
                  <a:pt x="9954" y="16911"/>
                  <a:pt x="9965" y="16935"/>
                </a:cubicBezTo>
                <a:cubicBezTo>
                  <a:pt x="9977" y="16960"/>
                  <a:pt x="9983" y="17653"/>
                  <a:pt x="9983" y="18615"/>
                </a:cubicBezTo>
                <a:cubicBezTo>
                  <a:pt x="9983" y="19622"/>
                  <a:pt x="9993" y="20251"/>
                  <a:pt x="10006" y="20278"/>
                </a:cubicBezTo>
                <a:cubicBezTo>
                  <a:pt x="10018" y="20303"/>
                  <a:pt x="10024" y="20436"/>
                  <a:pt x="10024" y="20574"/>
                </a:cubicBezTo>
                <a:cubicBezTo>
                  <a:pt x="10024" y="20807"/>
                  <a:pt x="10033" y="20833"/>
                  <a:pt x="10097" y="20838"/>
                </a:cubicBezTo>
                <a:cubicBezTo>
                  <a:pt x="10548" y="20876"/>
                  <a:pt x="10642" y="20859"/>
                  <a:pt x="10635" y="20792"/>
                </a:cubicBezTo>
                <a:cubicBezTo>
                  <a:pt x="10631" y="20751"/>
                  <a:pt x="10607" y="20704"/>
                  <a:pt x="10581" y="20683"/>
                </a:cubicBezTo>
                <a:cubicBezTo>
                  <a:pt x="10509" y="20624"/>
                  <a:pt x="10517" y="20511"/>
                  <a:pt x="10599" y="20418"/>
                </a:cubicBezTo>
                <a:cubicBezTo>
                  <a:pt x="10665" y="20345"/>
                  <a:pt x="10675" y="20305"/>
                  <a:pt x="10676" y="20076"/>
                </a:cubicBezTo>
                <a:cubicBezTo>
                  <a:pt x="10677" y="19934"/>
                  <a:pt x="10688" y="19767"/>
                  <a:pt x="10703" y="19703"/>
                </a:cubicBezTo>
                <a:cubicBezTo>
                  <a:pt x="10728" y="19600"/>
                  <a:pt x="10737" y="19607"/>
                  <a:pt x="10780" y="19703"/>
                </a:cubicBezTo>
                <a:cubicBezTo>
                  <a:pt x="10823" y="19799"/>
                  <a:pt x="10828" y="19787"/>
                  <a:pt x="10839" y="19688"/>
                </a:cubicBezTo>
                <a:cubicBezTo>
                  <a:pt x="10846" y="19626"/>
                  <a:pt x="10853" y="18841"/>
                  <a:pt x="10853" y="17946"/>
                </a:cubicBezTo>
                <a:lnTo>
                  <a:pt x="10853" y="16329"/>
                </a:lnTo>
                <a:lnTo>
                  <a:pt x="10794" y="16297"/>
                </a:lnTo>
                <a:cubicBezTo>
                  <a:pt x="10740" y="16276"/>
                  <a:pt x="10738" y="16261"/>
                  <a:pt x="10735" y="15862"/>
                </a:cubicBezTo>
                <a:cubicBezTo>
                  <a:pt x="10732" y="15554"/>
                  <a:pt x="10739" y="15425"/>
                  <a:pt x="10762" y="15380"/>
                </a:cubicBezTo>
                <a:cubicBezTo>
                  <a:pt x="10782" y="15342"/>
                  <a:pt x="10789" y="15271"/>
                  <a:pt x="10780" y="15193"/>
                </a:cubicBezTo>
                <a:cubicBezTo>
                  <a:pt x="10769" y="15088"/>
                  <a:pt x="10751" y="15075"/>
                  <a:pt x="10672" y="15116"/>
                </a:cubicBezTo>
                <a:cubicBezTo>
                  <a:pt x="10598" y="15153"/>
                  <a:pt x="10572" y="15136"/>
                  <a:pt x="10563" y="15053"/>
                </a:cubicBezTo>
                <a:cubicBezTo>
                  <a:pt x="10556" y="14995"/>
                  <a:pt x="10535" y="14933"/>
                  <a:pt x="10513" y="14913"/>
                </a:cubicBezTo>
                <a:cubicBezTo>
                  <a:pt x="10478" y="14882"/>
                  <a:pt x="10477" y="14844"/>
                  <a:pt x="10495" y="14571"/>
                </a:cubicBezTo>
                <a:cubicBezTo>
                  <a:pt x="10506" y="14401"/>
                  <a:pt x="10512" y="14249"/>
                  <a:pt x="10509" y="14245"/>
                </a:cubicBezTo>
                <a:cubicBezTo>
                  <a:pt x="10505" y="14240"/>
                  <a:pt x="10466" y="14161"/>
                  <a:pt x="10418" y="14074"/>
                </a:cubicBezTo>
                <a:lnTo>
                  <a:pt x="10327" y="13918"/>
                </a:lnTo>
                <a:lnTo>
                  <a:pt x="10287" y="14120"/>
                </a:lnTo>
                <a:cubicBezTo>
                  <a:pt x="10246" y="14309"/>
                  <a:pt x="10245" y="14311"/>
                  <a:pt x="10174" y="14198"/>
                </a:cubicBezTo>
                <a:cubicBezTo>
                  <a:pt x="10051" y="14003"/>
                  <a:pt x="10007" y="13970"/>
                  <a:pt x="9929" y="14058"/>
                </a:cubicBezTo>
                <a:cubicBezTo>
                  <a:pt x="9866" y="14130"/>
                  <a:pt x="9848" y="14128"/>
                  <a:pt x="9816" y="14027"/>
                </a:cubicBezTo>
                <a:cubicBezTo>
                  <a:pt x="9777" y="13905"/>
                  <a:pt x="9684" y="13928"/>
                  <a:pt x="9630" y="14074"/>
                </a:cubicBezTo>
                <a:cubicBezTo>
                  <a:pt x="9615" y="14114"/>
                  <a:pt x="9602" y="14116"/>
                  <a:pt x="9594" y="14074"/>
                </a:cubicBezTo>
                <a:cubicBezTo>
                  <a:pt x="9580" y="13996"/>
                  <a:pt x="9411" y="13963"/>
                  <a:pt x="9318" y="14027"/>
                </a:cubicBezTo>
                <a:cubicBezTo>
                  <a:pt x="9279" y="14054"/>
                  <a:pt x="9265" y="14101"/>
                  <a:pt x="9273" y="14167"/>
                </a:cubicBezTo>
                <a:cubicBezTo>
                  <a:pt x="9287" y="14292"/>
                  <a:pt x="9268" y="14344"/>
                  <a:pt x="9177" y="14385"/>
                </a:cubicBezTo>
                <a:cubicBezTo>
                  <a:pt x="9077" y="14430"/>
                  <a:pt x="9030" y="14494"/>
                  <a:pt x="9005" y="14649"/>
                </a:cubicBezTo>
                <a:cubicBezTo>
                  <a:pt x="8993" y="14727"/>
                  <a:pt x="8974" y="14767"/>
                  <a:pt x="8956" y="14742"/>
                </a:cubicBezTo>
                <a:cubicBezTo>
                  <a:pt x="8929" y="14708"/>
                  <a:pt x="8925" y="14727"/>
                  <a:pt x="8942" y="14882"/>
                </a:cubicBezTo>
                <a:cubicBezTo>
                  <a:pt x="8956" y="15007"/>
                  <a:pt x="8956" y="15085"/>
                  <a:pt x="8942" y="15116"/>
                </a:cubicBezTo>
                <a:cubicBezTo>
                  <a:pt x="8910" y="15184"/>
                  <a:pt x="8861" y="15102"/>
                  <a:pt x="8861" y="14976"/>
                </a:cubicBezTo>
                <a:cubicBezTo>
                  <a:pt x="8861" y="14819"/>
                  <a:pt x="8834" y="14830"/>
                  <a:pt x="8802" y="15007"/>
                </a:cubicBezTo>
                <a:cubicBezTo>
                  <a:pt x="8784" y="15106"/>
                  <a:pt x="8760" y="15144"/>
                  <a:pt x="8734" y="15116"/>
                </a:cubicBezTo>
                <a:cubicBezTo>
                  <a:pt x="8712" y="15092"/>
                  <a:pt x="8687" y="15102"/>
                  <a:pt x="8679" y="15147"/>
                </a:cubicBezTo>
                <a:cubicBezTo>
                  <a:pt x="8670" y="15201"/>
                  <a:pt x="8652" y="15185"/>
                  <a:pt x="8625" y="15084"/>
                </a:cubicBezTo>
                <a:cubicBezTo>
                  <a:pt x="8603" y="15002"/>
                  <a:pt x="8554" y="14879"/>
                  <a:pt x="8521" y="14820"/>
                </a:cubicBezTo>
                <a:cubicBezTo>
                  <a:pt x="8444" y="14683"/>
                  <a:pt x="8421" y="14496"/>
                  <a:pt x="8476" y="14447"/>
                </a:cubicBezTo>
                <a:cubicBezTo>
                  <a:pt x="8502" y="14423"/>
                  <a:pt x="8514" y="14365"/>
                  <a:pt x="8507" y="14276"/>
                </a:cubicBezTo>
                <a:cubicBezTo>
                  <a:pt x="8501" y="14199"/>
                  <a:pt x="8483" y="14160"/>
                  <a:pt x="8467" y="14182"/>
                </a:cubicBezTo>
                <a:cubicBezTo>
                  <a:pt x="8451" y="14204"/>
                  <a:pt x="8406" y="14155"/>
                  <a:pt x="8367" y="14074"/>
                </a:cubicBezTo>
                <a:cubicBezTo>
                  <a:pt x="8293" y="13917"/>
                  <a:pt x="8264" y="13927"/>
                  <a:pt x="8240" y="14151"/>
                </a:cubicBezTo>
                <a:cubicBezTo>
                  <a:pt x="8229" y="14260"/>
                  <a:pt x="8208" y="14282"/>
                  <a:pt x="8154" y="14245"/>
                </a:cubicBezTo>
                <a:cubicBezTo>
                  <a:pt x="8117" y="14219"/>
                  <a:pt x="8075" y="14152"/>
                  <a:pt x="8055" y="14089"/>
                </a:cubicBezTo>
                <a:cubicBezTo>
                  <a:pt x="8026" y="13999"/>
                  <a:pt x="8002" y="13985"/>
                  <a:pt x="7941" y="14043"/>
                </a:cubicBezTo>
                <a:cubicBezTo>
                  <a:pt x="7893" y="14089"/>
                  <a:pt x="7859" y="14088"/>
                  <a:pt x="7851" y="14043"/>
                </a:cubicBezTo>
                <a:cubicBezTo>
                  <a:pt x="7843" y="13998"/>
                  <a:pt x="7827" y="14009"/>
                  <a:pt x="7810" y="14058"/>
                </a:cubicBezTo>
                <a:cubicBezTo>
                  <a:pt x="7791" y="14112"/>
                  <a:pt x="7768" y="14110"/>
                  <a:pt x="7729" y="14058"/>
                </a:cubicBezTo>
                <a:cubicBezTo>
                  <a:pt x="7651" y="13957"/>
                  <a:pt x="7586" y="13963"/>
                  <a:pt x="7593" y="14074"/>
                </a:cubicBezTo>
                <a:cubicBezTo>
                  <a:pt x="7596" y="14130"/>
                  <a:pt x="7573" y="14165"/>
                  <a:pt x="7534" y="14167"/>
                </a:cubicBezTo>
                <a:cubicBezTo>
                  <a:pt x="7499" y="14169"/>
                  <a:pt x="7439" y="14209"/>
                  <a:pt x="7398" y="14245"/>
                </a:cubicBezTo>
                <a:lnTo>
                  <a:pt x="7326" y="14307"/>
                </a:lnTo>
                <a:lnTo>
                  <a:pt x="7389" y="14354"/>
                </a:lnTo>
                <a:cubicBezTo>
                  <a:pt x="7424" y="14377"/>
                  <a:pt x="7506" y="14357"/>
                  <a:pt x="7575" y="14322"/>
                </a:cubicBezTo>
                <a:cubicBezTo>
                  <a:pt x="7657" y="14280"/>
                  <a:pt x="7705" y="14287"/>
                  <a:pt x="7720" y="14338"/>
                </a:cubicBezTo>
                <a:cubicBezTo>
                  <a:pt x="7735" y="14392"/>
                  <a:pt x="7730" y="14432"/>
                  <a:pt x="7701" y="14462"/>
                </a:cubicBezTo>
                <a:cubicBezTo>
                  <a:pt x="7679" y="14487"/>
                  <a:pt x="7648" y="14537"/>
                  <a:pt x="7629" y="14571"/>
                </a:cubicBezTo>
                <a:cubicBezTo>
                  <a:pt x="7610" y="14606"/>
                  <a:pt x="7572" y="14609"/>
                  <a:pt x="7548" y="14587"/>
                </a:cubicBezTo>
                <a:cubicBezTo>
                  <a:pt x="7523" y="14565"/>
                  <a:pt x="7488" y="14598"/>
                  <a:pt x="7471" y="14649"/>
                </a:cubicBezTo>
                <a:cubicBezTo>
                  <a:pt x="7446" y="14719"/>
                  <a:pt x="7430" y="14713"/>
                  <a:pt x="7412" y="14649"/>
                </a:cubicBezTo>
                <a:cubicBezTo>
                  <a:pt x="7377" y="14531"/>
                  <a:pt x="7312" y="14555"/>
                  <a:pt x="7312" y="14680"/>
                </a:cubicBezTo>
                <a:cubicBezTo>
                  <a:pt x="7312" y="14737"/>
                  <a:pt x="7336" y="14792"/>
                  <a:pt x="7362" y="14805"/>
                </a:cubicBezTo>
                <a:cubicBezTo>
                  <a:pt x="7424" y="14835"/>
                  <a:pt x="7424" y="15035"/>
                  <a:pt x="7362" y="15038"/>
                </a:cubicBezTo>
                <a:cubicBezTo>
                  <a:pt x="7336" y="15039"/>
                  <a:pt x="7307" y="15071"/>
                  <a:pt x="7299" y="15100"/>
                </a:cubicBezTo>
                <a:cubicBezTo>
                  <a:pt x="7290" y="15129"/>
                  <a:pt x="7247" y="15147"/>
                  <a:pt x="7203" y="15147"/>
                </a:cubicBezTo>
                <a:lnTo>
                  <a:pt x="7126" y="15147"/>
                </a:lnTo>
                <a:lnTo>
                  <a:pt x="7136" y="15660"/>
                </a:lnTo>
                <a:cubicBezTo>
                  <a:pt x="7148" y="16159"/>
                  <a:pt x="7124" y="16444"/>
                  <a:pt x="7077" y="16344"/>
                </a:cubicBezTo>
                <a:cubicBezTo>
                  <a:pt x="7066" y="16322"/>
                  <a:pt x="7059" y="15526"/>
                  <a:pt x="7059" y="14571"/>
                </a:cubicBezTo>
                <a:cubicBezTo>
                  <a:pt x="7059" y="13151"/>
                  <a:pt x="7051" y="12830"/>
                  <a:pt x="7027" y="12798"/>
                </a:cubicBezTo>
                <a:cubicBezTo>
                  <a:pt x="7011" y="12777"/>
                  <a:pt x="6994" y="12633"/>
                  <a:pt x="6986" y="12472"/>
                </a:cubicBezTo>
                <a:cubicBezTo>
                  <a:pt x="6978" y="12311"/>
                  <a:pt x="6957" y="12130"/>
                  <a:pt x="6941" y="12083"/>
                </a:cubicBezTo>
                <a:cubicBezTo>
                  <a:pt x="6919" y="12022"/>
                  <a:pt x="6917" y="11961"/>
                  <a:pt x="6932" y="11865"/>
                </a:cubicBezTo>
                <a:cubicBezTo>
                  <a:pt x="6970" y="11619"/>
                  <a:pt x="6956" y="11606"/>
                  <a:pt x="6782" y="11617"/>
                </a:cubicBezTo>
                <a:close/>
                <a:moveTo>
                  <a:pt x="7099" y="11881"/>
                </a:moveTo>
                <a:cubicBezTo>
                  <a:pt x="7088" y="11881"/>
                  <a:pt x="7081" y="11930"/>
                  <a:pt x="7081" y="11990"/>
                </a:cubicBezTo>
                <a:cubicBezTo>
                  <a:pt x="7081" y="12050"/>
                  <a:pt x="7088" y="12099"/>
                  <a:pt x="7099" y="12099"/>
                </a:cubicBezTo>
                <a:cubicBezTo>
                  <a:pt x="7111" y="12099"/>
                  <a:pt x="7122" y="12050"/>
                  <a:pt x="7122" y="11990"/>
                </a:cubicBezTo>
                <a:cubicBezTo>
                  <a:pt x="7122" y="11930"/>
                  <a:pt x="7111" y="11881"/>
                  <a:pt x="7099" y="11881"/>
                </a:cubicBezTo>
                <a:close/>
                <a:moveTo>
                  <a:pt x="19650" y="12596"/>
                </a:moveTo>
                <a:cubicBezTo>
                  <a:pt x="19638" y="12596"/>
                  <a:pt x="19627" y="12634"/>
                  <a:pt x="19627" y="12674"/>
                </a:cubicBezTo>
                <a:cubicBezTo>
                  <a:pt x="19627" y="12714"/>
                  <a:pt x="19638" y="12752"/>
                  <a:pt x="19650" y="12752"/>
                </a:cubicBezTo>
                <a:cubicBezTo>
                  <a:pt x="19661" y="12752"/>
                  <a:pt x="19672" y="12714"/>
                  <a:pt x="19672" y="12674"/>
                </a:cubicBezTo>
                <a:cubicBezTo>
                  <a:pt x="19672" y="12634"/>
                  <a:pt x="19661" y="12596"/>
                  <a:pt x="19650" y="12596"/>
                </a:cubicBezTo>
                <a:close/>
                <a:moveTo>
                  <a:pt x="8861" y="13980"/>
                </a:moveTo>
                <a:cubicBezTo>
                  <a:pt x="8849" y="13980"/>
                  <a:pt x="8838" y="14018"/>
                  <a:pt x="8838" y="14058"/>
                </a:cubicBezTo>
                <a:cubicBezTo>
                  <a:pt x="8838" y="14098"/>
                  <a:pt x="8849" y="14136"/>
                  <a:pt x="8861" y="14136"/>
                </a:cubicBezTo>
                <a:cubicBezTo>
                  <a:pt x="8872" y="14136"/>
                  <a:pt x="8883" y="14098"/>
                  <a:pt x="8883" y="14058"/>
                </a:cubicBezTo>
                <a:cubicBezTo>
                  <a:pt x="8883" y="14018"/>
                  <a:pt x="8872" y="13980"/>
                  <a:pt x="8861" y="13980"/>
                </a:cubicBezTo>
                <a:close/>
                <a:moveTo>
                  <a:pt x="9082" y="13980"/>
                </a:moveTo>
                <a:cubicBezTo>
                  <a:pt x="9076" y="14018"/>
                  <a:pt x="9092" y="14056"/>
                  <a:pt x="9119" y="14074"/>
                </a:cubicBezTo>
                <a:cubicBezTo>
                  <a:pt x="9145" y="14091"/>
                  <a:pt x="9170" y="14115"/>
                  <a:pt x="9173" y="14120"/>
                </a:cubicBezTo>
                <a:cubicBezTo>
                  <a:pt x="9175" y="14126"/>
                  <a:pt x="9171" y="14087"/>
                  <a:pt x="9164" y="14027"/>
                </a:cubicBezTo>
                <a:cubicBezTo>
                  <a:pt x="9150" y="13906"/>
                  <a:pt x="9101" y="13876"/>
                  <a:pt x="9082" y="13980"/>
                </a:cubicBezTo>
                <a:close/>
                <a:moveTo>
                  <a:pt x="10640" y="14276"/>
                </a:moveTo>
                <a:cubicBezTo>
                  <a:pt x="10606" y="14276"/>
                  <a:pt x="10591" y="14607"/>
                  <a:pt x="10617" y="14773"/>
                </a:cubicBezTo>
                <a:cubicBezTo>
                  <a:pt x="10652" y="14997"/>
                  <a:pt x="10663" y="14967"/>
                  <a:pt x="10663" y="14602"/>
                </a:cubicBezTo>
                <a:cubicBezTo>
                  <a:pt x="10663" y="14422"/>
                  <a:pt x="10651" y="14276"/>
                  <a:pt x="10640" y="14276"/>
                </a:cubicBezTo>
                <a:close/>
                <a:moveTo>
                  <a:pt x="3011" y="14571"/>
                </a:moveTo>
                <a:cubicBezTo>
                  <a:pt x="2999" y="14571"/>
                  <a:pt x="2988" y="14609"/>
                  <a:pt x="2988" y="14649"/>
                </a:cubicBezTo>
                <a:cubicBezTo>
                  <a:pt x="2988" y="14689"/>
                  <a:pt x="2999" y="14711"/>
                  <a:pt x="3011" y="14711"/>
                </a:cubicBezTo>
                <a:cubicBezTo>
                  <a:pt x="3023" y="14711"/>
                  <a:pt x="3029" y="14689"/>
                  <a:pt x="3029" y="14649"/>
                </a:cubicBezTo>
                <a:cubicBezTo>
                  <a:pt x="3029" y="14609"/>
                  <a:pt x="3023" y="14571"/>
                  <a:pt x="3011" y="14571"/>
                </a:cubicBezTo>
                <a:close/>
                <a:moveTo>
                  <a:pt x="5460" y="14571"/>
                </a:moveTo>
                <a:cubicBezTo>
                  <a:pt x="5443" y="14571"/>
                  <a:pt x="5424" y="14609"/>
                  <a:pt x="5424" y="14649"/>
                </a:cubicBezTo>
                <a:cubicBezTo>
                  <a:pt x="5424" y="14689"/>
                  <a:pt x="5443" y="14711"/>
                  <a:pt x="5460" y="14711"/>
                </a:cubicBezTo>
                <a:cubicBezTo>
                  <a:pt x="5478" y="14711"/>
                  <a:pt x="5492" y="14689"/>
                  <a:pt x="5492" y="14649"/>
                </a:cubicBezTo>
                <a:cubicBezTo>
                  <a:pt x="5492" y="14609"/>
                  <a:pt x="5478" y="14571"/>
                  <a:pt x="5460" y="14571"/>
                </a:cubicBezTo>
                <a:close/>
                <a:moveTo>
                  <a:pt x="9852" y="17713"/>
                </a:moveTo>
                <a:cubicBezTo>
                  <a:pt x="9847" y="17562"/>
                  <a:pt x="9843" y="17692"/>
                  <a:pt x="9843" y="17992"/>
                </a:cubicBezTo>
                <a:cubicBezTo>
                  <a:pt x="9843" y="18293"/>
                  <a:pt x="9847" y="18407"/>
                  <a:pt x="9852" y="18257"/>
                </a:cubicBezTo>
                <a:cubicBezTo>
                  <a:pt x="9857" y="18107"/>
                  <a:pt x="9857" y="17863"/>
                  <a:pt x="9852" y="17713"/>
                </a:cubicBezTo>
                <a:close/>
                <a:moveTo>
                  <a:pt x="4365" y="18646"/>
                </a:moveTo>
                <a:cubicBezTo>
                  <a:pt x="4353" y="18646"/>
                  <a:pt x="4347" y="18868"/>
                  <a:pt x="4347" y="19159"/>
                </a:cubicBezTo>
                <a:cubicBezTo>
                  <a:pt x="4347" y="19450"/>
                  <a:pt x="4353" y="19672"/>
                  <a:pt x="4365" y="19672"/>
                </a:cubicBezTo>
                <a:cubicBezTo>
                  <a:pt x="4377" y="19672"/>
                  <a:pt x="4387" y="19450"/>
                  <a:pt x="4387" y="19159"/>
                </a:cubicBezTo>
                <a:cubicBezTo>
                  <a:pt x="4387" y="18868"/>
                  <a:pt x="4377" y="18646"/>
                  <a:pt x="4365" y="18646"/>
                </a:cubicBezTo>
                <a:close/>
                <a:moveTo>
                  <a:pt x="9752" y="19921"/>
                </a:moveTo>
                <a:cubicBezTo>
                  <a:pt x="9741" y="19946"/>
                  <a:pt x="9730" y="20016"/>
                  <a:pt x="9730" y="20076"/>
                </a:cubicBezTo>
                <a:cubicBezTo>
                  <a:pt x="9730" y="20136"/>
                  <a:pt x="9741" y="20163"/>
                  <a:pt x="9752" y="20139"/>
                </a:cubicBezTo>
                <a:cubicBezTo>
                  <a:pt x="9764" y="20114"/>
                  <a:pt x="9771" y="20043"/>
                  <a:pt x="9771" y="19983"/>
                </a:cubicBezTo>
                <a:cubicBezTo>
                  <a:pt x="9771" y="19923"/>
                  <a:pt x="9764" y="19896"/>
                  <a:pt x="9752" y="19921"/>
                </a:cubicBezTo>
                <a:close/>
                <a:moveTo>
                  <a:pt x="7145" y="20667"/>
                </a:moveTo>
                <a:cubicBezTo>
                  <a:pt x="7116" y="20642"/>
                  <a:pt x="7109" y="20659"/>
                  <a:pt x="7117" y="20729"/>
                </a:cubicBezTo>
                <a:cubicBezTo>
                  <a:pt x="7124" y="20785"/>
                  <a:pt x="7142" y="20823"/>
                  <a:pt x="7158" y="20823"/>
                </a:cubicBezTo>
                <a:cubicBezTo>
                  <a:pt x="7202" y="20823"/>
                  <a:pt x="7191" y="20709"/>
                  <a:pt x="7145" y="20667"/>
                </a:cubicBezTo>
                <a:close/>
                <a:moveTo>
                  <a:pt x="4641" y="20714"/>
                </a:moveTo>
                <a:cubicBezTo>
                  <a:pt x="4629" y="20689"/>
                  <a:pt x="4623" y="20703"/>
                  <a:pt x="4623" y="20745"/>
                </a:cubicBezTo>
                <a:cubicBezTo>
                  <a:pt x="4623" y="20787"/>
                  <a:pt x="4629" y="20823"/>
                  <a:pt x="4641" y="20823"/>
                </a:cubicBezTo>
                <a:cubicBezTo>
                  <a:pt x="4652" y="20823"/>
                  <a:pt x="4663" y="20809"/>
                  <a:pt x="4663" y="20792"/>
                </a:cubicBezTo>
                <a:cubicBezTo>
                  <a:pt x="4663" y="20774"/>
                  <a:pt x="4652" y="20739"/>
                  <a:pt x="4641" y="20714"/>
                </a:cubicBezTo>
                <a:close/>
                <a:moveTo>
                  <a:pt x="4482" y="20729"/>
                </a:moveTo>
                <a:cubicBezTo>
                  <a:pt x="4466" y="20751"/>
                  <a:pt x="4458" y="20802"/>
                  <a:pt x="4464" y="20838"/>
                </a:cubicBezTo>
                <a:cubicBezTo>
                  <a:pt x="4479" y="20921"/>
                  <a:pt x="4537" y="20920"/>
                  <a:pt x="4537" y="20838"/>
                </a:cubicBezTo>
                <a:cubicBezTo>
                  <a:pt x="4537" y="20736"/>
                  <a:pt x="4513" y="20688"/>
                  <a:pt x="4482" y="20729"/>
                </a:cubicBezTo>
                <a:close/>
                <a:moveTo>
                  <a:pt x="3966" y="20745"/>
                </a:moveTo>
                <a:cubicBezTo>
                  <a:pt x="3942" y="20662"/>
                  <a:pt x="3895" y="20743"/>
                  <a:pt x="3912" y="20838"/>
                </a:cubicBezTo>
                <a:cubicBezTo>
                  <a:pt x="3918" y="20874"/>
                  <a:pt x="3939" y="20877"/>
                  <a:pt x="3957" y="20854"/>
                </a:cubicBezTo>
                <a:cubicBezTo>
                  <a:pt x="3978" y="20826"/>
                  <a:pt x="3980" y="20792"/>
                  <a:pt x="3966" y="20745"/>
                </a:cubicBezTo>
                <a:close/>
                <a:moveTo>
                  <a:pt x="6977" y="20745"/>
                </a:moveTo>
                <a:cubicBezTo>
                  <a:pt x="6948" y="20783"/>
                  <a:pt x="6952" y="20797"/>
                  <a:pt x="6995" y="20838"/>
                </a:cubicBezTo>
                <a:cubicBezTo>
                  <a:pt x="7024" y="20866"/>
                  <a:pt x="7050" y="20897"/>
                  <a:pt x="7054" y="20901"/>
                </a:cubicBezTo>
                <a:cubicBezTo>
                  <a:pt x="7058" y="20904"/>
                  <a:pt x="7054" y="20849"/>
                  <a:pt x="7040" y="20792"/>
                </a:cubicBezTo>
                <a:cubicBezTo>
                  <a:pt x="7026" y="20732"/>
                  <a:pt x="6997" y="20718"/>
                  <a:pt x="6977" y="20745"/>
                </a:cubicBezTo>
                <a:close/>
                <a:moveTo>
                  <a:pt x="2395" y="21103"/>
                </a:moveTo>
                <a:cubicBezTo>
                  <a:pt x="2303" y="21116"/>
                  <a:pt x="2228" y="21159"/>
                  <a:pt x="2228" y="21196"/>
                </a:cubicBezTo>
                <a:cubicBezTo>
                  <a:pt x="2228" y="21300"/>
                  <a:pt x="2514" y="21287"/>
                  <a:pt x="2540" y="21180"/>
                </a:cubicBezTo>
                <a:cubicBezTo>
                  <a:pt x="2557" y="21109"/>
                  <a:pt x="2528" y="21084"/>
                  <a:pt x="2395" y="21103"/>
                </a:cubicBezTo>
                <a:close/>
                <a:moveTo>
                  <a:pt x="8213" y="21118"/>
                </a:moveTo>
                <a:cubicBezTo>
                  <a:pt x="8168" y="21118"/>
                  <a:pt x="8142" y="21153"/>
                  <a:pt x="8150" y="21196"/>
                </a:cubicBezTo>
                <a:cubicBezTo>
                  <a:pt x="8157" y="21236"/>
                  <a:pt x="8192" y="21274"/>
                  <a:pt x="8227" y="21274"/>
                </a:cubicBezTo>
                <a:cubicBezTo>
                  <a:pt x="8261" y="21274"/>
                  <a:pt x="8290" y="21236"/>
                  <a:pt x="8290" y="21196"/>
                </a:cubicBezTo>
                <a:cubicBezTo>
                  <a:pt x="8290" y="21156"/>
                  <a:pt x="8255" y="21118"/>
                  <a:pt x="8213" y="21118"/>
                </a:cubicBezTo>
                <a:close/>
                <a:moveTo>
                  <a:pt x="2775" y="21320"/>
                </a:moveTo>
                <a:cubicBezTo>
                  <a:pt x="2729" y="21305"/>
                  <a:pt x="2694" y="21320"/>
                  <a:pt x="2694" y="21351"/>
                </a:cubicBezTo>
                <a:cubicBezTo>
                  <a:pt x="2694" y="21383"/>
                  <a:pt x="2729" y="21414"/>
                  <a:pt x="2775" y="21414"/>
                </a:cubicBezTo>
                <a:cubicBezTo>
                  <a:pt x="2822" y="21414"/>
                  <a:pt x="2861" y="21398"/>
                  <a:pt x="2861" y="21383"/>
                </a:cubicBezTo>
                <a:cubicBezTo>
                  <a:pt x="2861" y="21367"/>
                  <a:pt x="2822" y="21336"/>
                  <a:pt x="2775" y="21320"/>
                </a:cubicBezTo>
                <a:close/>
              </a:path>
            </a:pathLst>
          </a:custGeom>
          <a:ln w="88900">
            <a:miter lim="400000"/>
          </a:ln>
        </p:spPr>
      </p:pic>
      <p:sp>
        <p:nvSpPr>
          <p:cNvPr id="185" name="Title Text"/>
          <p:cNvSpPr txBox="1"/>
          <p:nvPr>
            <p:ph type="title"/>
          </p:nvPr>
        </p:nvSpPr>
        <p:spPr>
          <a:xfrm>
            <a:off x="571500" y="-50800"/>
            <a:ext cx="11861800" cy="1397000"/>
          </a:xfrm>
          <a:prstGeom prst="rect">
            <a:avLst/>
          </a:prstGeom>
        </p:spPr>
        <p:txBody>
          <a:bodyPr/>
          <a:lstStyle/>
          <a:p>
            <a:pPr/>
            <a:r>
              <a:t>Title Text</a:t>
            </a:r>
          </a:p>
        </p:txBody>
      </p:sp>
      <p:sp>
        <p:nvSpPr>
          <p:cNvPr id="186" name="Body Level One…"/>
          <p:cNvSpPr txBox="1"/>
          <p:nvPr>
            <p:ph type="body" idx="1"/>
          </p:nvPr>
        </p:nvSpPr>
        <p:spPr>
          <a:xfrm>
            <a:off x="571500" y="1663700"/>
            <a:ext cx="11861800" cy="6565900"/>
          </a:xfrm>
          <a:prstGeom prst="rect">
            <a:avLst/>
          </a:prstGeom>
        </p:spPr>
        <p:txBody>
          <a:bodyPr numCol="1" spcCol="38100"/>
          <a:lstStyle>
            <a:lvl1pPr>
              <a:spcBef>
                <a:spcPts val="1000"/>
              </a:spcBef>
              <a:defRPr sz="2400">
                <a:solidFill>
                  <a:srgbClr val="000000"/>
                </a:solidFill>
              </a:defRPr>
            </a:lvl1pPr>
            <a:lvl2pPr>
              <a:spcBef>
                <a:spcPts val="1500"/>
              </a:spcBef>
              <a:defRPr sz="2400">
                <a:solidFill>
                  <a:srgbClr val="000000"/>
                </a:solidFill>
              </a:defRPr>
            </a:lvl2pPr>
            <a:lvl3pPr>
              <a:defRPr sz="2400">
                <a:solidFill>
                  <a:srgbClr val="000000"/>
                </a:solidFill>
              </a:defRPr>
            </a:lvl3pPr>
            <a:lvl4pPr>
              <a:defRPr sz="2400">
                <a:solidFill>
                  <a:srgbClr val="000000"/>
                </a:solidFill>
              </a:defRPr>
            </a:lvl4pPr>
            <a:lvl5pPr>
              <a:defRPr sz="2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ICIC">
    <p:spTree>
      <p:nvGrpSpPr>
        <p:cNvPr id="1" name=""/>
        <p:cNvGrpSpPr/>
        <p:nvPr/>
      </p:nvGrpSpPr>
      <p:grpSpPr>
        <a:xfrm>
          <a:off x="0" y="0"/>
          <a:ext cx="0" cy="0"/>
          <a:chOff x="0" y="0"/>
          <a:chExt cx="0" cy="0"/>
        </a:xfrm>
      </p:grpSpPr>
      <p:sp>
        <p:nvSpPr>
          <p:cNvPr id="194" name="Line"/>
          <p:cNvSpPr/>
          <p:nvPr/>
        </p:nvSpPr>
        <p:spPr>
          <a:xfrm>
            <a:off x="647700" y="1587500"/>
            <a:ext cx="11709400" cy="127"/>
          </a:xfrm>
          <a:prstGeom prst="line">
            <a:avLst/>
          </a:prstGeom>
          <a:ln w="12700">
            <a:solidFill>
              <a:srgbClr val="9A9A9A"/>
            </a:solidFill>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195" name="Line"/>
          <p:cNvSpPr/>
          <p:nvPr/>
        </p:nvSpPr>
        <p:spPr>
          <a:xfrm>
            <a:off x="2210677" y="9118727"/>
            <a:ext cx="10184633" cy="19"/>
          </a:xfrm>
          <a:prstGeom prst="line">
            <a:avLst/>
          </a:prstGeom>
          <a:ln w="6350">
            <a:solidFill>
              <a:srgbClr val="000000"/>
            </a:solidFill>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196" name="Roberto Trotta"/>
          <p:cNvSpPr txBox="1"/>
          <p:nvPr/>
        </p:nvSpPr>
        <p:spPr>
          <a:xfrm>
            <a:off x="11040016" y="9182100"/>
            <a:ext cx="1264134" cy="317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1400">
                <a:solidFill>
                  <a:srgbClr val="606060"/>
                </a:solidFill>
                <a:latin typeface="+mn-lt"/>
                <a:ea typeface="+mn-ea"/>
                <a:cs typeface="+mn-cs"/>
                <a:sym typeface="Helvetica Neue Light"/>
              </a:defRPr>
            </a:lvl1pPr>
          </a:lstStyle>
          <a:p>
            <a:pPr/>
            <a:r>
              <a:t>Roberto Trotta </a:t>
            </a:r>
          </a:p>
        </p:txBody>
      </p:sp>
      <p:pic>
        <p:nvPicPr>
          <p:cNvPr id="197" name="ICL_logo.png" descr="ICL_logo.png"/>
          <p:cNvPicPr>
            <a:picLocks noChangeAspect="1"/>
          </p:cNvPicPr>
          <p:nvPr/>
        </p:nvPicPr>
        <p:blipFill>
          <a:blip r:embed="rId2">
            <a:extLst/>
          </a:blip>
          <a:srcRect l="0" t="9318" r="743" b="6814"/>
          <a:stretch>
            <a:fillRect/>
          </a:stretch>
        </p:blipFill>
        <p:spPr>
          <a:xfrm>
            <a:off x="10515600" y="719402"/>
            <a:ext cx="1892158" cy="550070"/>
          </a:xfrm>
          <a:custGeom>
            <a:avLst/>
            <a:gdLst/>
            <a:ahLst/>
            <a:cxnLst>
              <a:cxn ang="0">
                <a:pos x="wd2" y="hd2"/>
              </a:cxn>
              <a:cxn ang="5400000">
                <a:pos x="wd2" y="hd2"/>
              </a:cxn>
              <a:cxn ang="10800000">
                <a:pos x="wd2" y="hd2"/>
              </a:cxn>
              <a:cxn ang="16200000">
                <a:pos x="wd2" y="hd2"/>
              </a:cxn>
            </a:cxnLst>
            <a:rect l="0" t="0" r="r" b="b"/>
            <a:pathLst>
              <a:path w="21586" h="21554" fill="norm" stroke="1" extrusionOk="0">
                <a:moveTo>
                  <a:pt x="15163" y="0"/>
                </a:moveTo>
                <a:cubicBezTo>
                  <a:pt x="15113" y="0"/>
                  <a:pt x="15113" y="19"/>
                  <a:pt x="15113" y="544"/>
                </a:cubicBezTo>
                <a:cubicBezTo>
                  <a:pt x="15113" y="842"/>
                  <a:pt x="15102" y="1110"/>
                  <a:pt x="15091" y="1135"/>
                </a:cubicBezTo>
                <a:cubicBezTo>
                  <a:pt x="15079" y="1160"/>
                  <a:pt x="15072" y="1421"/>
                  <a:pt x="15072" y="1711"/>
                </a:cubicBezTo>
                <a:cubicBezTo>
                  <a:pt x="15072" y="2001"/>
                  <a:pt x="15061" y="2264"/>
                  <a:pt x="15050" y="2302"/>
                </a:cubicBezTo>
                <a:cubicBezTo>
                  <a:pt x="15039" y="2340"/>
                  <a:pt x="15026" y="2601"/>
                  <a:pt x="15023" y="2877"/>
                </a:cubicBezTo>
                <a:cubicBezTo>
                  <a:pt x="15018" y="3236"/>
                  <a:pt x="15009" y="3385"/>
                  <a:pt x="14986" y="3421"/>
                </a:cubicBezTo>
                <a:cubicBezTo>
                  <a:pt x="14969" y="3449"/>
                  <a:pt x="14932" y="3512"/>
                  <a:pt x="14905" y="3561"/>
                </a:cubicBezTo>
                <a:cubicBezTo>
                  <a:pt x="14836" y="3684"/>
                  <a:pt x="14774" y="3493"/>
                  <a:pt x="14774" y="3157"/>
                </a:cubicBezTo>
                <a:lnTo>
                  <a:pt x="14774" y="2924"/>
                </a:lnTo>
                <a:lnTo>
                  <a:pt x="14425" y="2955"/>
                </a:lnTo>
                <a:cubicBezTo>
                  <a:pt x="14135" y="2981"/>
                  <a:pt x="14068" y="2963"/>
                  <a:pt x="14058" y="2877"/>
                </a:cubicBezTo>
                <a:cubicBezTo>
                  <a:pt x="14044" y="2751"/>
                  <a:pt x="13919" y="2742"/>
                  <a:pt x="13864" y="2861"/>
                </a:cubicBezTo>
                <a:cubicBezTo>
                  <a:pt x="13800" y="2998"/>
                  <a:pt x="13755" y="2888"/>
                  <a:pt x="13755" y="2597"/>
                </a:cubicBezTo>
                <a:cubicBezTo>
                  <a:pt x="13755" y="2373"/>
                  <a:pt x="13750" y="2333"/>
                  <a:pt x="13705" y="2333"/>
                </a:cubicBezTo>
                <a:cubicBezTo>
                  <a:pt x="13639" y="2333"/>
                  <a:pt x="13626" y="2260"/>
                  <a:pt x="13619" y="1835"/>
                </a:cubicBezTo>
                <a:cubicBezTo>
                  <a:pt x="13612" y="1415"/>
                  <a:pt x="13572" y="1126"/>
                  <a:pt x="13538" y="1244"/>
                </a:cubicBezTo>
                <a:cubicBezTo>
                  <a:pt x="13479" y="1445"/>
                  <a:pt x="13375" y="1201"/>
                  <a:pt x="13375" y="871"/>
                </a:cubicBezTo>
                <a:cubicBezTo>
                  <a:pt x="13375" y="563"/>
                  <a:pt x="13278" y="559"/>
                  <a:pt x="13193" y="855"/>
                </a:cubicBezTo>
                <a:lnTo>
                  <a:pt x="13130" y="1073"/>
                </a:lnTo>
                <a:lnTo>
                  <a:pt x="12908" y="1026"/>
                </a:lnTo>
                <a:cubicBezTo>
                  <a:pt x="12786" y="1002"/>
                  <a:pt x="12673" y="1008"/>
                  <a:pt x="12659" y="1042"/>
                </a:cubicBezTo>
                <a:cubicBezTo>
                  <a:pt x="12619" y="1143"/>
                  <a:pt x="12496" y="1072"/>
                  <a:pt x="12496" y="949"/>
                </a:cubicBezTo>
                <a:cubicBezTo>
                  <a:pt x="12496" y="889"/>
                  <a:pt x="12514" y="839"/>
                  <a:pt x="12537" y="824"/>
                </a:cubicBezTo>
                <a:cubicBezTo>
                  <a:pt x="12633" y="765"/>
                  <a:pt x="12608" y="677"/>
                  <a:pt x="12487" y="653"/>
                </a:cubicBezTo>
                <a:cubicBezTo>
                  <a:pt x="12359" y="628"/>
                  <a:pt x="12356" y="630"/>
                  <a:pt x="12356" y="824"/>
                </a:cubicBezTo>
                <a:cubicBezTo>
                  <a:pt x="12356" y="932"/>
                  <a:pt x="12370" y="1045"/>
                  <a:pt x="12383" y="1073"/>
                </a:cubicBezTo>
                <a:cubicBezTo>
                  <a:pt x="12400" y="1109"/>
                  <a:pt x="12396" y="1146"/>
                  <a:pt x="12369" y="1213"/>
                </a:cubicBezTo>
                <a:cubicBezTo>
                  <a:pt x="12340" y="1287"/>
                  <a:pt x="12324" y="1292"/>
                  <a:pt x="12302" y="1229"/>
                </a:cubicBezTo>
                <a:cubicBezTo>
                  <a:pt x="12259" y="1107"/>
                  <a:pt x="12080" y="1108"/>
                  <a:pt x="12093" y="1229"/>
                </a:cubicBezTo>
                <a:cubicBezTo>
                  <a:pt x="12099" y="1281"/>
                  <a:pt x="12077" y="1346"/>
                  <a:pt x="12048" y="1384"/>
                </a:cubicBezTo>
                <a:cubicBezTo>
                  <a:pt x="12011" y="1433"/>
                  <a:pt x="11999" y="1515"/>
                  <a:pt x="12003" y="1633"/>
                </a:cubicBezTo>
                <a:cubicBezTo>
                  <a:pt x="12007" y="1756"/>
                  <a:pt x="11998" y="1788"/>
                  <a:pt x="11966" y="1788"/>
                </a:cubicBezTo>
                <a:cubicBezTo>
                  <a:pt x="11943" y="1788"/>
                  <a:pt x="11923" y="1745"/>
                  <a:pt x="11921" y="1695"/>
                </a:cubicBezTo>
                <a:cubicBezTo>
                  <a:pt x="11913" y="1425"/>
                  <a:pt x="11913" y="1421"/>
                  <a:pt x="11894" y="1524"/>
                </a:cubicBezTo>
                <a:cubicBezTo>
                  <a:pt x="11884" y="1580"/>
                  <a:pt x="11879" y="1685"/>
                  <a:pt x="11885" y="1742"/>
                </a:cubicBezTo>
                <a:cubicBezTo>
                  <a:pt x="11901" y="1887"/>
                  <a:pt x="11765" y="2330"/>
                  <a:pt x="11704" y="2333"/>
                </a:cubicBezTo>
                <a:cubicBezTo>
                  <a:pt x="11662" y="2335"/>
                  <a:pt x="11656" y="2354"/>
                  <a:pt x="11677" y="2442"/>
                </a:cubicBezTo>
                <a:cubicBezTo>
                  <a:pt x="11708" y="2571"/>
                  <a:pt x="11687" y="2715"/>
                  <a:pt x="11645" y="2659"/>
                </a:cubicBezTo>
                <a:cubicBezTo>
                  <a:pt x="11620" y="2627"/>
                  <a:pt x="11616" y="2681"/>
                  <a:pt x="11618" y="2970"/>
                </a:cubicBezTo>
                <a:cubicBezTo>
                  <a:pt x="11621" y="3382"/>
                  <a:pt x="11605" y="3544"/>
                  <a:pt x="11568" y="3437"/>
                </a:cubicBezTo>
                <a:cubicBezTo>
                  <a:pt x="11550" y="3386"/>
                  <a:pt x="11541" y="3444"/>
                  <a:pt x="11541" y="3639"/>
                </a:cubicBezTo>
                <a:cubicBezTo>
                  <a:pt x="11541" y="3895"/>
                  <a:pt x="11540" y="3897"/>
                  <a:pt x="11464" y="3919"/>
                </a:cubicBezTo>
                <a:cubicBezTo>
                  <a:pt x="11385" y="3941"/>
                  <a:pt x="11382" y="3945"/>
                  <a:pt x="11382" y="4261"/>
                </a:cubicBezTo>
                <a:cubicBezTo>
                  <a:pt x="11382" y="4436"/>
                  <a:pt x="11371" y="4609"/>
                  <a:pt x="11360" y="4634"/>
                </a:cubicBezTo>
                <a:cubicBezTo>
                  <a:pt x="11348" y="4660"/>
                  <a:pt x="11342" y="5025"/>
                  <a:pt x="11342" y="5474"/>
                </a:cubicBezTo>
                <a:cubicBezTo>
                  <a:pt x="11342" y="6239"/>
                  <a:pt x="11341" y="6260"/>
                  <a:pt x="11387" y="6283"/>
                </a:cubicBezTo>
                <a:cubicBezTo>
                  <a:pt x="11427" y="6302"/>
                  <a:pt x="11433" y="6347"/>
                  <a:pt x="11428" y="6563"/>
                </a:cubicBezTo>
                <a:cubicBezTo>
                  <a:pt x="11424" y="6702"/>
                  <a:pt x="11416" y="6850"/>
                  <a:pt x="11405" y="6889"/>
                </a:cubicBezTo>
                <a:cubicBezTo>
                  <a:pt x="11394" y="6928"/>
                  <a:pt x="11382" y="7061"/>
                  <a:pt x="11382" y="7185"/>
                </a:cubicBezTo>
                <a:cubicBezTo>
                  <a:pt x="11382" y="7384"/>
                  <a:pt x="11391" y="7402"/>
                  <a:pt x="11450" y="7418"/>
                </a:cubicBezTo>
                <a:cubicBezTo>
                  <a:pt x="11489" y="7428"/>
                  <a:pt x="11532" y="7394"/>
                  <a:pt x="11554" y="7325"/>
                </a:cubicBezTo>
                <a:cubicBezTo>
                  <a:pt x="11591" y="7211"/>
                  <a:pt x="11597" y="7212"/>
                  <a:pt x="11618" y="7402"/>
                </a:cubicBezTo>
                <a:cubicBezTo>
                  <a:pt x="11630" y="7513"/>
                  <a:pt x="11633" y="7615"/>
                  <a:pt x="11627" y="7636"/>
                </a:cubicBezTo>
                <a:cubicBezTo>
                  <a:pt x="11621" y="7656"/>
                  <a:pt x="11626" y="7717"/>
                  <a:pt x="11640" y="7775"/>
                </a:cubicBezTo>
                <a:cubicBezTo>
                  <a:pt x="11655" y="7834"/>
                  <a:pt x="11666" y="7943"/>
                  <a:pt x="11668" y="8009"/>
                </a:cubicBezTo>
                <a:cubicBezTo>
                  <a:pt x="11669" y="8074"/>
                  <a:pt x="11675" y="8229"/>
                  <a:pt x="11677" y="8351"/>
                </a:cubicBezTo>
                <a:cubicBezTo>
                  <a:pt x="11680" y="8541"/>
                  <a:pt x="11685" y="8571"/>
                  <a:pt x="11736" y="8569"/>
                </a:cubicBezTo>
                <a:cubicBezTo>
                  <a:pt x="11789" y="8566"/>
                  <a:pt x="11794" y="8583"/>
                  <a:pt x="11794" y="8849"/>
                </a:cubicBezTo>
                <a:cubicBezTo>
                  <a:pt x="11794" y="9145"/>
                  <a:pt x="11827" y="9232"/>
                  <a:pt x="11944" y="9253"/>
                </a:cubicBezTo>
                <a:cubicBezTo>
                  <a:pt x="11977" y="9259"/>
                  <a:pt x="11975" y="9233"/>
                  <a:pt x="11953" y="9144"/>
                </a:cubicBezTo>
                <a:cubicBezTo>
                  <a:pt x="11932" y="9056"/>
                  <a:pt x="11936" y="9029"/>
                  <a:pt x="11966" y="8988"/>
                </a:cubicBezTo>
                <a:cubicBezTo>
                  <a:pt x="12015" y="8924"/>
                  <a:pt x="12071" y="9195"/>
                  <a:pt x="12071" y="9502"/>
                </a:cubicBezTo>
                <a:cubicBezTo>
                  <a:pt x="12071" y="9700"/>
                  <a:pt x="12081" y="9733"/>
                  <a:pt x="12148" y="9766"/>
                </a:cubicBezTo>
                <a:cubicBezTo>
                  <a:pt x="12220" y="9801"/>
                  <a:pt x="12218" y="9808"/>
                  <a:pt x="12215" y="10108"/>
                </a:cubicBezTo>
                <a:cubicBezTo>
                  <a:pt x="12213" y="10338"/>
                  <a:pt x="12224" y="10419"/>
                  <a:pt x="12247" y="10419"/>
                </a:cubicBezTo>
                <a:cubicBezTo>
                  <a:pt x="12268" y="10419"/>
                  <a:pt x="12274" y="10373"/>
                  <a:pt x="12265" y="10295"/>
                </a:cubicBezTo>
                <a:cubicBezTo>
                  <a:pt x="12258" y="10228"/>
                  <a:pt x="12264" y="10118"/>
                  <a:pt x="12283" y="10046"/>
                </a:cubicBezTo>
                <a:cubicBezTo>
                  <a:pt x="12316" y="9923"/>
                  <a:pt x="12323" y="9931"/>
                  <a:pt x="12378" y="10046"/>
                </a:cubicBezTo>
                <a:cubicBezTo>
                  <a:pt x="12453" y="10201"/>
                  <a:pt x="12459" y="10305"/>
                  <a:pt x="12397" y="10357"/>
                </a:cubicBezTo>
                <a:cubicBezTo>
                  <a:pt x="12370" y="10379"/>
                  <a:pt x="12426" y="10398"/>
                  <a:pt x="12519" y="10404"/>
                </a:cubicBezTo>
                <a:cubicBezTo>
                  <a:pt x="12629" y="10410"/>
                  <a:pt x="12710" y="10378"/>
                  <a:pt x="12750" y="10310"/>
                </a:cubicBezTo>
                <a:cubicBezTo>
                  <a:pt x="12825" y="10182"/>
                  <a:pt x="12852" y="10179"/>
                  <a:pt x="12886" y="10295"/>
                </a:cubicBezTo>
                <a:cubicBezTo>
                  <a:pt x="12900" y="10344"/>
                  <a:pt x="12941" y="10369"/>
                  <a:pt x="12981" y="10357"/>
                </a:cubicBezTo>
                <a:cubicBezTo>
                  <a:pt x="13020" y="10345"/>
                  <a:pt x="13059" y="10376"/>
                  <a:pt x="13067" y="10419"/>
                </a:cubicBezTo>
                <a:cubicBezTo>
                  <a:pt x="13092" y="10561"/>
                  <a:pt x="13199" y="10501"/>
                  <a:pt x="13212" y="10341"/>
                </a:cubicBezTo>
                <a:cubicBezTo>
                  <a:pt x="13221" y="10223"/>
                  <a:pt x="13242" y="10201"/>
                  <a:pt x="13320" y="10201"/>
                </a:cubicBezTo>
                <a:cubicBezTo>
                  <a:pt x="13373" y="10201"/>
                  <a:pt x="13418" y="10228"/>
                  <a:pt x="13424" y="10264"/>
                </a:cubicBezTo>
                <a:cubicBezTo>
                  <a:pt x="13446" y="10383"/>
                  <a:pt x="13543" y="10407"/>
                  <a:pt x="13556" y="10295"/>
                </a:cubicBezTo>
                <a:cubicBezTo>
                  <a:pt x="13565" y="10211"/>
                  <a:pt x="13573" y="10196"/>
                  <a:pt x="13596" y="10264"/>
                </a:cubicBezTo>
                <a:cubicBezTo>
                  <a:pt x="13614" y="10315"/>
                  <a:pt x="13693" y="10360"/>
                  <a:pt x="13791" y="10357"/>
                </a:cubicBezTo>
                <a:cubicBezTo>
                  <a:pt x="13882" y="10354"/>
                  <a:pt x="13998" y="10363"/>
                  <a:pt x="14049" y="10388"/>
                </a:cubicBezTo>
                <a:cubicBezTo>
                  <a:pt x="14128" y="10426"/>
                  <a:pt x="14141" y="10421"/>
                  <a:pt x="14131" y="10326"/>
                </a:cubicBezTo>
                <a:cubicBezTo>
                  <a:pt x="14116" y="10198"/>
                  <a:pt x="14167" y="10026"/>
                  <a:pt x="14199" y="10093"/>
                </a:cubicBezTo>
                <a:cubicBezTo>
                  <a:pt x="14210" y="10117"/>
                  <a:pt x="14216" y="10194"/>
                  <a:pt x="14212" y="10264"/>
                </a:cubicBezTo>
                <a:cubicBezTo>
                  <a:pt x="14206" y="10376"/>
                  <a:pt x="14231" y="10387"/>
                  <a:pt x="14429" y="10404"/>
                </a:cubicBezTo>
                <a:cubicBezTo>
                  <a:pt x="14612" y="10419"/>
                  <a:pt x="14659" y="10403"/>
                  <a:pt x="14679" y="10310"/>
                </a:cubicBezTo>
                <a:cubicBezTo>
                  <a:pt x="14697" y="10221"/>
                  <a:pt x="14712" y="10207"/>
                  <a:pt x="14755" y="10264"/>
                </a:cubicBezTo>
                <a:cubicBezTo>
                  <a:pt x="14803" y="10325"/>
                  <a:pt x="14814" y="10321"/>
                  <a:pt x="14823" y="10201"/>
                </a:cubicBezTo>
                <a:cubicBezTo>
                  <a:pt x="14829" y="10122"/>
                  <a:pt x="14854" y="10061"/>
                  <a:pt x="14878" y="10061"/>
                </a:cubicBezTo>
                <a:cubicBezTo>
                  <a:pt x="14902" y="10061"/>
                  <a:pt x="14921" y="9990"/>
                  <a:pt x="14928" y="9906"/>
                </a:cubicBezTo>
                <a:cubicBezTo>
                  <a:pt x="14934" y="9816"/>
                  <a:pt x="14957" y="9766"/>
                  <a:pt x="14986" y="9766"/>
                </a:cubicBezTo>
                <a:cubicBezTo>
                  <a:pt x="15027" y="9766"/>
                  <a:pt x="15033" y="9732"/>
                  <a:pt x="15023" y="9548"/>
                </a:cubicBezTo>
                <a:cubicBezTo>
                  <a:pt x="15006" y="9270"/>
                  <a:pt x="15057" y="9097"/>
                  <a:pt x="15091" y="9315"/>
                </a:cubicBezTo>
                <a:cubicBezTo>
                  <a:pt x="15103" y="9395"/>
                  <a:pt x="15113" y="9538"/>
                  <a:pt x="15113" y="9626"/>
                </a:cubicBezTo>
                <a:cubicBezTo>
                  <a:pt x="15113" y="9757"/>
                  <a:pt x="15119" y="9761"/>
                  <a:pt x="15145" y="9688"/>
                </a:cubicBezTo>
                <a:cubicBezTo>
                  <a:pt x="15195" y="9546"/>
                  <a:pt x="15215" y="9663"/>
                  <a:pt x="15204" y="10015"/>
                </a:cubicBezTo>
                <a:cubicBezTo>
                  <a:pt x="15196" y="10262"/>
                  <a:pt x="15200" y="10353"/>
                  <a:pt x="15222" y="10357"/>
                </a:cubicBezTo>
                <a:cubicBezTo>
                  <a:pt x="15459" y="10402"/>
                  <a:pt x="15615" y="10368"/>
                  <a:pt x="15598" y="10295"/>
                </a:cubicBezTo>
                <a:cubicBezTo>
                  <a:pt x="15584" y="10238"/>
                  <a:pt x="15594" y="10188"/>
                  <a:pt x="15629" y="10108"/>
                </a:cubicBezTo>
                <a:cubicBezTo>
                  <a:pt x="15673" y="10009"/>
                  <a:pt x="15695" y="9999"/>
                  <a:pt x="15761" y="10077"/>
                </a:cubicBezTo>
                <a:cubicBezTo>
                  <a:pt x="15849" y="10182"/>
                  <a:pt x="15859" y="10299"/>
                  <a:pt x="15788" y="10357"/>
                </a:cubicBezTo>
                <a:cubicBezTo>
                  <a:pt x="15761" y="10379"/>
                  <a:pt x="15904" y="10379"/>
                  <a:pt x="16105" y="10372"/>
                </a:cubicBezTo>
                <a:cubicBezTo>
                  <a:pt x="16357" y="10364"/>
                  <a:pt x="16477" y="10341"/>
                  <a:pt x="16499" y="10279"/>
                </a:cubicBezTo>
                <a:cubicBezTo>
                  <a:pt x="16532" y="10183"/>
                  <a:pt x="16582" y="10245"/>
                  <a:pt x="16562" y="10357"/>
                </a:cubicBezTo>
                <a:cubicBezTo>
                  <a:pt x="16555" y="10394"/>
                  <a:pt x="16564" y="10419"/>
                  <a:pt x="16580" y="10419"/>
                </a:cubicBezTo>
                <a:cubicBezTo>
                  <a:pt x="16596" y="10419"/>
                  <a:pt x="16609" y="10333"/>
                  <a:pt x="16612" y="10233"/>
                </a:cubicBezTo>
                <a:cubicBezTo>
                  <a:pt x="16615" y="10116"/>
                  <a:pt x="16609" y="10061"/>
                  <a:pt x="16589" y="10061"/>
                </a:cubicBezTo>
                <a:cubicBezTo>
                  <a:pt x="16537" y="10061"/>
                  <a:pt x="16531" y="9907"/>
                  <a:pt x="16580" y="9844"/>
                </a:cubicBezTo>
                <a:cubicBezTo>
                  <a:pt x="16609" y="9808"/>
                  <a:pt x="16617" y="9764"/>
                  <a:pt x="16603" y="9735"/>
                </a:cubicBezTo>
                <a:cubicBezTo>
                  <a:pt x="16587" y="9701"/>
                  <a:pt x="16590" y="9622"/>
                  <a:pt x="16612" y="9471"/>
                </a:cubicBezTo>
                <a:cubicBezTo>
                  <a:pt x="16645" y="9240"/>
                  <a:pt x="16688" y="9186"/>
                  <a:pt x="16716" y="9346"/>
                </a:cubicBezTo>
                <a:cubicBezTo>
                  <a:pt x="16725" y="9399"/>
                  <a:pt x="16750" y="9460"/>
                  <a:pt x="16770" y="9486"/>
                </a:cubicBezTo>
                <a:cubicBezTo>
                  <a:pt x="16799" y="9523"/>
                  <a:pt x="16811" y="9620"/>
                  <a:pt x="16811" y="9937"/>
                </a:cubicBezTo>
                <a:cubicBezTo>
                  <a:pt x="16811" y="10388"/>
                  <a:pt x="16798" y="10369"/>
                  <a:pt x="17010" y="10341"/>
                </a:cubicBezTo>
                <a:cubicBezTo>
                  <a:pt x="17069" y="10334"/>
                  <a:pt x="17190" y="10319"/>
                  <a:pt x="17277" y="10310"/>
                </a:cubicBezTo>
                <a:cubicBezTo>
                  <a:pt x="17365" y="10302"/>
                  <a:pt x="17451" y="10280"/>
                  <a:pt x="17472" y="10248"/>
                </a:cubicBezTo>
                <a:cubicBezTo>
                  <a:pt x="17493" y="10216"/>
                  <a:pt x="17521" y="10224"/>
                  <a:pt x="17535" y="10264"/>
                </a:cubicBezTo>
                <a:cubicBezTo>
                  <a:pt x="17550" y="10303"/>
                  <a:pt x="17618" y="10339"/>
                  <a:pt x="17685" y="10357"/>
                </a:cubicBezTo>
                <a:cubicBezTo>
                  <a:pt x="17793" y="10386"/>
                  <a:pt x="17804" y="10373"/>
                  <a:pt x="17793" y="10264"/>
                </a:cubicBezTo>
                <a:cubicBezTo>
                  <a:pt x="17781" y="10123"/>
                  <a:pt x="17920" y="9657"/>
                  <a:pt x="17961" y="9704"/>
                </a:cubicBezTo>
                <a:cubicBezTo>
                  <a:pt x="17989" y="9736"/>
                  <a:pt x="17997" y="10269"/>
                  <a:pt x="17970" y="10326"/>
                </a:cubicBezTo>
                <a:cubicBezTo>
                  <a:pt x="17960" y="10347"/>
                  <a:pt x="17962" y="10396"/>
                  <a:pt x="17975" y="10450"/>
                </a:cubicBezTo>
                <a:cubicBezTo>
                  <a:pt x="17991" y="10517"/>
                  <a:pt x="17996" y="10859"/>
                  <a:pt x="17988" y="11508"/>
                </a:cubicBezTo>
                <a:cubicBezTo>
                  <a:pt x="17978" y="12367"/>
                  <a:pt x="17990" y="12656"/>
                  <a:pt x="18024" y="12347"/>
                </a:cubicBezTo>
                <a:cubicBezTo>
                  <a:pt x="18035" y="12257"/>
                  <a:pt x="18047" y="12250"/>
                  <a:pt x="18083" y="12316"/>
                </a:cubicBezTo>
                <a:cubicBezTo>
                  <a:pt x="18108" y="12362"/>
                  <a:pt x="18155" y="12403"/>
                  <a:pt x="18192" y="12410"/>
                </a:cubicBezTo>
                <a:cubicBezTo>
                  <a:pt x="18247" y="12419"/>
                  <a:pt x="18260" y="12453"/>
                  <a:pt x="18255" y="12581"/>
                </a:cubicBezTo>
                <a:cubicBezTo>
                  <a:pt x="18249" y="12732"/>
                  <a:pt x="18255" y="12727"/>
                  <a:pt x="18518" y="12705"/>
                </a:cubicBezTo>
                <a:cubicBezTo>
                  <a:pt x="18670" y="12692"/>
                  <a:pt x="18795" y="12656"/>
                  <a:pt x="18808" y="12612"/>
                </a:cubicBezTo>
                <a:cubicBezTo>
                  <a:pt x="18842" y="12492"/>
                  <a:pt x="18972" y="12522"/>
                  <a:pt x="19016" y="12658"/>
                </a:cubicBezTo>
                <a:cubicBezTo>
                  <a:pt x="19045" y="12748"/>
                  <a:pt x="19062" y="12749"/>
                  <a:pt x="19079" y="12690"/>
                </a:cubicBezTo>
                <a:cubicBezTo>
                  <a:pt x="19094" y="12640"/>
                  <a:pt x="19145" y="12634"/>
                  <a:pt x="19206" y="12658"/>
                </a:cubicBezTo>
                <a:cubicBezTo>
                  <a:pt x="19298" y="12696"/>
                  <a:pt x="19306" y="12677"/>
                  <a:pt x="19319" y="12519"/>
                </a:cubicBezTo>
                <a:lnTo>
                  <a:pt x="19333" y="12347"/>
                </a:lnTo>
                <a:lnTo>
                  <a:pt x="19374" y="12519"/>
                </a:lnTo>
                <a:cubicBezTo>
                  <a:pt x="19396" y="12609"/>
                  <a:pt x="19422" y="12674"/>
                  <a:pt x="19432" y="12674"/>
                </a:cubicBezTo>
                <a:cubicBezTo>
                  <a:pt x="19443" y="12674"/>
                  <a:pt x="19509" y="12479"/>
                  <a:pt x="19582" y="12239"/>
                </a:cubicBezTo>
                <a:cubicBezTo>
                  <a:pt x="19719" y="11785"/>
                  <a:pt x="19748" y="11744"/>
                  <a:pt x="19795" y="11896"/>
                </a:cubicBezTo>
                <a:cubicBezTo>
                  <a:pt x="19817" y="11969"/>
                  <a:pt x="19818" y="11949"/>
                  <a:pt x="19795" y="11819"/>
                </a:cubicBezTo>
                <a:cubicBezTo>
                  <a:pt x="19772" y="11691"/>
                  <a:pt x="19774" y="11640"/>
                  <a:pt x="19795" y="11570"/>
                </a:cubicBezTo>
                <a:cubicBezTo>
                  <a:pt x="19826" y="11463"/>
                  <a:pt x="19828" y="11181"/>
                  <a:pt x="19799" y="11119"/>
                </a:cubicBezTo>
                <a:cubicBezTo>
                  <a:pt x="19786" y="11091"/>
                  <a:pt x="19782" y="11026"/>
                  <a:pt x="19795" y="10948"/>
                </a:cubicBezTo>
                <a:cubicBezTo>
                  <a:pt x="19806" y="10880"/>
                  <a:pt x="19824" y="10671"/>
                  <a:pt x="19831" y="10481"/>
                </a:cubicBezTo>
                <a:cubicBezTo>
                  <a:pt x="19845" y="10109"/>
                  <a:pt x="19876" y="9951"/>
                  <a:pt x="19894" y="10186"/>
                </a:cubicBezTo>
                <a:cubicBezTo>
                  <a:pt x="19900" y="10267"/>
                  <a:pt x="19928" y="10353"/>
                  <a:pt x="19958" y="10372"/>
                </a:cubicBezTo>
                <a:cubicBezTo>
                  <a:pt x="20005" y="10404"/>
                  <a:pt x="20014" y="10377"/>
                  <a:pt x="20007" y="10170"/>
                </a:cubicBezTo>
                <a:cubicBezTo>
                  <a:pt x="20001" y="9959"/>
                  <a:pt x="20004" y="9944"/>
                  <a:pt x="20071" y="9922"/>
                </a:cubicBezTo>
                <a:cubicBezTo>
                  <a:pt x="20111" y="9908"/>
                  <a:pt x="20164" y="9928"/>
                  <a:pt x="20189" y="9968"/>
                </a:cubicBezTo>
                <a:cubicBezTo>
                  <a:pt x="20213" y="10008"/>
                  <a:pt x="20262" y="10070"/>
                  <a:pt x="20297" y="10108"/>
                </a:cubicBezTo>
                <a:cubicBezTo>
                  <a:pt x="20332" y="10146"/>
                  <a:pt x="20359" y="10219"/>
                  <a:pt x="20356" y="10264"/>
                </a:cubicBezTo>
                <a:cubicBezTo>
                  <a:pt x="20353" y="10317"/>
                  <a:pt x="20396" y="10354"/>
                  <a:pt x="20483" y="10357"/>
                </a:cubicBezTo>
                <a:cubicBezTo>
                  <a:pt x="20556" y="10360"/>
                  <a:pt x="20758" y="10360"/>
                  <a:pt x="20936" y="10372"/>
                </a:cubicBezTo>
                <a:cubicBezTo>
                  <a:pt x="21226" y="10394"/>
                  <a:pt x="21262" y="10387"/>
                  <a:pt x="21257" y="10279"/>
                </a:cubicBezTo>
                <a:cubicBezTo>
                  <a:pt x="21253" y="10202"/>
                  <a:pt x="21266" y="10170"/>
                  <a:pt x="21293" y="10170"/>
                </a:cubicBezTo>
                <a:cubicBezTo>
                  <a:pt x="21317" y="10170"/>
                  <a:pt x="21339" y="10100"/>
                  <a:pt x="21348" y="10030"/>
                </a:cubicBezTo>
                <a:cubicBezTo>
                  <a:pt x="21358" y="9943"/>
                  <a:pt x="21387" y="9906"/>
                  <a:pt x="21438" y="9906"/>
                </a:cubicBezTo>
                <a:cubicBezTo>
                  <a:pt x="21513" y="9906"/>
                  <a:pt x="21515" y="9901"/>
                  <a:pt x="21515" y="9579"/>
                </a:cubicBezTo>
                <a:cubicBezTo>
                  <a:pt x="21515" y="9402"/>
                  <a:pt x="21526" y="9246"/>
                  <a:pt x="21538" y="9222"/>
                </a:cubicBezTo>
                <a:cubicBezTo>
                  <a:pt x="21566" y="9162"/>
                  <a:pt x="21562" y="8791"/>
                  <a:pt x="21533" y="8693"/>
                </a:cubicBezTo>
                <a:cubicBezTo>
                  <a:pt x="21499" y="8573"/>
                  <a:pt x="21491" y="7514"/>
                  <a:pt x="21524" y="7449"/>
                </a:cubicBezTo>
                <a:cubicBezTo>
                  <a:pt x="21561" y="7377"/>
                  <a:pt x="21575" y="6877"/>
                  <a:pt x="21542" y="6765"/>
                </a:cubicBezTo>
                <a:cubicBezTo>
                  <a:pt x="21508" y="6648"/>
                  <a:pt x="21507" y="6511"/>
                  <a:pt x="21542" y="6438"/>
                </a:cubicBezTo>
                <a:cubicBezTo>
                  <a:pt x="21581" y="6358"/>
                  <a:pt x="21600" y="6136"/>
                  <a:pt x="21574" y="6080"/>
                </a:cubicBezTo>
                <a:cubicBezTo>
                  <a:pt x="21562" y="6055"/>
                  <a:pt x="21556" y="6000"/>
                  <a:pt x="21560" y="5956"/>
                </a:cubicBezTo>
                <a:cubicBezTo>
                  <a:pt x="21565" y="5912"/>
                  <a:pt x="21556" y="5832"/>
                  <a:pt x="21538" y="5769"/>
                </a:cubicBezTo>
                <a:cubicBezTo>
                  <a:pt x="21511" y="5679"/>
                  <a:pt x="21506" y="5468"/>
                  <a:pt x="21506" y="4759"/>
                </a:cubicBezTo>
                <a:lnTo>
                  <a:pt x="21506" y="3872"/>
                </a:lnTo>
                <a:lnTo>
                  <a:pt x="21452" y="3919"/>
                </a:lnTo>
                <a:cubicBezTo>
                  <a:pt x="21417" y="3949"/>
                  <a:pt x="21392" y="3924"/>
                  <a:pt x="21375" y="3841"/>
                </a:cubicBezTo>
                <a:cubicBezTo>
                  <a:pt x="21351" y="3728"/>
                  <a:pt x="21348" y="3721"/>
                  <a:pt x="21334" y="3841"/>
                </a:cubicBezTo>
                <a:cubicBezTo>
                  <a:pt x="21321" y="3957"/>
                  <a:pt x="21320" y="3958"/>
                  <a:pt x="21298" y="3857"/>
                </a:cubicBezTo>
                <a:cubicBezTo>
                  <a:pt x="21284" y="3794"/>
                  <a:pt x="21256" y="3728"/>
                  <a:pt x="21234" y="3701"/>
                </a:cubicBezTo>
                <a:cubicBezTo>
                  <a:pt x="21213" y="3674"/>
                  <a:pt x="21200" y="3619"/>
                  <a:pt x="21207" y="3577"/>
                </a:cubicBezTo>
                <a:cubicBezTo>
                  <a:pt x="21215" y="3535"/>
                  <a:pt x="21208" y="3448"/>
                  <a:pt x="21194" y="3390"/>
                </a:cubicBezTo>
                <a:cubicBezTo>
                  <a:pt x="21164" y="3269"/>
                  <a:pt x="21078" y="3249"/>
                  <a:pt x="21058" y="3359"/>
                </a:cubicBezTo>
                <a:cubicBezTo>
                  <a:pt x="21051" y="3400"/>
                  <a:pt x="21037" y="3413"/>
                  <a:pt x="21026" y="3390"/>
                </a:cubicBezTo>
                <a:cubicBezTo>
                  <a:pt x="21015" y="3367"/>
                  <a:pt x="20994" y="3378"/>
                  <a:pt x="20981" y="3406"/>
                </a:cubicBezTo>
                <a:cubicBezTo>
                  <a:pt x="20946" y="3480"/>
                  <a:pt x="20533" y="3439"/>
                  <a:pt x="20510" y="3359"/>
                </a:cubicBezTo>
                <a:cubicBezTo>
                  <a:pt x="20482" y="3264"/>
                  <a:pt x="20374" y="3261"/>
                  <a:pt x="20356" y="3359"/>
                </a:cubicBezTo>
                <a:cubicBezTo>
                  <a:pt x="20348" y="3406"/>
                  <a:pt x="20312" y="3429"/>
                  <a:pt x="20270" y="3406"/>
                </a:cubicBezTo>
                <a:cubicBezTo>
                  <a:pt x="20231" y="3384"/>
                  <a:pt x="20196" y="3397"/>
                  <a:pt x="20189" y="3437"/>
                </a:cubicBezTo>
                <a:cubicBezTo>
                  <a:pt x="20181" y="3477"/>
                  <a:pt x="20161" y="3492"/>
                  <a:pt x="20143" y="3468"/>
                </a:cubicBezTo>
                <a:cubicBezTo>
                  <a:pt x="20125" y="3444"/>
                  <a:pt x="20085" y="3483"/>
                  <a:pt x="20057" y="3546"/>
                </a:cubicBezTo>
                <a:cubicBezTo>
                  <a:pt x="20017" y="3637"/>
                  <a:pt x="20007" y="3638"/>
                  <a:pt x="19998" y="3561"/>
                </a:cubicBezTo>
                <a:cubicBezTo>
                  <a:pt x="19992" y="3504"/>
                  <a:pt x="19958" y="3463"/>
                  <a:pt x="19912" y="3468"/>
                </a:cubicBezTo>
                <a:cubicBezTo>
                  <a:pt x="19867" y="3473"/>
                  <a:pt x="19833" y="3433"/>
                  <a:pt x="19826" y="3375"/>
                </a:cubicBezTo>
                <a:cubicBezTo>
                  <a:pt x="19812" y="3243"/>
                  <a:pt x="19705" y="3255"/>
                  <a:pt x="19672" y="3390"/>
                </a:cubicBezTo>
                <a:cubicBezTo>
                  <a:pt x="19644" y="3510"/>
                  <a:pt x="19551" y="3541"/>
                  <a:pt x="19532" y="3437"/>
                </a:cubicBezTo>
                <a:cubicBezTo>
                  <a:pt x="19526" y="3401"/>
                  <a:pt x="19556" y="3264"/>
                  <a:pt x="19600" y="3141"/>
                </a:cubicBezTo>
                <a:cubicBezTo>
                  <a:pt x="19677" y="2924"/>
                  <a:pt x="19680" y="2926"/>
                  <a:pt x="19627" y="2924"/>
                </a:cubicBezTo>
                <a:cubicBezTo>
                  <a:pt x="19597" y="2922"/>
                  <a:pt x="19564" y="2955"/>
                  <a:pt x="19550" y="3001"/>
                </a:cubicBezTo>
                <a:cubicBezTo>
                  <a:pt x="19532" y="3065"/>
                  <a:pt x="19516" y="3073"/>
                  <a:pt x="19491" y="3001"/>
                </a:cubicBezTo>
                <a:cubicBezTo>
                  <a:pt x="19442" y="2860"/>
                  <a:pt x="19424" y="2970"/>
                  <a:pt x="19469" y="3141"/>
                </a:cubicBezTo>
                <a:cubicBezTo>
                  <a:pt x="19504" y="3277"/>
                  <a:pt x="19504" y="3300"/>
                  <a:pt x="19473" y="3406"/>
                </a:cubicBezTo>
                <a:cubicBezTo>
                  <a:pt x="19437" y="3532"/>
                  <a:pt x="19396" y="3479"/>
                  <a:pt x="19396" y="3312"/>
                </a:cubicBezTo>
                <a:cubicBezTo>
                  <a:pt x="19396" y="3125"/>
                  <a:pt x="19357" y="3200"/>
                  <a:pt x="19333" y="3437"/>
                </a:cubicBezTo>
                <a:lnTo>
                  <a:pt x="19310" y="3670"/>
                </a:lnTo>
                <a:lnTo>
                  <a:pt x="19260" y="3530"/>
                </a:lnTo>
                <a:cubicBezTo>
                  <a:pt x="19234" y="3449"/>
                  <a:pt x="19196" y="3354"/>
                  <a:pt x="19174" y="3328"/>
                </a:cubicBezTo>
                <a:cubicBezTo>
                  <a:pt x="19152" y="3301"/>
                  <a:pt x="19139" y="3230"/>
                  <a:pt x="19143" y="3157"/>
                </a:cubicBezTo>
                <a:cubicBezTo>
                  <a:pt x="19148" y="3063"/>
                  <a:pt x="19175" y="3018"/>
                  <a:pt x="19242" y="3001"/>
                </a:cubicBezTo>
                <a:cubicBezTo>
                  <a:pt x="19301" y="2987"/>
                  <a:pt x="19329" y="2948"/>
                  <a:pt x="19324" y="2892"/>
                </a:cubicBezTo>
                <a:cubicBezTo>
                  <a:pt x="19311" y="2756"/>
                  <a:pt x="19229" y="2751"/>
                  <a:pt x="19152" y="2877"/>
                </a:cubicBezTo>
                <a:cubicBezTo>
                  <a:pt x="19063" y="3022"/>
                  <a:pt x="18996" y="3018"/>
                  <a:pt x="18980" y="2877"/>
                </a:cubicBezTo>
                <a:cubicBezTo>
                  <a:pt x="18966" y="2754"/>
                  <a:pt x="18855" y="2732"/>
                  <a:pt x="18835" y="2846"/>
                </a:cubicBezTo>
                <a:cubicBezTo>
                  <a:pt x="18828" y="2886"/>
                  <a:pt x="18773" y="2924"/>
                  <a:pt x="18717" y="2924"/>
                </a:cubicBezTo>
                <a:cubicBezTo>
                  <a:pt x="18646" y="2924"/>
                  <a:pt x="18612" y="2956"/>
                  <a:pt x="18604" y="3032"/>
                </a:cubicBezTo>
                <a:cubicBezTo>
                  <a:pt x="18597" y="3093"/>
                  <a:pt x="18572" y="3141"/>
                  <a:pt x="18550" y="3141"/>
                </a:cubicBezTo>
                <a:cubicBezTo>
                  <a:pt x="18514" y="3141"/>
                  <a:pt x="18487" y="3302"/>
                  <a:pt x="18477" y="3546"/>
                </a:cubicBezTo>
                <a:cubicBezTo>
                  <a:pt x="18476" y="3586"/>
                  <a:pt x="18444" y="3608"/>
                  <a:pt x="18409" y="3608"/>
                </a:cubicBezTo>
                <a:cubicBezTo>
                  <a:pt x="18368" y="3608"/>
                  <a:pt x="18347" y="3578"/>
                  <a:pt x="18350" y="3515"/>
                </a:cubicBezTo>
                <a:cubicBezTo>
                  <a:pt x="18354" y="3454"/>
                  <a:pt x="18349" y="3432"/>
                  <a:pt x="18332" y="3468"/>
                </a:cubicBezTo>
                <a:cubicBezTo>
                  <a:pt x="18318" y="3499"/>
                  <a:pt x="18271" y="3526"/>
                  <a:pt x="18233" y="3515"/>
                </a:cubicBezTo>
                <a:cubicBezTo>
                  <a:pt x="18132" y="3485"/>
                  <a:pt x="18144" y="3680"/>
                  <a:pt x="18246" y="3763"/>
                </a:cubicBezTo>
                <a:cubicBezTo>
                  <a:pt x="18293" y="3802"/>
                  <a:pt x="18323" y="3871"/>
                  <a:pt x="18323" y="3934"/>
                </a:cubicBezTo>
                <a:cubicBezTo>
                  <a:pt x="18323" y="4068"/>
                  <a:pt x="18238" y="4128"/>
                  <a:pt x="18178" y="4028"/>
                </a:cubicBezTo>
                <a:cubicBezTo>
                  <a:pt x="18154" y="3986"/>
                  <a:pt x="18116" y="3931"/>
                  <a:pt x="18092" y="3919"/>
                </a:cubicBezTo>
                <a:cubicBezTo>
                  <a:pt x="18064" y="3904"/>
                  <a:pt x="18045" y="3830"/>
                  <a:pt x="18038" y="3686"/>
                </a:cubicBezTo>
                <a:cubicBezTo>
                  <a:pt x="18032" y="3566"/>
                  <a:pt x="18019" y="3502"/>
                  <a:pt x="18011" y="3546"/>
                </a:cubicBezTo>
                <a:cubicBezTo>
                  <a:pt x="17991" y="3652"/>
                  <a:pt x="17910" y="3618"/>
                  <a:pt x="17889" y="3499"/>
                </a:cubicBezTo>
                <a:cubicBezTo>
                  <a:pt x="17879" y="3447"/>
                  <a:pt x="17864" y="3428"/>
                  <a:pt x="17852" y="3452"/>
                </a:cubicBezTo>
                <a:cubicBezTo>
                  <a:pt x="17841" y="3477"/>
                  <a:pt x="17821" y="3450"/>
                  <a:pt x="17807" y="3390"/>
                </a:cubicBezTo>
                <a:cubicBezTo>
                  <a:pt x="17775" y="3258"/>
                  <a:pt x="17745" y="3256"/>
                  <a:pt x="17676" y="3375"/>
                </a:cubicBezTo>
                <a:cubicBezTo>
                  <a:pt x="17647" y="3424"/>
                  <a:pt x="17587" y="3468"/>
                  <a:pt x="17540" y="3468"/>
                </a:cubicBezTo>
                <a:cubicBezTo>
                  <a:pt x="17467" y="3468"/>
                  <a:pt x="17455" y="3442"/>
                  <a:pt x="17449" y="3297"/>
                </a:cubicBezTo>
                <a:cubicBezTo>
                  <a:pt x="17444" y="3175"/>
                  <a:pt x="17454" y="3123"/>
                  <a:pt x="17486" y="3095"/>
                </a:cubicBezTo>
                <a:cubicBezTo>
                  <a:pt x="17584" y="3006"/>
                  <a:pt x="17518" y="2935"/>
                  <a:pt x="17323" y="2939"/>
                </a:cubicBezTo>
                <a:cubicBezTo>
                  <a:pt x="16965" y="2947"/>
                  <a:pt x="16852" y="2916"/>
                  <a:pt x="16829" y="2784"/>
                </a:cubicBezTo>
                <a:cubicBezTo>
                  <a:pt x="16812" y="2682"/>
                  <a:pt x="16812" y="2691"/>
                  <a:pt x="16811" y="2830"/>
                </a:cubicBezTo>
                <a:cubicBezTo>
                  <a:pt x="16811" y="2953"/>
                  <a:pt x="16819" y="2986"/>
                  <a:pt x="16856" y="2986"/>
                </a:cubicBezTo>
                <a:cubicBezTo>
                  <a:pt x="16883" y="2986"/>
                  <a:pt x="16924" y="3035"/>
                  <a:pt x="16947" y="3095"/>
                </a:cubicBezTo>
                <a:cubicBezTo>
                  <a:pt x="16987" y="3201"/>
                  <a:pt x="16987" y="3212"/>
                  <a:pt x="16938" y="3343"/>
                </a:cubicBezTo>
                <a:cubicBezTo>
                  <a:pt x="16900" y="3445"/>
                  <a:pt x="16854" y="3472"/>
                  <a:pt x="16748" y="3468"/>
                </a:cubicBezTo>
                <a:lnTo>
                  <a:pt x="16607" y="3468"/>
                </a:lnTo>
                <a:lnTo>
                  <a:pt x="16607" y="2846"/>
                </a:lnTo>
                <a:cubicBezTo>
                  <a:pt x="16607" y="2505"/>
                  <a:pt x="16600" y="2204"/>
                  <a:pt x="16589" y="2177"/>
                </a:cubicBezTo>
                <a:cubicBezTo>
                  <a:pt x="16557" y="2098"/>
                  <a:pt x="16560" y="1822"/>
                  <a:pt x="16594" y="1757"/>
                </a:cubicBezTo>
                <a:cubicBezTo>
                  <a:pt x="16614" y="1718"/>
                  <a:pt x="16619" y="1667"/>
                  <a:pt x="16607" y="1602"/>
                </a:cubicBezTo>
                <a:cubicBezTo>
                  <a:pt x="16583" y="1466"/>
                  <a:pt x="16582" y="1301"/>
                  <a:pt x="16607" y="1182"/>
                </a:cubicBezTo>
                <a:cubicBezTo>
                  <a:pt x="16623" y="1104"/>
                  <a:pt x="16611" y="1087"/>
                  <a:pt x="16553" y="1104"/>
                </a:cubicBezTo>
                <a:cubicBezTo>
                  <a:pt x="16457" y="1133"/>
                  <a:pt x="16426" y="1069"/>
                  <a:pt x="16426" y="809"/>
                </a:cubicBezTo>
                <a:cubicBezTo>
                  <a:pt x="16426" y="572"/>
                  <a:pt x="16422" y="559"/>
                  <a:pt x="16327" y="653"/>
                </a:cubicBezTo>
                <a:cubicBezTo>
                  <a:pt x="16290" y="689"/>
                  <a:pt x="16255" y="687"/>
                  <a:pt x="16245" y="653"/>
                </a:cubicBezTo>
                <a:cubicBezTo>
                  <a:pt x="16235" y="619"/>
                  <a:pt x="16176" y="588"/>
                  <a:pt x="16118" y="575"/>
                </a:cubicBezTo>
                <a:cubicBezTo>
                  <a:pt x="15999" y="550"/>
                  <a:pt x="15971" y="405"/>
                  <a:pt x="16037" y="156"/>
                </a:cubicBezTo>
                <a:cubicBezTo>
                  <a:pt x="16072" y="21"/>
                  <a:pt x="16072" y="0"/>
                  <a:pt x="16019" y="0"/>
                </a:cubicBezTo>
                <a:cubicBezTo>
                  <a:pt x="15970" y="0"/>
                  <a:pt x="15961" y="40"/>
                  <a:pt x="15955" y="280"/>
                </a:cubicBezTo>
                <a:cubicBezTo>
                  <a:pt x="15946" y="657"/>
                  <a:pt x="15887" y="657"/>
                  <a:pt x="15878" y="280"/>
                </a:cubicBezTo>
                <a:cubicBezTo>
                  <a:pt x="15873" y="69"/>
                  <a:pt x="15864" y="0"/>
                  <a:pt x="15833" y="0"/>
                </a:cubicBezTo>
                <a:cubicBezTo>
                  <a:pt x="15802" y="0"/>
                  <a:pt x="15793" y="74"/>
                  <a:pt x="15788" y="280"/>
                </a:cubicBezTo>
                <a:cubicBezTo>
                  <a:pt x="15782" y="534"/>
                  <a:pt x="15777" y="556"/>
                  <a:pt x="15684" y="638"/>
                </a:cubicBezTo>
                <a:cubicBezTo>
                  <a:pt x="15629" y="685"/>
                  <a:pt x="15576" y="686"/>
                  <a:pt x="15566" y="653"/>
                </a:cubicBezTo>
                <a:cubicBezTo>
                  <a:pt x="15556" y="620"/>
                  <a:pt x="15502" y="588"/>
                  <a:pt x="15444" y="575"/>
                </a:cubicBezTo>
                <a:cubicBezTo>
                  <a:pt x="15324" y="550"/>
                  <a:pt x="15292" y="405"/>
                  <a:pt x="15358" y="156"/>
                </a:cubicBezTo>
                <a:cubicBezTo>
                  <a:pt x="15393" y="21"/>
                  <a:pt x="15395" y="0"/>
                  <a:pt x="15353" y="0"/>
                </a:cubicBezTo>
                <a:cubicBezTo>
                  <a:pt x="15323" y="0"/>
                  <a:pt x="15303" y="61"/>
                  <a:pt x="15299" y="171"/>
                </a:cubicBezTo>
                <a:cubicBezTo>
                  <a:pt x="15295" y="261"/>
                  <a:pt x="15280" y="342"/>
                  <a:pt x="15263" y="342"/>
                </a:cubicBezTo>
                <a:cubicBezTo>
                  <a:pt x="15245" y="342"/>
                  <a:pt x="15226" y="261"/>
                  <a:pt x="15222" y="171"/>
                </a:cubicBezTo>
                <a:cubicBezTo>
                  <a:pt x="15217" y="52"/>
                  <a:pt x="15200" y="0"/>
                  <a:pt x="15163" y="0"/>
                </a:cubicBezTo>
                <a:close/>
                <a:moveTo>
                  <a:pt x="12886" y="451"/>
                </a:moveTo>
                <a:cubicBezTo>
                  <a:pt x="12754" y="449"/>
                  <a:pt x="12699" y="509"/>
                  <a:pt x="12732" y="622"/>
                </a:cubicBezTo>
                <a:cubicBezTo>
                  <a:pt x="12739" y="648"/>
                  <a:pt x="12827" y="669"/>
                  <a:pt x="12926" y="669"/>
                </a:cubicBezTo>
                <a:cubicBezTo>
                  <a:pt x="13090" y="669"/>
                  <a:pt x="13104" y="657"/>
                  <a:pt x="13067" y="560"/>
                </a:cubicBezTo>
                <a:cubicBezTo>
                  <a:pt x="13040" y="491"/>
                  <a:pt x="12977" y="452"/>
                  <a:pt x="12886" y="451"/>
                </a:cubicBezTo>
                <a:close/>
                <a:moveTo>
                  <a:pt x="10164" y="513"/>
                </a:moveTo>
                <a:cubicBezTo>
                  <a:pt x="10135" y="412"/>
                  <a:pt x="10042" y="422"/>
                  <a:pt x="10011" y="529"/>
                </a:cubicBezTo>
                <a:cubicBezTo>
                  <a:pt x="9997" y="577"/>
                  <a:pt x="9983" y="726"/>
                  <a:pt x="9983" y="855"/>
                </a:cubicBezTo>
                <a:cubicBezTo>
                  <a:pt x="9983" y="985"/>
                  <a:pt x="9972" y="1110"/>
                  <a:pt x="9961" y="1135"/>
                </a:cubicBezTo>
                <a:cubicBezTo>
                  <a:pt x="9933" y="1194"/>
                  <a:pt x="9933" y="2165"/>
                  <a:pt x="9961" y="2224"/>
                </a:cubicBezTo>
                <a:cubicBezTo>
                  <a:pt x="9972" y="2249"/>
                  <a:pt x="9983" y="2542"/>
                  <a:pt x="9983" y="2861"/>
                </a:cubicBezTo>
                <a:cubicBezTo>
                  <a:pt x="9983" y="3347"/>
                  <a:pt x="9978" y="3443"/>
                  <a:pt x="9947" y="3483"/>
                </a:cubicBezTo>
                <a:cubicBezTo>
                  <a:pt x="9927" y="3510"/>
                  <a:pt x="9898" y="3576"/>
                  <a:pt x="9884" y="3639"/>
                </a:cubicBezTo>
                <a:cubicBezTo>
                  <a:pt x="9860" y="3742"/>
                  <a:pt x="9853" y="3744"/>
                  <a:pt x="9829" y="3639"/>
                </a:cubicBezTo>
                <a:cubicBezTo>
                  <a:pt x="9802" y="3519"/>
                  <a:pt x="9709" y="3417"/>
                  <a:pt x="9630" y="3421"/>
                </a:cubicBezTo>
                <a:cubicBezTo>
                  <a:pt x="9577" y="3424"/>
                  <a:pt x="9525" y="3242"/>
                  <a:pt x="9558" y="3172"/>
                </a:cubicBezTo>
                <a:cubicBezTo>
                  <a:pt x="9570" y="3147"/>
                  <a:pt x="9640" y="3119"/>
                  <a:pt x="9716" y="3095"/>
                </a:cubicBezTo>
                <a:cubicBezTo>
                  <a:pt x="9792" y="3070"/>
                  <a:pt x="9857" y="3028"/>
                  <a:pt x="9857" y="3001"/>
                </a:cubicBezTo>
                <a:cubicBezTo>
                  <a:pt x="9857" y="2814"/>
                  <a:pt x="9705" y="2683"/>
                  <a:pt x="9675" y="2846"/>
                </a:cubicBezTo>
                <a:cubicBezTo>
                  <a:pt x="9658" y="2941"/>
                  <a:pt x="9502" y="2941"/>
                  <a:pt x="9485" y="2846"/>
                </a:cubicBezTo>
                <a:cubicBezTo>
                  <a:pt x="9468" y="2751"/>
                  <a:pt x="9353" y="2751"/>
                  <a:pt x="9336" y="2846"/>
                </a:cubicBezTo>
                <a:cubicBezTo>
                  <a:pt x="9329" y="2886"/>
                  <a:pt x="9254" y="2924"/>
                  <a:pt x="9168" y="2924"/>
                </a:cubicBezTo>
                <a:cubicBezTo>
                  <a:pt x="9048" y="2924"/>
                  <a:pt x="9011" y="2946"/>
                  <a:pt x="9001" y="3032"/>
                </a:cubicBezTo>
                <a:cubicBezTo>
                  <a:pt x="8991" y="3122"/>
                  <a:pt x="8967" y="3133"/>
                  <a:pt x="8883" y="3095"/>
                </a:cubicBezTo>
                <a:cubicBezTo>
                  <a:pt x="8780" y="3048"/>
                  <a:pt x="8777" y="3044"/>
                  <a:pt x="8770" y="3250"/>
                </a:cubicBezTo>
                <a:cubicBezTo>
                  <a:pt x="8764" y="3417"/>
                  <a:pt x="8753" y="3465"/>
                  <a:pt x="8707" y="3483"/>
                </a:cubicBezTo>
                <a:cubicBezTo>
                  <a:pt x="8628" y="3515"/>
                  <a:pt x="8601" y="3304"/>
                  <a:pt x="8666" y="3157"/>
                </a:cubicBezTo>
                <a:cubicBezTo>
                  <a:pt x="8696" y="3089"/>
                  <a:pt x="8711" y="2969"/>
                  <a:pt x="8711" y="2830"/>
                </a:cubicBezTo>
                <a:cubicBezTo>
                  <a:pt x="8711" y="2650"/>
                  <a:pt x="8706" y="2624"/>
                  <a:pt x="8666" y="2644"/>
                </a:cubicBezTo>
                <a:cubicBezTo>
                  <a:pt x="8620" y="2666"/>
                  <a:pt x="8618" y="2654"/>
                  <a:pt x="8625" y="2177"/>
                </a:cubicBezTo>
                <a:cubicBezTo>
                  <a:pt x="8630" y="1876"/>
                  <a:pt x="8622" y="1632"/>
                  <a:pt x="8607" y="1571"/>
                </a:cubicBezTo>
                <a:cubicBezTo>
                  <a:pt x="8589" y="1494"/>
                  <a:pt x="8587" y="1447"/>
                  <a:pt x="8607" y="1337"/>
                </a:cubicBezTo>
                <a:cubicBezTo>
                  <a:pt x="8641" y="1150"/>
                  <a:pt x="8607" y="965"/>
                  <a:pt x="8525" y="933"/>
                </a:cubicBezTo>
                <a:cubicBezTo>
                  <a:pt x="8488" y="918"/>
                  <a:pt x="8466" y="875"/>
                  <a:pt x="8462" y="778"/>
                </a:cubicBezTo>
                <a:cubicBezTo>
                  <a:pt x="8456" y="643"/>
                  <a:pt x="8437" y="624"/>
                  <a:pt x="8222" y="606"/>
                </a:cubicBezTo>
                <a:lnTo>
                  <a:pt x="7991" y="591"/>
                </a:lnTo>
                <a:lnTo>
                  <a:pt x="8005" y="762"/>
                </a:lnTo>
                <a:cubicBezTo>
                  <a:pt x="8015" y="902"/>
                  <a:pt x="8000" y="983"/>
                  <a:pt x="7941" y="1135"/>
                </a:cubicBezTo>
                <a:cubicBezTo>
                  <a:pt x="7901" y="1240"/>
                  <a:pt x="7864" y="1322"/>
                  <a:pt x="7855" y="1322"/>
                </a:cubicBezTo>
                <a:cubicBezTo>
                  <a:pt x="7847" y="1322"/>
                  <a:pt x="7817" y="1419"/>
                  <a:pt x="7787" y="1540"/>
                </a:cubicBezTo>
                <a:cubicBezTo>
                  <a:pt x="7758" y="1660"/>
                  <a:pt x="7715" y="1757"/>
                  <a:pt x="7692" y="1757"/>
                </a:cubicBezTo>
                <a:cubicBezTo>
                  <a:pt x="7640" y="1757"/>
                  <a:pt x="7639" y="2136"/>
                  <a:pt x="7688" y="2473"/>
                </a:cubicBezTo>
                <a:cubicBezTo>
                  <a:pt x="7746" y="2869"/>
                  <a:pt x="7724" y="2924"/>
                  <a:pt x="7489" y="2924"/>
                </a:cubicBezTo>
                <a:cubicBezTo>
                  <a:pt x="7267" y="2924"/>
                  <a:pt x="7261" y="2921"/>
                  <a:pt x="7167" y="3343"/>
                </a:cubicBezTo>
                <a:cubicBezTo>
                  <a:pt x="7121" y="3551"/>
                  <a:pt x="7078" y="3523"/>
                  <a:pt x="6982" y="3219"/>
                </a:cubicBezTo>
                <a:cubicBezTo>
                  <a:pt x="6936" y="3075"/>
                  <a:pt x="6906" y="3027"/>
                  <a:pt x="6891" y="3079"/>
                </a:cubicBezTo>
                <a:cubicBezTo>
                  <a:pt x="6876" y="3131"/>
                  <a:pt x="6862" y="3138"/>
                  <a:pt x="6841" y="3079"/>
                </a:cubicBezTo>
                <a:cubicBezTo>
                  <a:pt x="6806" y="2978"/>
                  <a:pt x="6741" y="3046"/>
                  <a:pt x="6696" y="3235"/>
                </a:cubicBezTo>
                <a:cubicBezTo>
                  <a:pt x="6679" y="3309"/>
                  <a:pt x="6647" y="3375"/>
                  <a:pt x="6624" y="3390"/>
                </a:cubicBezTo>
                <a:cubicBezTo>
                  <a:pt x="6601" y="3405"/>
                  <a:pt x="6575" y="3429"/>
                  <a:pt x="6570" y="3437"/>
                </a:cubicBezTo>
                <a:cubicBezTo>
                  <a:pt x="6564" y="3444"/>
                  <a:pt x="6540" y="3444"/>
                  <a:pt x="6515" y="3437"/>
                </a:cubicBezTo>
                <a:cubicBezTo>
                  <a:pt x="6490" y="3430"/>
                  <a:pt x="6464" y="3456"/>
                  <a:pt x="6456" y="3499"/>
                </a:cubicBezTo>
                <a:cubicBezTo>
                  <a:pt x="6447" y="3553"/>
                  <a:pt x="6427" y="3554"/>
                  <a:pt x="6398" y="3499"/>
                </a:cubicBezTo>
                <a:cubicBezTo>
                  <a:pt x="6374" y="3456"/>
                  <a:pt x="6321" y="3423"/>
                  <a:pt x="6275" y="3421"/>
                </a:cubicBezTo>
                <a:cubicBezTo>
                  <a:pt x="6192" y="3417"/>
                  <a:pt x="6125" y="3261"/>
                  <a:pt x="6167" y="3172"/>
                </a:cubicBezTo>
                <a:cubicBezTo>
                  <a:pt x="6178" y="3147"/>
                  <a:pt x="6249" y="3119"/>
                  <a:pt x="6325" y="3095"/>
                </a:cubicBezTo>
                <a:cubicBezTo>
                  <a:pt x="6401" y="3070"/>
                  <a:pt x="6465" y="3028"/>
                  <a:pt x="6465" y="3001"/>
                </a:cubicBezTo>
                <a:cubicBezTo>
                  <a:pt x="6465" y="2814"/>
                  <a:pt x="6314" y="2683"/>
                  <a:pt x="6284" y="2846"/>
                </a:cubicBezTo>
                <a:cubicBezTo>
                  <a:pt x="6267" y="2941"/>
                  <a:pt x="6111" y="2941"/>
                  <a:pt x="6094" y="2846"/>
                </a:cubicBezTo>
                <a:cubicBezTo>
                  <a:pt x="6077" y="2751"/>
                  <a:pt x="5962" y="2751"/>
                  <a:pt x="5945" y="2846"/>
                </a:cubicBezTo>
                <a:cubicBezTo>
                  <a:pt x="5938" y="2886"/>
                  <a:pt x="5853" y="2924"/>
                  <a:pt x="5755" y="2924"/>
                </a:cubicBezTo>
                <a:lnTo>
                  <a:pt x="5573" y="2924"/>
                </a:lnTo>
                <a:lnTo>
                  <a:pt x="5573" y="3157"/>
                </a:lnTo>
                <a:cubicBezTo>
                  <a:pt x="5573" y="3284"/>
                  <a:pt x="5561" y="3441"/>
                  <a:pt x="5542" y="3515"/>
                </a:cubicBezTo>
                <a:cubicBezTo>
                  <a:pt x="5501" y="3668"/>
                  <a:pt x="5382" y="3694"/>
                  <a:pt x="5320" y="3561"/>
                </a:cubicBezTo>
                <a:cubicBezTo>
                  <a:pt x="5275" y="3465"/>
                  <a:pt x="5255" y="3501"/>
                  <a:pt x="5247" y="3686"/>
                </a:cubicBezTo>
                <a:cubicBezTo>
                  <a:pt x="5245" y="3751"/>
                  <a:pt x="5219" y="3849"/>
                  <a:pt x="5189" y="3903"/>
                </a:cubicBezTo>
                <a:cubicBezTo>
                  <a:pt x="5137" y="3995"/>
                  <a:pt x="5130" y="3993"/>
                  <a:pt x="5098" y="3826"/>
                </a:cubicBezTo>
                <a:cubicBezTo>
                  <a:pt x="5065" y="3654"/>
                  <a:pt x="5065" y="3630"/>
                  <a:pt x="5107" y="3592"/>
                </a:cubicBezTo>
                <a:cubicBezTo>
                  <a:pt x="5162" y="3543"/>
                  <a:pt x="5165" y="3437"/>
                  <a:pt x="5112" y="3437"/>
                </a:cubicBezTo>
                <a:cubicBezTo>
                  <a:pt x="5089" y="3437"/>
                  <a:pt x="5064" y="3492"/>
                  <a:pt x="5057" y="3577"/>
                </a:cubicBezTo>
                <a:cubicBezTo>
                  <a:pt x="5048" y="3698"/>
                  <a:pt x="5033" y="3723"/>
                  <a:pt x="4976" y="3701"/>
                </a:cubicBezTo>
                <a:cubicBezTo>
                  <a:pt x="4908" y="3675"/>
                  <a:pt x="4905" y="3655"/>
                  <a:pt x="4899" y="3328"/>
                </a:cubicBezTo>
                <a:cubicBezTo>
                  <a:pt x="4894" y="3054"/>
                  <a:pt x="4885" y="2986"/>
                  <a:pt x="4854" y="2986"/>
                </a:cubicBezTo>
                <a:cubicBezTo>
                  <a:pt x="4832" y="2986"/>
                  <a:pt x="4805" y="3035"/>
                  <a:pt x="4790" y="3095"/>
                </a:cubicBezTo>
                <a:cubicBezTo>
                  <a:pt x="4776" y="3154"/>
                  <a:pt x="4758" y="3192"/>
                  <a:pt x="4749" y="3172"/>
                </a:cubicBezTo>
                <a:cubicBezTo>
                  <a:pt x="4740" y="3153"/>
                  <a:pt x="4719" y="3191"/>
                  <a:pt x="4704" y="3250"/>
                </a:cubicBezTo>
                <a:cubicBezTo>
                  <a:pt x="4672" y="3382"/>
                  <a:pt x="4639" y="3385"/>
                  <a:pt x="4605" y="3266"/>
                </a:cubicBezTo>
                <a:cubicBezTo>
                  <a:pt x="4584" y="3195"/>
                  <a:pt x="4589" y="3149"/>
                  <a:pt x="4627" y="3048"/>
                </a:cubicBezTo>
                <a:lnTo>
                  <a:pt x="4672" y="2924"/>
                </a:lnTo>
                <a:lnTo>
                  <a:pt x="4596" y="2924"/>
                </a:lnTo>
                <a:cubicBezTo>
                  <a:pt x="4546" y="2923"/>
                  <a:pt x="4513" y="2963"/>
                  <a:pt x="4505" y="3032"/>
                </a:cubicBezTo>
                <a:cubicBezTo>
                  <a:pt x="4487" y="3196"/>
                  <a:pt x="4247" y="3182"/>
                  <a:pt x="4220" y="3017"/>
                </a:cubicBezTo>
                <a:cubicBezTo>
                  <a:pt x="4203" y="2914"/>
                  <a:pt x="4190" y="2902"/>
                  <a:pt x="4111" y="2970"/>
                </a:cubicBezTo>
                <a:cubicBezTo>
                  <a:pt x="4011" y="3057"/>
                  <a:pt x="3976" y="3035"/>
                  <a:pt x="3993" y="2877"/>
                </a:cubicBezTo>
                <a:cubicBezTo>
                  <a:pt x="4000" y="2814"/>
                  <a:pt x="3989" y="2782"/>
                  <a:pt x="3966" y="2784"/>
                </a:cubicBezTo>
                <a:cubicBezTo>
                  <a:pt x="3928" y="2786"/>
                  <a:pt x="3858" y="2934"/>
                  <a:pt x="3858" y="3017"/>
                </a:cubicBezTo>
                <a:cubicBezTo>
                  <a:pt x="3858" y="3044"/>
                  <a:pt x="3838" y="3163"/>
                  <a:pt x="3812" y="3281"/>
                </a:cubicBezTo>
                <a:cubicBezTo>
                  <a:pt x="3756" y="3542"/>
                  <a:pt x="3662" y="3586"/>
                  <a:pt x="3627" y="3359"/>
                </a:cubicBezTo>
                <a:cubicBezTo>
                  <a:pt x="3598" y="3173"/>
                  <a:pt x="3615" y="3064"/>
                  <a:pt x="3676" y="3064"/>
                </a:cubicBezTo>
                <a:cubicBezTo>
                  <a:pt x="3739" y="3064"/>
                  <a:pt x="3756" y="2999"/>
                  <a:pt x="3726" y="2877"/>
                </a:cubicBezTo>
                <a:cubicBezTo>
                  <a:pt x="3699" y="2763"/>
                  <a:pt x="3591" y="2739"/>
                  <a:pt x="3572" y="2846"/>
                </a:cubicBezTo>
                <a:cubicBezTo>
                  <a:pt x="3564" y="2889"/>
                  <a:pt x="3430" y="2924"/>
                  <a:pt x="3242" y="2924"/>
                </a:cubicBezTo>
                <a:cubicBezTo>
                  <a:pt x="3028" y="2924"/>
                  <a:pt x="2912" y="2941"/>
                  <a:pt x="2884" y="3001"/>
                </a:cubicBezTo>
                <a:cubicBezTo>
                  <a:pt x="2852" y="3070"/>
                  <a:pt x="2836" y="3084"/>
                  <a:pt x="2816" y="3017"/>
                </a:cubicBezTo>
                <a:cubicBezTo>
                  <a:pt x="2799" y="2959"/>
                  <a:pt x="2750" y="2941"/>
                  <a:pt x="2667" y="2970"/>
                </a:cubicBezTo>
                <a:cubicBezTo>
                  <a:pt x="2564" y="3007"/>
                  <a:pt x="2542" y="2992"/>
                  <a:pt x="2531" y="2892"/>
                </a:cubicBezTo>
                <a:cubicBezTo>
                  <a:pt x="2515" y="2749"/>
                  <a:pt x="2420" y="2742"/>
                  <a:pt x="2368" y="2877"/>
                </a:cubicBezTo>
                <a:cubicBezTo>
                  <a:pt x="2342" y="2945"/>
                  <a:pt x="2338" y="2992"/>
                  <a:pt x="2354" y="3048"/>
                </a:cubicBezTo>
                <a:cubicBezTo>
                  <a:pt x="2387" y="3159"/>
                  <a:pt x="2358" y="3281"/>
                  <a:pt x="2300" y="3281"/>
                </a:cubicBezTo>
                <a:cubicBezTo>
                  <a:pt x="2271" y="3281"/>
                  <a:pt x="2239" y="3202"/>
                  <a:pt x="2219" y="3095"/>
                </a:cubicBezTo>
                <a:cubicBezTo>
                  <a:pt x="2189" y="2939"/>
                  <a:pt x="2177" y="2926"/>
                  <a:pt x="2142" y="3001"/>
                </a:cubicBezTo>
                <a:cubicBezTo>
                  <a:pt x="2107" y="3075"/>
                  <a:pt x="2093" y="3074"/>
                  <a:pt x="2051" y="2939"/>
                </a:cubicBezTo>
                <a:cubicBezTo>
                  <a:pt x="1992" y="2748"/>
                  <a:pt x="1924" y="2729"/>
                  <a:pt x="1852" y="2892"/>
                </a:cubicBezTo>
                <a:cubicBezTo>
                  <a:pt x="1810" y="2986"/>
                  <a:pt x="1773" y="3007"/>
                  <a:pt x="1671" y="2970"/>
                </a:cubicBezTo>
                <a:cubicBezTo>
                  <a:pt x="1599" y="2944"/>
                  <a:pt x="1528" y="2886"/>
                  <a:pt x="1517" y="2846"/>
                </a:cubicBezTo>
                <a:cubicBezTo>
                  <a:pt x="1491" y="2756"/>
                  <a:pt x="1376" y="2757"/>
                  <a:pt x="1376" y="2846"/>
                </a:cubicBezTo>
                <a:cubicBezTo>
                  <a:pt x="1376" y="2976"/>
                  <a:pt x="1550" y="3137"/>
                  <a:pt x="1671" y="3126"/>
                </a:cubicBezTo>
                <a:cubicBezTo>
                  <a:pt x="1794" y="3114"/>
                  <a:pt x="1897" y="3237"/>
                  <a:pt x="1883" y="3375"/>
                </a:cubicBezTo>
                <a:cubicBezTo>
                  <a:pt x="1874" y="3476"/>
                  <a:pt x="1506" y="3461"/>
                  <a:pt x="1476" y="3359"/>
                </a:cubicBezTo>
                <a:cubicBezTo>
                  <a:pt x="1463" y="3315"/>
                  <a:pt x="1434" y="3281"/>
                  <a:pt x="1408" y="3281"/>
                </a:cubicBezTo>
                <a:cubicBezTo>
                  <a:pt x="1381" y="3281"/>
                  <a:pt x="1344" y="3195"/>
                  <a:pt x="1322" y="3079"/>
                </a:cubicBezTo>
                <a:cubicBezTo>
                  <a:pt x="1299" y="2957"/>
                  <a:pt x="1282" y="2929"/>
                  <a:pt x="1277" y="2986"/>
                </a:cubicBezTo>
                <a:cubicBezTo>
                  <a:pt x="1272" y="3036"/>
                  <a:pt x="1280" y="3125"/>
                  <a:pt x="1295" y="3188"/>
                </a:cubicBezTo>
                <a:cubicBezTo>
                  <a:pt x="1318" y="3284"/>
                  <a:pt x="1316" y="3319"/>
                  <a:pt x="1281" y="3406"/>
                </a:cubicBezTo>
                <a:cubicBezTo>
                  <a:pt x="1245" y="3498"/>
                  <a:pt x="1238" y="3491"/>
                  <a:pt x="1204" y="3343"/>
                </a:cubicBezTo>
                <a:cubicBezTo>
                  <a:pt x="1184" y="3252"/>
                  <a:pt x="1168" y="3116"/>
                  <a:pt x="1168" y="3048"/>
                </a:cubicBezTo>
                <a:cubicBezTo>
                  <a:pt x="1168" y="2946"/>
                  <a:pt x="1141" y="2926"/>
                  <a:pt x="1023" y="2908"/>
                </a:cubicBezTo>
                <a:lnTo>
                  <a:pt x="878" y="2877"/>
                </a:lnTo>
                <a:lnTo>
                  <a:pt x="869" y="2022"/>
                </a:lnTo>
                <a:lnTo>
                  <a:pt x="860" y="1151"/>
                </a:lnTo>
                <a:lnTo>
                  <a:pt x="584" y="1120"/>
                </a:lnTo>
                <a:cubicBezTo>
                  <a:pt x="433" y="1102"/>
                  <a:pt x="238" y="1110"/>
                  <a:pt x="154" y="1135"/>
                </a:cubicBezTo>
                <a:lnTo>
                  <a:pt x="0" y="1182"/>
                </a:lnTo>
                <a:lnTo>
                  <a:pt x="0" y="5769"/>
                </a:lnTo>
                <a:lnTo>
                  <a:pt x="0" y="10341"/>
                </a:lnTo>
                <a:lnTo>
                  <a:pt x="91" y="10341"/>
                </a:lnTo>
                <a:cubicBezTo>
                  <a:pt x="141" y="10341"/>
                  <a:pt x="191" y="10307"/>
                  <a:pt x="204" y="10264"/>
                </a:cubicBezTo>
                <a:cubicBezTo>
                  <a:pt x="235" y="10157"/>
                  <a:pt x="374" y="10210"/>
                  <a:pt x="367" y="10326"/>
                </a:cubicBezTo>
                <a:cubicBezTo>
                  <a:pt x="363" y="10396"/>
                  <a:pt x="414" y="10403"/>
                  <a:pt x="598" y="10372"/>
                </a:cubicBezTo>
                <a:cubicBezTo>
                  <a:pt x="728" y="10351"/>
                  <a:pt x="847" y="10317"/>
                  <a:pt x="860" y="10279"/>
                </a:cubicBezTo>
                <a:cubicBezTo>
                  <a:pt x="876" y="10236"/>
                  <a:pt x="890" y="10227"/>
                  <a:pt x="906" y="10279"/>
                </a:cubicBezTo>
                <a:cubicBezTo>
                  <a:pt x="923" y="10341"/>
                  <a:pt x="940" y="10349"/>
                  <a:pt x="964" y="10279"/>
                </a:cubicBezTo>
                <a:cubicBezTo>
                  <a:pt x="990" y="10206"/>
                  <a:pt x="1004" y="10195"/>
                  <a:pt x="1028" y="10264"/>
                </a:cubicBezTo>
                <a:cubicBezTo>
                  <a:pt x="1047" y="10318"/>
                  <a:pt x="1074" y="10331"/>
                  <a:pt x="1105" y="10295"/>
                </a:cubicBezTo>
                <a:cubicBezTo>
                  <a:pt x="1177" y="10209"/>
                  <a:pt x="1259" y="10211"/>
                  <a:pt x="1290" y="10295"/>
                </a:cubicBezTo>
                <a:cubicBezTo>
                  <a:pt x="1306" y="10336"/>
                  <a:pt x="1365" y="10366"/>
                  <a:pt x="1422" y="10357"/>
                </a:cubicBezTo>
                <a:cubicBezTo>
                  <a:pt x="1478" y="10348"/>
                  <a:pt x="1527" y="10377"/>
                  <a:pt x="1535" y="10419"/>
                </a:cubicBezTo>
                <a:cubicBezTo>
                  <a:pt x="1552" y="10516"/>
                  <a:pt x="1667" y="10515"/>
                  <a:pt x="1684" y="10419"/>
                </a:cubicBezTo>
                <a:cubicBezTo>
                  <a:pt x="1691" y="10379"/>
                  <a:pt x="1734" y="10351"/>
                  <a:pt x="1779" y="10357"/>
                </a:cubicBezTo>
                <a:cubicBezTo>
                  <a:pt x="1825" y="10363"/>
                  <a:pt x="1879" y="10331"/>
                  <a:pt x="1897" y="10279"/>
                </a:cubicBezTo>
                <a:cubicBezTo>
                  <a:pt x="1924" y="10202"/>
                  <a:pt x="1940" y="10201"/>
                  <a:pt x="1997" y="10295"/>
                </a:cubicBezTo>
                <a:cubicBezTo>
                  <a:pt x="2059" y="10399"/>
                  <a:pt x="2070" y="10404"/>
                  <a:pt x="2105" y="10295"/>
                </a:cubicBezTo>
                <a:cubicBezTo>
                  <a:pt x="2137" y="10197"/>
                  <a:pt x="2149" y="10192"/>
                  <a:pt x="2182" y="10264"/>
                </a:cubicBezTo>
                <a:cubicBezTo>
                  <a:pt x="2241" y="10389"/>
                  <a:pt x="2293" y="10370"/>
                  <a:pt x="2277" y="10233"/>
                </a:cubicBezTo>
                <a:cubicBezTo>
                  <a:pt x="2269" y="10157"/>
                  <a:pt x="2279" y="10104"/>
                  <a:pt x="2309" y="10077"/>
                </a:cubicBezTo>
                <a:cubicBezTo>
                  <a:pt x="2334" y="10055"/>
                  <a:pt x="2354" y="9987"/>
                  <a:pt x="2354" y="9922"/>
                </a:cubicBezTo>
                <a:cubicBezTo>
                  <a:pt x="2355" y="9856"/>
                  <a:pt x="2357" y="9726"/>
                  <a:pt x="2363" y="9642"/>
                </a:cubicBezTo>
                <a:cubicBezTo>
                  <a:pt x="2373" y="9525"/>
                  <a:pt x="2368" y="9487"/>
                  <a:pt x="2332" y="9455"/>
                </a:cubicBezTo>
                <a:cubicBezTo>
                  <a:pt x="2291" y="9419"/>
                  <a:pt x="2286" y="9395"/>
                  <a:pt x="2309" y="9299"/>
                </a:cubicBezTo>
                <a:cubicBezTo>
                  <a:pt x="2324" y="9237"/>
                  <a:pt x="2358" y="9175"/>
                  <a:pt x="2386" y="9175"/>
                </a:cubicBezTo>
                <a:lnTo>
                  <a:pt x="2436" y="9175"/>
                </a:lnTo>
                <a:lnTo>
                  <a:pt x="2440" y="8149"/>
                </a:lnTo>
                <a:cubicBezTo>
                  <a:pt x="2448" y="6105"/>
                  <a:pt x="2455" y="5732"/>
                  <a:pt x="2477" y="5707"/>
                </a:cubicBezTo>
                <a:cubicBezTo>
                  <a:pt x="2489" y="5693"/>
                  <a:pt x="2501" y="5715"/>
                  <a:pt x="2508" y="5754"/>
                </a:cubicBezTo>
                <a:cubicBezTo>
                  <a:pt x="2515" y="5793"/>
                  <a:pt x="2525" y="6701"/>
                  <a:pt x="2526" y="7775"/>
                </a:cubicBezTo>
                <a:cubicBezTo>
                  <a:pt x="2528" y="8946"/>
                  <a:pt x="2536" y="9758"/>
                  <a:pt x="2549" y="9813"/>
                </a:cubicBezTo>
                <a:cubicBezTo>
                  <a:pt x="2561" y="9863"/>
                  <a:pt x="2598" y="9906"/>
                  <a:pt x="2631" y="9906"/>
                </a:cubicBezTo>
                <a:cubicBezTo>
                  <a:pt x="2700" y="9906"/>
                  <a:pt x="2727" y="10016"/>
                  <a:pt x="2694" y="10155"/>
                </a:cubicBezTo>
                <a:cubicBezTo>
                  <a:pt x="2660" y="10296"/>
                  <a:pt x="2724" y="10477"/>
                  <a:pt x="2766" y="10357"/>
                </a:cubicBezTo>
                <a:cubicBezTo>
                  <a:pt x="2787" y="10299"/>
                  <a:pt x="2798" y="10289"/>
                  <a:pt x="2807" y="10341"/>
                </a:cubicBezTo>
                <a:cubicBezTo>
                  <a:pt x="2828" y="10458"/>
                  <a:pt x="2938" y="10435"/>
                  <a:pt x="2952" y="10310"/>
                </a:cubicBezTo>
                <a:cubicBezTo>
                  <a:pt x="2968" y="10167"/>
                  <a:pt x="3046" y="10165"/>
                  <a:pt x="3070" y="10310"/>
                </a:cubicBezTo>
                <a:cubicBezTo>
                  <a:pt x="3087" y="10414"/>
                  <a:pt x="3090" y="10414"/>
                  <a:pt x="3115" y="10310"/>
                </a:cubicBezTo>
                <a:cubicBezTo>
                  <a:pt x="3148" y="10174"/>
                  <a:pt x="3215" y="10169"/>
                  <a:pt x="3237" y="10295"/>
                </a:cubicBezTo>
                <a:cubicBezTo>
                  <a:pt x="3259" y="10417"/>
                  <a:pt x="3244" y="11530"/>
                  <a:pt x="3219" y="11617"/>
                </a:cubicBezTo>
                <a:cubicBezTo>
                  <a:pt x="3208" y="11655"/>
                  <a:pt x="3201" y="11784"/>
                  <a:pt x="3201" y="11896"/>
                </a:cubicBezTo>
                <a:cubicBezTo>
                  <a:pt x="3201" y="12075"/>
                  <a:pt x="3208" y="12099"/>
                  <a:pt x="3264" y="12099"/>
                </a:cubicBezTo>
                <a:cubicBezTo>
                  <a:pt x="3306" y="12099"/>
                  <a:pt x="3332" y="12140"/>
                  <a:pt x="3341" y="12223"/>
                </a:cubicBezTo>
                <a:cubicBezTo>
                  <a:pt x="3349" y="12293"/>
                  <a:pt x="3373" y="12429"/>
                  <a:pt x="3396" y="12534"/>
                </a:cubicBezTo>
                <a:cubicBezTo>
                  <a:pt x="3436" y="12724"/>
                  <a:pt x="3519" y="12785"/>
                  <a:pt x="3577" y="12658"/>
                </a:cubicBezTo>
                <a:cubicBezTo>
                  <a:pt x="3591" y="12629"/>
                  <a:pt x="3606" y="12635"/>
                  <a:pt x="3613" y="12674"/>
                </a:cubicBezTo>
                <a:cubicBezTo>
                  <a:pt x="3625" y="12739"/>
                  <a:pt x="3829" y="12724"/>
                  <a:pt x="3848" y="12658"/>
                </a:cubicBezTo>
                <a:cubicBezTo>
                  <a:pt x="3853" y="12643"/>
                  <a:pt x="3860" y="12541"/>
                  <a:pt x="3867" y="12425"/>
                </a:cubicBezTo>
                <a:cubicBezTo>
                  <a:pt x="3873" y="12309"/>
                  <a:pt x="3887" y="12183"/>
                  <a:pt x="3898" y="12145"/>
                </a:cubicBezTo>
                <a:cubicBezTo>
                  <a:pt x="3924" y="12058"/>
                  <a:pt x="3962" y="12147"/>
                  <a:pt x="3962" y="12285"/>
                </a:cubicBezTo>
                <a:cubicBezTo>
                  <a:pt x="3962" y="12343"/>
                  <a:pt x="3980" y="12379"/>
                  <a:pt x="3998" y="12379"/>
                </a:cubicBezTo>
                <a:cubicBezTo>
                  <a:pt x="4016" y="12379"/>
                  <a:pt x="4023" y="12357"/>
                  <a:pt x="4016" y="12316"/>
                </a:cubicBezTo>
                <a:cubicBezTo>
                  <a:pt x="4009" y="12276"/>
                  <a:pt x="4020" y="12217"/>
                  <a:pt x="4039" y="12192"/>
                </a:cubicBezTo>
                <a:cubicBezTo>
                  <a:pt x="4070" y="12151"/>
                  <a:pt x="4069" y="12135"/>
                  <a:pt x="4039" y="12021"/>
                </a:cubicBezTo>
                <a:cubicBezTo>
                  <a:pt x="4020" y="11952"/>
                  <a:pt x="4009" y="11849"/>
                  <a:pt x="4016" y="11788"/>
                </a:cubicBezTo>
                <a:cubicBezTo>
                  <a:pt x="4023" y="11726"/>
                  <a:pt x="4021" y="11652"/>
                  <a:pt x="4011" y="11632"/>
                </a:cubicBezTo>
                <a:cubicBezTo>
                  <a:pt x="4002" y="11612"/>
                  <a:pt x="4001" y="11329"/>
                  <a:pt x="4007" y="10995"/>
                </a:cubicBezTo>
                <a:lnTo>
                  <a:pt x="4016" y="10388"/>
                </a:lnTo>
                <a:lnTo>
                  <a:pt x="4378" y="10388"/>
                </a:lnTo>
                <a:lnTo>
                  <a:pt x="4740" y="10404"/>
                </a:lnTo>
                <a:lnTo>
                  <a:pt x="4740" y="10170"/>
                </a:lnTo>
                <a:cubicBezTo>
                  <a:pt x="4740" y="9981"/>
                  <a:pt x="4746" y="9939"/>
                  <a:pt x="4790" y="9922"/>
                </a:cubicBezTo>
                <a:cubicBezTo>
                  <a:pt x="4857" y="9895"/>
                  <a:pt x="4915" y="9520"/>
                  <a:pt x="4876" y="9362"/>
                </a:cubicBezTo>
                <a:cubicBezTo>
                  <a:pt x="4863" y="9306"/>
                  <a:pt x="4858" y="9257"/>
                  <a:pt x="4867" y="9237"/>
                </a:cubicBezTo>
                <a:cubicBezTo>
                  <a:pt x="4889" y="9191"/>
                  <a:pt x="5103" y="9242"/>
                  <a:pt x="5130" y="9299"/>
                </a:cubicBezTo>
                <a:cubicBezTo>
                  <a:pt x="5141" y="9323"/>
                  <a:pt x="5160" y="9258"/>
                  <a:pt x="5171" y="9160"/>
                </a:cubicBezTo>
                <a:cubicBezTo>
                  <a:pt x="5181" y="9061"/>
                  <a:pt x="5199" y="8953"/>
                  <a:pt x="5211" y="8926"/>
                </a:cubicBezTo>
                <a:cubicBezTo>
                  <a:pt x="5244" y="8856"/>
                  <a:pt x="5283" y="8966"/>
                  <a:pt x="5261" y="9066"/>
                </a:cubicBezTo>
                <a:cubicBezTo>
                  <a:pt x="5251" y="9113"/>
                  <a:pt x="5242" y="9279"/>
                  <a:pt x="5243" y="9439"/>
                </a:cubicBezTo>
                <a:cubicBezTo>
                  <a:pt x="5245" y="9728"/>
                  <a:pt x="5247" y="9729"/>
                  <a:pt x="5334" y="9750"/>
                </a:cubicBezTo>
                <a:cubicBezTo>
                  <a:pt x="5434" y="9776"/>
                  <a:pt x="5522" y="10011"/>
                  <a:pt x="5460" y="10093"/>
                </a:cubicBezTo>
                <a:cubicBezTo>
                  <a:pt x="5431" y="10132"/>
                  <a:pt x="5433" y="10167"/>
                  <a:pt x="5474" y="10279"/>
                </a:cubicBezTo>
                <a:cubicBezTo>
                  <a:pt x="5514" y="10391"/>
                  <a:pt x="5523" y="10385"/>
                  <a:pt x="5542" y="10295"/>
                </a:cubicBezTo>
                <a:cubicBezTo>
                  <a:pt x="5561" y="10203"/>
                  <a:pt x="5573" y="10212"/>
                  <a:pt x="5628" y="10310"/>
                </a:cubicBezTo>
                <a:cubicBezTo>
                  <a:pt x="5700" y="10439"/>
                  <a:pt x="5748" y="10454"/>
                  <a:pt x="5777" y="10357"/>
                </a:cubicBezTo>
                <a:cubicBezTo>
                  <a:pt x="5806" y="10260"/>
                  <a:pt x="5937" y="10239"/>
                  <a:pt x="5999" y="10326"/>
                </a:cubicBezTo>
                <a:cubicBezTo>
                  <a:pt x="6028" y="10367"/>
                  <a:pt x="6056" y="10386"/>
                  <a:pt x="6062" y="10372"/>
                </a:cubicBezTo>
                <a:cubicBezTo>
                  <a:pt x="6069" y="10359"/>
                  <a:pt x="6169" y="10348"/>
                  <a:pt x="6284" y="10341"/>
                </a:cubicBezTo>
                <a:cubicBezTo>
                  <a:pt x="6399" y="10335"/>
                  <a:pt x="6512" y="10293"/>
                  <a:pt x="6533" y="10248"/>
                </a:cubicBezTo>
                <a:cubicBezTo>
                  <a:pt x="6562" y="10187"/>
                  <a:pt x="6582" y="10193"/>
                  <a:pt x="6615" y="10264"/>
                </a:cubicBezTo>
                <a:cubicBezTo>
                  <a:pt x="6689" y="10423"/>
                  <a:pt x="6990" y="10461"/>
                  <a:pt x="7122" y="10326"/>
                </a:cubicBezTo>
                <a:cubicBezTo>
                  <a:pt x="7185" y="10261"/>
                  <a:pt x="7262" y="10201"/>
                  <a:pt x="7294" y="10201"/>
                </a:cubicBezTo>
                <a:cubicBezTo>
                  <a:pt x="7359" y="10201"/>
                  <a:pt x="7387" y="10106"/>
                  <a:pt x="7362" y="9968"/>
                </a:cubicBezTo>
                <a:cubicBezTo>
                  <a:pt x="7306" y="9667"/>
                  <a:pt x="7368" y="9002"/>
                  <a:pt x="7434" y="9191"/>
                </a:cubicBezTo>
                <a:cubicBezTo>
                  <a:pt x="7458" y="9258"/>
                  <a:pt x="7461" y="9165"/>
                  <a:pt x="7461" y="8677"/>
                </a:cubicBezTo>
                <a:cubicBezTo>
                  <a:pt x="7461" y="8243"/>
                  <a:pt x="7454" y="8089"/>
                  <a:pt x="7434" y="8102"/>
                </a:cubicBezTo>
                <a:cubicBezTo>
                  <a:pt x="7415" y="8115"/>
                  <a:pt x="7407" y="7962"/>
                  <a:pt x="7403" y="7573"/>
                </a:cubicBezTo>
                <a:cubicBezTo>
                  <a:pt x="7399" y="7273"/>
                  <a:pt x="7389" y="7014"/>
                  <a:pt x="7380" y="6982"/>
                </a:cubicBezTo>
                <a:cubicBezTo>
                  <a:pt x="7357" y="6904"/>
                  <a:pt x="7381" y="6397"/>
                  <a:pt x="7407" y="6407"/>
                </a:cubicBezTo>
                <a:cubicBezTo>
                  <a:pt x="7419" y="6411"/>
                  <a:pt x="7436" y="6524"/>
                  <a:pt x="7443" y="6656"/>
                </a:cubicBezTo>
                <a:cubicBezTo>
                  <a:pt x="7455" y="6876"/>
                  <a:pt x="7454" y="6867"/>
                  <a:pt x="7457" y="6563"/>
                </a:cubicBezTo>
                <a:cubicBezTo>
                  <a:pt x="7459" y="6380"/>
                  <a:pt x="7454" y="6196"/>
                  <a:pt x="7443" y="6158"/>
                </a:cubicBezTo>
                <a:cubicBezTo>
                  <a:pt x="7416" y="6059"/>
                  <a:pt x="7454" y="5754"/>
                  <a:pt x="7493" y="5754"/>
                </a:cubicBezTo>
                <a:cubicBezTo>
                  <a:pt x="7538" y="5754"/>
                  <a:pt x="7566" y="6048"/>
                  <a:pt x="7566" y="6485"/>
                </a:cubicBezTo>
                <a:cubicBezTo>
                  <a:pt x="7566" y="6864"/>
                  <a:pt x="7604" y="6996"/>
                  <a:pt x="7615" y="6656"/>
                </a:cubicBezTo>
                <a:cubicBezTo>
                  <a:pt x="7621" y="6485"/>
                  <a:pt x="7633" y="6438"/>
                  <a:pt x="7701" y="6407"/>
                </a:cubicBezTo>
                <a:cubicBezTo>
                  <a:pt x="7780" y="6371"/>
                  <a:pt x="7780" y="6381"/>
                  <a:pt x="7747" y="6220"/>
                </a:cubicBezTo>
                <a:cubicBezTo>
                  <a:pt x="7728" y="6130"/>
                  <a:pt x="7696" y="6049"/>
                  <a:pt x="7674" y="6049"/>
                </a:cubicBezTo>
                <a:cubicBezTo>
                  <a:pt x="7616" y="6049"/>
                  <a:pt x="7601" y="5912"/>
                  <a:pt x="7643" y="5754"/>
                </a:cubicBezTo>
                <a:cubicBezTo>
                  <a:pt x="7669" y="5653"/>
                  <a:pt x="7688" y="5643"/>
                  <a:pt x="7715" y="5692"/>
                </a:cubicBezTo>
                <a:cubicBezTo>
                  <a:pt x="7735" y="5729"/>
                  <a:pt x="7777" y="5747"/>
                  <a:pt x="7810" y="5738"/>
                </a:cubicBezTo>
                <a:cubicBezTo>
                  <a:pt x="7858" y="5726"/>
                  <a:pt x="7875" y="5765"/>
                  <a:pt x="7887" y="5909"/>
                </a:cubicBezTo>
                <a:cubicBezTo>
                  <a:pt x="7914" y="6230"/>
                  <a:pt x="7909" y="6876"/>
                  <a:pt x="7878" y="6998"/>
                </a:cubicBezTo>
                <a:cubicBezTo>
                  <a:pt x="7846" y="7125"/>
                  <a:pt x="7807" y="9410"/>
                  <a:pt x="7837" y="9377"/>
                </a:cubicBezTo>
                <a:cubicBezTo>
                  <a:pt x="7862" y="9350"/>
                  <a:pt x="7991" y="9869"/>
                  <a:pt x="7991" y="9999"/>
                </a:cubicBezTo>
                <a:cubicBezTo>
                  <a:pt x="7991" y="10062"/>
                  <a:pt x="7980" y="10145"/>
                  <a:pt x="7969" y="10170"/>
                </a:cubicBezTo>
                <a:cubicBezTo>
                  <a:pt x="7922" y="10269"/>
                  <a:pt x="7977" y="10353"/>
                  <a:pt x="8055" y="10310"/>
                </a:cubicBezTo>
                <a:cubicBezTo>
                  <a:pt x="8099" y="10286"/>
                  <a:pt x="8185" y="10313"/>
                  <a:pt x="8245" y="10357"/>
                </a:cubicBezTo>
                <a:cubicBezTo>
                  <a:pt x="8339" y="10426"/>
                  <a:pt x="8359" y="10420"/>
                  <a:pt x="8394" y="10310"/>
                </a:cubicBezTo>
                <a:cubicBezTo>
                  <a:pt x="8431" y="10195"/>
                  <a:pt x="8436" y="10186"/>
                  <a:pt x="8449" y="10295"/>
                </a:cubicBezTo>
                <a:cubicBezTo>
                  <a:pt x="8456" y="10360"/>
                  <a:pt x="8469" y="10396"/>
                  <a:pt x="8480" y="10372"/>
                </a:cubicBezTo>
                <a:cubicBezTo>
                  <a:pt x="8492" y="10347"/>
                  <a:pt x="8494" y="10289"/>
                  <a:pt x="8480" y="10233"/>
                </a:cubicBezTo>
                <a:cubicBezTo>
                  <a:pt x="8464" y="10165"/>
                  <a:pt x="8467" y="10126"/>
                  <a:pt x="8489" y="10061"/>
                </a:cubicBezTo>
                <a:cubicBezTo>
                  <a:pt x="8515" y="9989"/>
                  <a:pt x="8530" y="9998"/>
                  <a:pt x="8575" y="10155"/>
                </a:cubicBezTo>
                <a:cubicBezTo>
                  <a:pt x="8625" y="10326"/>
                  <a:pt x="8650" y="10360"/>
                  <a:pt x="8775" y="10357"/>
                </a:cubicBezTo>
                <a:cubicBezTo>
                  <a:pt x="8852" y="10355"/>
                  <a:pt x="9034" y="10363"/>
                  <a:pt x="9182" y="10372"/>
                </a:cubicBezTo>
                <a:cubicBezTo>
                  <a:pt x="9394" y="10386"/>
                  <a:pt x="9454" y="10357"/>
                  <a:pt x="9463" y="10279"/>
                </a:cubicBezTo>
                <a:cubicBezTo>
                  <a:pt x="9471" y="10207"/>
                  <a:pt x="9484" y="10207"/>
                  <a:pt x="9503" y="10264"/>
                </a:cubicBezTo>
                <a:cubicBezTo>
                  <a:pt x="9542" y="10374"/>
                  <a:pt x="9701" y="10456"/>
                  <a:pt x="9716" y="10372"/>
                </a:cubicBezTo>
                <a:cubicBezTo>
                  <a:pt x="9723" y="10333"/>
                  <a:pt x="9770" y="10313"/>
                  <a:pt x="9825" y="10341"/>
                </a:cubicBezTo>
                <a:cubicBezTo>
                  <a:pt x="9878" y="10369"/>
                  <a:pt x="9924" y="10374"/>
                  <a:pt x="9929" y="10357"/>
                </a:cubicBezTo>
                <a:cubicBezTo>
                  <a:pt x="9940" y="10318"/>
                  <a:pt x="10317" y="10339"/>
                  <a:pt x="10472" y="10388"/>
                </a:cubicBezTo>
                <a:cubicBezTo>
                  <a:pt x="10576" y="10421"/>
                  <a:pt x="10585" y="10418"/>
                  <a:pt x="10549" y="10326"/>
                </a:cubicBezTo>
                <a:cubicBezTo>
                  <a:pt x="10516" y="10240"/>
                  <a:pt x="10511" y="10193"/>
                  <a:pt x="10531" y="10061"/>
                </a:cubicBezTo>
                <a:cubicBezTo>
                  <a:pt x="10562" y="9866"/>
                  <a:pt x="10588" y="9876"/>
                  <a:pt x="10676" y="10061"/>
                </a:cubicBezTo>
                <a:cubicBezTo>
                  <a:pt x="10714" y="10141"/>
                  <a:pt x="10776" y="10204"/>
                  <a:pt x="10807" y="10201"/>
                </a:cubicBezTo>
                <a:lnTo>
                  <a:pt x="10862" y="10186"/>
                </a:lnTo>
                <a:lnTo>
                  <a:pt x="10812" y="10124"/>
                </a:lnTo>
                <a:cubicBezTo>
                  <a:pt x="10761" y="10053"/>
                  <a:pt x="10759" y="10037"/>
                  <a:pt x="10798" y="9937"/>
                </a:cubicBezTo>
                <a:cubicBezTo>
                  <a:pt x="10821" y="9880"/>
                  <a:pt x="10833" y="9808"/>
                  <a:pt x="10826" y="9782"/>
                </a:cubicBezTo>
                <a:cubicBezTo>
                  <a:pt x="10818" y="9755"/>
                  <a:pt x="10821" y="9697"/>
                  <a:pt x="10835" y="9642"/>
                </a:cubicBezTo>
                <a:cubicBezTo>
                  <a:pt x="10853" y="9564"/>
                  <a:pt x="10848" y="9520"/>
                  <a:pt x="10816" y="9439"/>
                </a:cubicBezTo>
                <a:cubicBezTo>
                  <a:pt x="10794" y="9382"/>
                  <a:pt x="10788" y="9332"/>
                  <a:pt x="10798" y="9331"/>
                </a:cubicBezTo>
                <a:cubicBezTo>
                  <a:pt x="10809" y="9329"/>
                  <a:pt x="10807" y="9291"/>
                  <a:pt x="10794" y="9237"/>
                </a:cubicBezTo>
                <a:cubicBezTo>
                  <a:pt x="10778" y="9170"/>
                  <a:pt x="10767" y="8083"/>
                  <a:pt x="10767" y="5676"/>
                </a:cubicBezTo>
                <a:lnTo>
                  <a:pt x="10767" y="2224"/>
                </a:lnTo>
                <a:lnTo>
                  <a:pt x="10816" y="2239"/>
                </a:lnTo>
                <a:cubicBezTo>
                  <a:pt x="10853" y="2253"/>
                  <a:pt x="10857" y="2243"/>
                  <a:pt x="10835" y="2193"/>
                </a:cubicBezTo>
                <a:cubicBezTo>
                  <a:pt x="10794" y="2102"/>
                  <a:pt x="10787" y="1832"/>
                  <a:pt x="10826" y="1757"/>
                </a:cubicBezTo>
                <a:cubicBezTo>
                  <a:pt x="10846" y="1718"/>
                  <a:pt x="10851" y="1667"/>
                  <a:pt x="10839" y="1602"/>
                </a:cubicBezTo>
                <a:cubicBezTo>
                  <a:pt x="10814" y="1466"/>
                  <a:pt x="10814" y="1301"/>
                  <a:pt x="10839" y="1182"/>
                </a:cubicBezTo>
                <a:cubicBezTo>
                  <a:pt x="10855" y="1104"/>
                  <a:pt x="10847" y="1087"/>
                  <a:pt x="10789" y="1104"/>
                </a:cubicBezTo>
                <a:cubicBezTo>
                  <a:pt x="10695" y="1132"/>
                  <a:pt x="10663" y="1067"/>
                  <a:pt x="10663" y="824"/>
                </a:cubicBezTo>
                <a:lnTo>
                  <a:pt x="10663" y="622"/>
                </a:lnTo>
                <a:lnTo>
                  <a:pt x="10427" y="606"/>
                </a:lnTo>
                <a:cubicBezTo>
                  <a:pt x="10297" y="597"/>
                  <a:pt x="10176" y="554"/>
                  <a:pt x="10164" y="513"/>
                </a:cubicBezTo>
                <a:close/>
                <a:moveTo>
                  <a:pt x="521" y="560"/>
                </a:moveTo>
                <a:cubicBezTo>
                  <a:pt x="511" y="644"/>
                  <a:pt x="471" y="669"/>
                  <a:pt x="349" y="669"/>
                </a:cubicBezTo>
                <a:cubicBezTo>
                  <a:pt x="242" y="669"/>
                  <a:pt x="190" y="691"/>
                  <a:pt x="190" y="746"/>
                </a:cubicBezTo>
                <a:cubicBezTo>
                  <a:pt x="190" y="808"/>
                  <a:pt x="258" y="813"/>
                  <a:pt x="439" y="778"/>
                </a:cubicBezTo>
                <a:cubicBezTo>
                  <a:pt x="575" y="751"/>
                  <a:pt x="692" y="718"/>
                  <a:pt x="697" y="700"/>
                </a:cubicBezTo>
                <a:cubicBezTo>
                  <a:pt x="703" y="681"/>
                  <a:pt x="694" y="621"/>
                  <a:pt x="679" y="560"/>
                </a:cubicBezTo>
                <a:cubicBezTo>
                  <a:pt x="645" y="417"/>
                  <a:pt x="537" y="417"/>
                  <a:pt x="521" y="560"/>
                </a:cubicBezTo>
                <a:close/>
                <a:moveTo>
                  <a:pt x="32" y="591"/>
                </a:moveTo>
                <a:cubicBezTo>
                  <a:pt x="14" y="591"/>
                  <a:pt x="0" y="629"/>
                  <a:pt x="0" y="669"/>
                </a:cubicBezTo>
                <a:cubicBezTo>
                  <a:pt x="0" y="709"/>
                  <a:pt x="14" y="731"/>
                  <a:pt x="32" y="731"/>
                </a:cubicBezTo>
                <a:cubicBezTo>
                  <a:pt x="49" y="731"/>
                  <a:pt x="63" y="709"/>
                  <a:pt x="63" y="669"/>
                </a:cubicBezTo>
                <a:cubicBezTo>
                  <a:pt x="63" y="629"/>
                  <a:pt x="49" y="591"/>
                  <a:pt x="32" y="591"/>
                </a:cubicBezTo>
                <a:close/>
                <a:moveTo>
                  <a:pt x="11903" y="1104"/>
                </a:moveTo>
                <a:cubicBezTo>
                  <a:pt x="11886" y="1104"/>
                  <a:pt x="11871" y="1126"/>
                  <a:pt x="11871" y="1166"/>
                </a:cubicBezTo>
                <a:cubicBezTo>
                  <a:pt x="11871" y="1206"/>
                  <a:pt x="11886" y="1244"/>
                  <a:pt x="11903" y="1244"/>
                </a:cubicBezTo>
                <a:cubicBezTo>
                  <a:pt x="11921" y="1244"/>
                  <a:pt x="11935" y="1206"/>
                  <a:pt x="11935" y="1166"/>
                </a:cubicBezTo>
                <a:cubicBezTo>
                  <a:pt x="11935" y="1126"/>
                  <a:pt x="11921" y="1104"/>
                  <a:pt x="11903" y="1104"/>
                </a:cubicBezTo>
                <a:close/>
                <a:moveTo>
                  <a:pt x="13691" y="1462"/>
                </a:moveTo>
                <a:cubicBezTo>
                  <a:pt x="13681" y="1525"/>
                  <a:pt x="13680" y="1655"/>
                  <a:pt x="13687" y="1742"/>
                </a:cubicBezTo>
                <a:cubicBezTo>
                  <a:pt x="13705" y="1977"/>
                  <a:pt x="13715" y="1940"/>
                  <a:pt x="13714" y="1633"/>
                </a:cubicBezTo>
                <a:cubicBezTo>
                  <a:pt x="13714" y="1431"/>
                  <a:pt x="13706" y="1377"/>
                  <a:pt x="13691" y="1462"/>
                </a:cubicBezTo>
                <a:close/>
                <a:moveTo>
                  <a:pt x="11736" y="1819"/>
                </a:moveTo>
                <a:cubicBezTo>
                  <a:pt x="11729" y="1761"/>
                  <a:pt x="11723" y="1766"/>
                  <a:pt x="11722" y="1851"/>
                </a:cubicBezTo>
                <a:cubicBezTo>
                  <a:pt x="11721" y="1927"/>
                  <a:pt x="11729" y="1984"/>
                  <a:pt x="11736" y="1959"/>
                </a:cubicBezTo>
                <a:cubicBezTo>
                  <a:pt x="11743" y="1935"/>
                  <a:pt x="11742" y="1872"/>
                  <a:pt x="11736" y="1819"/>
                </a:cubicBezTo>
                <a:close/>
                <a:moveTo>
                  <a:pt x="17051" y="2317"/>
                </a:moveTo>
                <a:cubicBezTo>
                  <a:pt x="16988" y="2292"/>
                  <a:pt x="16979" y="2310"/>
                  <a:pt x="16979" y="2457"/>
                </a:cubicBezTo>
                <a:cubicBezTo>
                  <a:pt x="16979" y="2593"/>
                  <a:pt x="16988" y="2628"/>
                  <a:pt x="17037" y="2628"/>
                </a:cubicBezTo>
                <a:cubicBezTo>
                  <a:pt x="17080" y="2628"/>
                  <a:pt x="17103" y="2584"/>
                  <a:pt x="17110" y="2488"/>
                </a:cubicBezTo>
                <a:cubicBezTo>
                  <a:pt x="17118" y="2375"/>
                  <a:pt x="17109" y="2340"/>
                  <a:pt x="17051" y="2317"/>
                </a:cubicBezTo>
                <a:close/>
                <a:moveTo>
                  <a:pt x="11545" y="2721"/>
                </a:moveTo>
                <a:cubicBezTo>
                  <a:pt x="11540" y="2651"/>
                  <a:pt x="11537" y="2695"/>
                  <a:pt x="11536" y="2815"/>
                </a:cubicBezTo>
                <a:cubicBezTo>
                  <a:pt x="11536" y="2935"/>
                  <a:pt x="11540" y="2988"/>
                  <a:pt x="11545" y="2939"/>
                </a:cubicBezTo>
                <a:cubicBezTo>
                  <a:pt x="11551" y="2890"/>
                  <a:pt x="11551" y="2792"/>
                  <a:pt x="11545" y="2721"/>
                </a:cubicBezTo>
                <a:close/>
                <a:moveTo>
                  <a:pt x="7049" y="2768"/>
                </a:moveTo>
                <a:cubicBezTo>
                  <a:pt x="7012" y="2768"/>
                  <a:pt x="7000" y="2809"/>
                  <a:pt x="7009" y="2924"/>
                </a:cubicBezTo>
                <a:cubicBezTo>
                  <a:pt x="7019" y="3065"/>
                  <a:pt x="7100" y="3124"/>
                  <a:pt x="7131" y="3017"/>
                </a:cubicBezTo>
                <a:cubicBezTo>
                  <a:pt x="7155" y="2935"/>
                  <a:pt x="7101" y="2768"/>
                  <a:pt x="7049" y="2768"/>
                </a:cubicBezTo>
                <a:close/>
                <a:moveTo>
                  <a:pt x="20347" y="2861"/>
                </a:moveTo>
                <a:cubicBezTo>
                  <a:pt x="20319" y="2936"/>
                  <a:pt x="20328" y="2964"/>
                  <a:pt x="20406" y="2970"/>
                </a:cubicBezTo>
                <a:cubicBezTo>
                  <a:pt x="20457" y="2974"/>
                  <a:pt x="20510" y="3002"/>
                  <a:pt x="20524" y="3048"/>
                </a:cubicBezTo>
                <a:cubicBezTo>
                  <a:pt x="20557" y="3163"/>
                  <a:pt x="20861" y="3164"/>
                  <a:pt x="20895" y="3048"/>
                </a:cubicBezTo>
                <a:cubicBezTo>
                  <a:pt x="20909" y="2999"/>
                  <a:pt x="20956" y="2974"/>
                  <a:pt x="20999" y="2986"/>
                </a:cubicBezTo>
                <a:cubicBezTo>
                  <a:pt x="21074" y="3006"/>
                  <a:pt x="21080" y="2999"/>
                  <a:pt x="21040" y="2892"/>
                </a:cubicBezTo>
                <a:cubicBezTo>
                  <a:pt x="20985" y="2748"/>
                  <a:pt x="20888" y="2736"/>
                  <a:pt x="20872" y="2877"/>
                </a:cubicBezTo>
                <a:cubicBezTo>
                  <a:pt x="20863" y="2962"/>
                  <a:pt x="20819" y="2986"/>
                  <a:pt x="20687" y="2986"/>
                </a:cubicBezTo>
                <a:cubicBezTo>
                  <a:pt x="20554" y="2986"/>
                  <a:pt x="20515" y="2962"/>
                  <a:pt x="20506" y="2877"/>
                </a:cubicBezTo>
                <a:cubicBezTo>
                  <a:pt x="20491" y="2746"/>
                  <a:pt x="20395" y="2737"/>
                  <a:pt x="20347" y="2861"/>
                </a:cubicBezTo>
                <a:close/>
                <a:moveTo>
                  <a:pt x="17717" y="2939"/>
                </a:moveTo>
                <a:cubicBezTo>
                  <a:pt x="17702" y="2959"/>
                  <a:pt x="17715" y="2986"/>
                  <a:pt x="17744" y="2986"/>
                </a:cubicBezTo>
                <a:cubicBezTo>
                  <a:pt x="17773" y="2986"/>
                  <a:pt x="17781" y="2959"/>
                  <a:pt x="17766" y="2939"/>
                </a:cubicBezTo>
                <a:cubicBezTo>
                  <a:pt x="17752" y="2919"/>
                  <a:pt x="17731" y="2919"/>
                  <a:pt x="17717" y="2939"/>
                </a:cubicBezTo>
                <a:close/>
                <a:moveTo>
                  <a:pt x="21343" y="3437"/>
                </a:moveTo>
                <a:cubicBezTo>
                  <a:pt x="21331" y="3437"/>
                  <a:pt x="21327" y="3459"/>
                  <a:pt x="21334" y="3499"/>
                </a:cubicBezTo>
                <a:cubicBezTo>
                  <a:pt x="21341" y="3539"/>
                  <a:pt x="21352" y="3577"/>
                  <a:pt x="21357" y="3577"/>
                </a:cubicBezTo>
                <a:cubicBezTo>
                  <a:pt x="21362" y="3577"/>
                  <a:pt x="21366" y="3539"/>
                  <a:pt x="21366" y="3499"/>
                </a:cubicBezTo>
                <a:cubicBezTo>
                  <a:pt x="21366" y="3459"/>
                  <a:pt x="21355" y="3437"/>
                  <a:pt x="21343" y="3437"/>
                </a:cubicBezTo>
                <a:close/>
                <a:moveTo>
                  <a:pt x="11536" y="7900"/>
                </a:moveTo>
                <a:cubicBezTo>
                  <a:pt x="11531" y="7919"/>
                  <a:pt x="11533" y="7966"/>
                  <a:pt x="11541" y="8009"/>
                </a:cubicBezTo>
                <a:cubicBezTo>
                  <a:pt x="11562" y="8125"/>
                  <a:pt x="11573" y="8106"/>
                  <a:pt x="11559" y="7978"/>
                </a:cubicBezTo>
                <a:cubicBezTo>
                  <a:pt x="11552" y="7916"/>
                  <a:pt x="11542" y="7881"/>
                  <a:pt x="11536" y="7900"/>
                </a:cubicBezTo>
                <a:close/>
                <a:moveTo>
                  <a:pt x="11699" y="8895"/>
                </a:moveTo>
                <a:cubicBezTo>
                  <a:pt x="11689" y="8895"/>
                  <a:pt x="11681" y="8955"/>
                  <a:pt x="11681" y="9035"/>
                </a:cubicBezTo>
                <a:cubicBezTo>
                  <a:pt x="11681" y="9115"/>
                  <a:pt x="11692" y="9175"/>
                  <a:pt x="11708" y="9175"/>
                </a:cubicBezTo>
                <a:cubicBezTo>
                  <a:pt x="11728" y="9175"/>
                  <a:pt x="11734" y="9130"/>
                  <a:pt x="11727" y="9035"/>
                </a:cubicBezTo>
                <a:cubicBezTo>
                  <a:pt x="11720" y="8955"/>
                  <a:pt x="11710" y="8895"/>
                  <a:pt x="11699" y="8895"/>
                </a:cubicBezTo>
                <a:close/>
                <a:moveTo>
                  <a:pt x="7842" y="9953"/>
                </a:moveTo>
                <a:cubicBezTo>
                  <a:pt x="7830" y="9928"/>
                  <a:pt x="7824" y="9941"/>
                  <a:pt x="7824" y="9984"/>
                </a:cubicBezTo>
                <a:cubicBezTo>
                  <a:pt x="7824" y="10026"/>
                  <a:pt x="7830" y="10061"/>
                  <a:pt x="7842" y="10061"/>
                </a:cubicBezTo>
                <a:cubicBezTo>
                  <a:pt x="7853" y="10061"/>
                  <a:pt x="7864" y="10032"/>
                  <a:pt x="7864" y="10015"/>
                </a:cubicBezTo>
                <a:cubicBezTo>
                  <a:pt x="7864" y="9997"/>
                  <a:pt x="7853" y="9977"/>
                  <a:pt x="7842" y="9953"/>
                </a:cubicBezTo>
                <a:close/>
                <a:moveTo>
                  <a:pt x="2341" y="10279"/>
                </a:moveTo>
                <a:cubicBezTo>
                  <a:pt x="2323" y="10279"/>
                  <a:pt x="2315" y="10301"/>
                  <a:pt x="2323" y="10341"/>
                </a:cubicBezTo>
                <a:cubicBezTo>
                  <a:pt x="2330" y="10381"/>
                  <a:pt x="2343" y="10419"/>
                  <a:pt x="2354" y="10419"/>
                </a:cubicBezTo>
                <a:cubicBezTo>
                  <a:pt x="2365" y="10419"/>
                  <a:pt x="2372" y="10381"/>
                  <a:pt x="2372" y="10341"/>
                </a:cubicBezTo>
                <a:cubicBezTo>
                  <a:pt x="2372" y="10301"/>
                  <a:pt x="2359" y="10279"/>
                  <a:pt x="2341" y="10279"/>
                </a:cubicBezTo>
                <a:close/>
                <a:moveTo>
                  <a:pt x="6479" y="11585"/>
                </a:moveTo>
                <a:cubicBezTo>
                  <a:pt x="6461" y="11585"/>
                  <a:pt x="6443" y="11623"/>
                  <a:pt x="6443" y="11663"/>
                </a:cubicBezTo>
                <a:cubicBezTo>
                  <a:pt x="6443" y="11703"/>
                  <a:pt x="6454" y="11725"/>
                  <a:pt x="6465" y="11725"/>
                </a:cubicBezTo>
                <a:cubicBezTo>
                  <a:pt x="6476" y="11725"/>
                  <a:pt x="6490" y="11703"/>
                  <a:pt x="6497" y="11663"/>
                </a:cubicBezTo>
                <a:cubicBezTo>
                  <a:pt x="6504" y="11623"/>
                  <a:pt x="6497" y="11585"/>
                  <a:pt x="6479" y="11585"/>
                </a:cubicBezTo>
                <a:close/>
                <a:moveTo>
                  <a:pt x="6782" y="11617"/>
                </a:moveTo>
                <a:cubicBezTo>
                  <a:pt x="6644" y="11625"/>
                  <a:pt x="6605" y="11638"/>
                  <a:pt x="6588" y="11741"/>
                </a:cubicBezTo>
                <a:cubicBezTo>
                  <a:pt x="6576" y="11811"/>
                  <a:pt x="6555" y="11881"/>
                  <a:pt x="6538" y="11881"/>
                </a:cubicBezTo>
                <a:cubicBezTo>
                  <a:pt x="6521" y="11881"/>
                  <a:pt x="6508" y="11910"/>
                  <a:pt x="6511" y="11959"/>
                </a:cubicBezTo>
                <a:cubicBezTo>
                  <a:pt x="6514" y="12008"/>
                  <a:pt x="6495" y="12070"/>
                  <a:pt x="6470" y="12083"/>
                </a:cubicBezTo>
                <a:cubicBezTo>
                  <a:pt x="6441" y="12098"/>
                  <a:pt x="6416" y="12179"/>
                  <a:pt x="6402" y="12316"/>
                </a:cubicBezTo>
                <a:cubicBezTo>
                  <a:pt x="6375" y="12586"/>
                  <a:pt x="6339" y="12537"/>
                  <a:pt x="6339" y="12223"/>
                </a:cubicBezTo>
                <a:cubicBezTo>
                  <a:pt x="6338" y="12046"/>
                  <a:pt x="6332" y="12016"/>
                  <a:pt x="6316" y="12099"/>
                </a:cubicBezTo>
                <a:cubicBezTo>
                  <a:pt x="6305" y="12159"/>
                  <a:pt x="6298" y="12324"/>
                  <a:pt x="6298" y="12472"/>
                </a:cubicBezTo>
                <a:cubicBezTo>
                  <a:pt x="6298" y="12620"/>
                  <a:pt x="6287" y="12758"/>
                  <a:pt x="6275" y="12783"/>
                </a:cubicBezTo>
                <a:cubicBezTo>
                  <a:pt x="6264" y="12808"/>
                  <a:pt x="6253" y="13080"/>
                  <a:pt x="6253" y="13389"/>
                </a:cubicBezTo>
                <a:cubicBezTo>
                  <a:pt x="6253" y="13946"/>
                  <a:pt x="6218" y="14276"/>
                  <a:pt x="6162" y="14276"/>
                </a:cubicBezTo>
                <a:cubicBezTo>
                  <a:pt x="6149" y="14276"/>
                  <a:pt x="6130" y="14325"/>
                  <a:pt x="6117" y="14385"/>
                </a:cubicBezTo>
                <a:cubicBezTo>
                  <a:pt x="6097" y="14474"/>
                  <a:pt x="6086" y="14474"/>
                  <a:pt x="6044" y="14400"/>
                </a:cubicBezTo>
                <a:cubicBezTo>
                  <a:pt x="5985" y="14295"/>
                  <a:pt x="5981" y="14187"/>
                  <a:pt x="6035" y="14136"/>
                </a:cubicBezTo>
                <a:cubicBezTo>
                  <a:pt x="6056" y="14116"/>
                  <a:pt x="6073" y="14061"/>
                  <a:pt x="6076" y="14011"/>
                </a:cubicBezTo>
                <a:cubicBezTo>
                  <a:pt x="6084" y="13883"/>
                  <a:pt x="5990" y="13887"/>
                  <a:pt x="5904" y="14027"/>
                </a:cubicBezTo>
                <a:cubicBezTo>
                  <a:pt x="5840" y="14132"/>
                  <a:pt x="5829" y="14129"/>
                  <a:pt x="5786" y="14027"/>
                </a:cubicBezTo>
                <a:cubicBezTo>
                  <a:pt x="5744" y="13925"/>
                  <a:pt x="5732" y="13932"/>
                  <a:pt x="5678" y="14043"/>
                </a:cubicBezTo>
                <a:cubicBezTo>
                  <a:pt x="5622" y="14155"/>
                  <a:pt x="5604" y="14317"/>
                  <a:pt x="5614" y="14618"/>
                </a:cubicBezTo>
                <a:cubicBezTo>
                  <a:pt x="5618" y="14714"/>
                  <a:pt x="5519" y="15007"/>
                  <a:pt x="5483" y="15007"/>
                </a:cubicBezTo>
                <a:cubicBezTo>
                  <a:pt x="5459" y="15007"/>
                  <a:pt x="5422" y="15179"/>
                  <a:pt x="5370" y="15535"/>
                </a:cubicBezTo>
                <a:cubicBezTo>
                  <a:pt x="5342" y="15723"/>
                  <a:pt x="5280" y="15802"/>
                  <a:pt x="5247" y="15691"/>
                </a:cubicBezTo>
                <a:cubicBezTo>
                  <a:pt x="5240" y="15664"/>
                  <a:pt x="5254" y="15564"/>
                  <a:pt x="5279" y="15473"/>
                </a:cubicBezTo>
                <a:cubicBezTo>
                  <a:pt x="5332" y="15281"/>
                  <a:pt x="5320" y="15056"/>
                  <a:pt x="5261" y="15131"/>
                </a:cubicBezTo>
                <a:cubicBezTo>
                  <a:pt x="5240" y="15158"/>
                  <a:pt x="5210" y="15239"/>
                  <a:pt x="5193" y="15318"/>
                </a:cubicBezTo>
                <a:cubicBezTo>
                  <a:pt x="5164" y="15459"/>
                  <a:pt x="5163" y="15463"/>
                  <a:pt x="5125" y="15302"/>
                </a:cubicBezTo>
                <a:cubicBezTo>
                  <a:pt x="5099" y="15192"/>
                  <a:pt x="5076" y="15147"/>
                  <a:pt x="5048" y="15178"/>
                </a:cubicBezTo>
                <a:cubicBezTo>
                  <a:pt x="4997" y="15234"/>
                  <a:pt x="4974" y="15137"/>
                  <a:pt x="5008" y="14991"/>
                </a:cubicBezTo>
                <a:cubicBezTo>
                  <a:pt x="5045" y="14831"/>
                  <a:pt x="5239" y="14620"/>
                  <a:pt x="5266" y="14711"/>
                </a:cubicBezTo>
                <a:cubicBezTo>
                  <a:pt x="5297" y="14821"/>
                  <a:pt x="5343" y="14804"/>
                  <a:pt x="5343" y="14680"/>
                </a:cubicBezTo>
                <a:cubicBezTo>
                  <a:pt x="5343" y="14620"/>
                  <a:pt x="5324" y="14571"/>
                  <a:pt x="5302" y="14571"/>
                </a:cubicBezTo>
                <a:cubicBezTo>
                  <a:pt x="5279" y="14571"/>
                  <a:pt x="5255" y="14534"/>
                  <a:pt x="5247" y="14494"/>
                </a:cubicBezTo>
                <a:cubicBezTo>
                  <a:pt x="5240" y="14453"/>
                  <a:pt x="5204" y="14416"/>
                  <a:pt x="5171" y="14416"/>
                </a:cubicBezTo>
                <a:cubicBezTo>
                  <a:pt x="5106" y="14416"/>
                  <a:pt x="5056" y="14221"/>
                  <a:pt x="5075" y="14043"/>
                </a:cubicBezTo>
                <a:cubicBezTo>
                  <a:pt x="5091" y="13906"/>
                  <a:pt x="3956" y="13906"/>
                  <a:pt x="3916" y="14043"/>
                </a:cubicBezTo>
                <a:cubicBezTo>
                  <a:pt x="3880" y="14168"/>
                  <a:pt x="3785" y="14160"/>
                  <a:pt x="3753" y="14027"/>
                </a:cubicBezTo>
                <a:cubicBezTo>
                  <a:pt x="3739" y="13967"/>
                  <a:pt x="3717" y="13917"/>
                  <a:pt x="3704" y="13918"/>
                </a:cubicBezTo>
                <a:cubicBezTo>
                  <a:pt x="3690" y="13919"/>
                  <a:pt x="3697" y="13955"/>
                  <a:pt x="3717" y="13996"/>
                </a:cubicBezTo>
                <a:cubicBezTo>
                  <a:pt x="3738" y="14037"/>
                  <a:pt x="3747" y="14098"/>
                  <a:pt x="3740" y="14136"/>
                </a:cubicBezTo>
                <a:cubicBezTo>
                  <a:pt x="3721" y="14242"/>
                  <a:pt x="3633" y="14210"/>
                  <a:pt x="3604" y="14089"/>
                </a:cubicBezTo>
                <a:cubicBezTo>
                  <a:pt x="3562" y="13914"/>
                  <a:pt x="3508" y="13961"/>
                  <a:pt x="3482" y="14198"/>
                </a:cubicBezTo>
                <a:cubicBezTo>
                  <a:pt x="3458" y="14412"/>
                  <a:pt x="3408" y="14497"/>
                  <a:pt x="3382" y="14354"/>
                </a:cubicBezTo>
                <a:cubicBezTo>
                  <a:pt x="3375" y="14314"/>
                  <a:pt x="3341" y="14287"/>
                  <a:pt x="3310" y="14291"/>
                </a:cubicBezTo>
                <a:cubicBezTo>
                  <a:pt x="3255" y="14298"/>
                  <a:pt x="3254" y="14293"/>
                  <a:pt x="3301" y="14338"/>
                </a:cubicBezTo>
                <a:cubicBezTo>
                  <a:pt x="3384" y="14418"/>
                  <a:pt x="3353" y="14533"/>
                  <a:pt x="3242" y="14556"/>
                </a:cubicBezTo>
                <a:cubicBezTo>
                  <a:pt x="3166" y="14571"/>
                  <a:pt x="3138" y="14605"/>
                  <a:pt x="3138" y="14680"/>
                </a:cubicBezTo>
                <a:cubicBezTo>
                  <a:pt x="3138" y="14738"/>
                  <a:pt x="3155" y="14789"/>
                  <a:pt x="3178" y="14789"/>
                </a:cubicBezTo>
                <a:cubicBezTo>
                  <a:pt x="3228" y="14789"/>
                  <a:pt x="3261" y="14972"/>
                  <a:pt x="3228" y="15084"/>
                </a:cubicBezTo>
                <a:cubicBezTo>
                  <a:pt x="3197" y="15192"/>
                  <a:pt x="3101" y="15185"/>
                  <a:pt x="3061" y="15069"/>
                </a:cubicBezTo>
                <a:cubicBezTo>
                  <a:pt x="3042" y="15016"/>
                  <a:pt x="3007" y="14972"/>
                  <a:pt x="2984" y="14960"/>
                </a:cubicBezTo>
                <a:cubicBezTo>
                  <a:pt x="2961" y="14948"/>
                  <a:pt x="2925" y="14892"/>
                  <a:pt x="2902" y="14851"/>
                </a:cubicBezTo>
                <a:cubicBezTo>
                  <a:pt x="2862" y="14777"/>
                  <a:pt x="2861" y="14781"/>
                  <a:pt x="2902" y="14587"/>
                </a:cubicBezTo>
                <a:cubicBezTo>
                  <a:pt x="2925" y="14478"/>
                  <a:pt x="2949" y="14298"/>
                  <a:pt x="2952" y="14198"/>
                </a:cubicBezTo>
                <a:cubicBezTo>
                  <a:pt x="2958" y="13995"/>
                  <a:pt x="2938" y="13990"/>
                  <a:pt x="2721" y="14089"/>
                </a:cubicBezTo>
                <a:cubicBezTo>
                  <a:pt x="2651" y="14121"/>
                  <a:pt x="2608" y="14108"/>
                  <a:pt x="2599" y="14058"/>
                </a:cubicBezTo>
                <a:cubicBezTo>
                  <a:pt x="2581" y="13960"/>
                  <a:pt x="2404" y="13961"/>
                  <a:pt x="2386" y="14058"/>
                </a:cubicBezTo>
                <a:cubicBezTo>
                  <a:pt x="2366" y="14167"/>
                  <a:pt x="2238" y="14151"/>
                  <a:pt x="2169" y="14027"/>
                </a:cubicBezTo>
                <a:cubicBezTo>
                  <a:pt x="2091" y="13888"/>
                  <a:pt x="2044" y="13889"/>
                  <a:pt x="2028" y="14027"/>
                </a:cubicBezTo>
                <a:cubicBezTo>
                  <a:pt x="2015" y="14150"/>
                  <a:pt x="1940" y="14170"/>
                  <a:pt x="1920" y="14058"/>
                </a:cubicBezTo>
                <a:cubicBezTo>
                  <a:pt x="1912" y="14018"/>
                  <a:pt x="1895" y="13980"/>
                  <a:pt x="1883" y="13980"/>
                </a:cubicBezTo>
                <a:cubicBezTo>
                  <a:pt x="1872" y="13980"/>
                  <a:pt x="1868" y="14009"/>
                  <a:pt x="1874" y="14043"/>
                </a:cubicBezTo>
                <a:cubicBezTo>
                  <a:pt x="1893" y="14144"/>
                  <a:pt x="1765" y="14571"/>
                  <a:pt x="1716" y="14571"/>
                </a:cubicBezTo>
                <a:cubicBezTo>
                  <a:pt x="1684" y="14571"/>
                  <a:pt x="1675" y="14603"/>
                  <a:pt x="1684" y="14680"/>
                </a:cubicBezTo>
                <a:cubicBezTo>
                  <a:pt x="1691" y="14740"/>
                  <a:pt x="1700" y="14835"/>
                  <a:pt x="1707" y="14898"/>
                </a:cubicBezTo>
                <a:cubicBezTo>
                  <a:pt x="1716" y="14975"/>
                  <a:pt x="1707" y="15025"/>
                  <a:pt x="1675" y="15053"/>
                </a:cubicBezTo>
                <a:cubicBezTo>
                  <a:pt x="1639" y="15086"/>
                  <a:pt x="1630" y="15129"/>
                  <a:pt x="1639" y="15256"/>
                </a:cubicBezTo>
                <a:cubicBezTo>
                  <a:pt x="1656" y="15490"/>
                  <a:pt x="1602" y="15655"/>
                  <a:pt x="1571" y="15458"/>
                </a:cubicBezTo>
                <a:cubicBezTo>
                  <a:pt x="1559" y="15378"/>
                  <a:pt x="1548" y="15258"/>
                  <a:pt x="1548" y="15193"/>
                </a:cubicBezTo>
                <a:cubicBezTo>
                  <a:pt x="1548" y="15128"/>
                  <a:pt x="1537" y="15091"/>
                  <a:pt x="1526" y="15116"/>
                </a:cubicBezTo>
                <a:cubicBezTo>
                  <a:pt x="1514" y="15140"/>
                  <a:pt x="1503" y="15224"/>
                  <a:pt x="1503" y="15302"/>
                </a:cubicBezTo>
                <a:cubicBezTo>
                  <a:pt x="1503" y="15380"/>
                  <a:pt x="1496" y="15497"/>
                  <a:pt x="1485" y="15567"/>
                </a:cubicBezTo>
                <a:cubicBezTo>
                  <a:pt x="1474" y="15636"/>
                  <a:pt x="1460" y="15809"/>
                  <a:pt x="1453" y="15955"/>
                </a:cubicBezTo>
                <a:cubicBezTo>
                  <a:pt x="1447" y="16101"/>
                  <a:pt x="1425" y="16264"/>
                  <a:pt x="1408" y="16313"/>
                </a:cubicBezTo>
                <a:cubicBezTo>
                  <a:pt x="1385" y="16379"/>
                  <a:pt x="1382" y="16430"/>
                  <a:pt x="1399" y="16500"/>
                </a:cubicBezTo>
                <a:cubicBezTo>
                  <a:pt x="1412" y="16552"/>
                  <a:pt x="1428" y="16788"/>
                  <a:pt x="1435" y="17013"/>
                </a:cubicBezTo>
                <a:cubicBezTo>
                  <a:pt x="1447" y="17391"/>
                  <a:pt x="1442" y="17425"/>
                  <a:pt x="1399" y="17464"/>
                </a:cubicBezTo>
                <a:cubicBezTo>
                  <a:pt x="1357" y="17501"/>
                  <a:pt x="1355" y="17535"/>
                  <a:pt x="1367" y="17790"/>
                </a:cubicBezTo>
                <a:cubicBezTo>
                  <a:pt x="1375" y="17948"/>
                  <a:pt x="1397" y="18168"/>
                  <a:pt x="1413" y="18272"/>
                </a:cubicBezTo>
                <a:cubicBezTo>
                  <a:pt x="1444" y="18478"/>
                  <a:pt x="1419" y="18646"/>
                  <a:pt x="1363" y="18646"/>
                </a:cubicBezTo>
                <a:cubicBezTo>
                  <a:pt x="1346" y="18646"/>
                  <a:pt x="1309" y="18692"/>
                  <a:pt x="1281" y="18754"/>
                </a:cubicBezTo>
                <a:cubicBezTo>
                  <a:pt x="1236" y="18856"/>
                  <a:pt x="1229" y="18853"/>
                  <a:pt x="1213" y="18754"/>
                </a:cubicBezTo>
                <a:cubicBezTo>
                  <a:pt x="1200" y="18670"/>
                  <a:pt x="1149" y="18646"/>
                  <a:pt x="996" y="18630"/>
                </a:cubicBezTo>
                <a:lnTo>
                  <a:pt x="797" y="18615"/>
                </a:lnTo>
                <a:lnTo>
                  <a:pt x="788" y="16002"/>
                </a:lnTo>
                <a:cubicBezTo>
                  <a:pt x="784" y="14299"/>
                  <a:pt x="792" y="13355"/>
                  <a:pt x="806" y="13296"/>
                </a:cubicBezTo>
                <a:cubicBezTo>
                  <a:pt x="821" y="13234"/>
                  <a:pt x="819" y="13147"/>
                  <a:pt x="797" y="13001"/>
                </a:cubicBezTo>
                <a:cubicBezTo>
                  <a:pt x="779" y="12885"/>
                  <a:pt x="765" y="12664"/>
                  <a:pt x="765" y="12519"/>
                </a:cubicBezTo>
                <a:cubicBezTo>
                  <a:pt x="765" y="12350"/>
                  <a:pt x="754" y="12234"/>
                  <a:pt x="733" y="12208"/>
                </a:cubicBezTo>
                <a:cubicBezTo>
                  <a:pt x="714" y="12181"/>
                  <a:pt x="697" y="12068"/>
                  <a:pt x="697" y="11912"/>
                </a:cubicBezTo>
                <a:lnTo>
                  <a:pt x="697" y="11663"/>
                </a:lnTo>
                <a:lnTo>
                  <a:pt x="548" y="11632"/>
                </a:lnTo>
                <a:cubicBezTo>
                  <a:pt x="409" y="11598"/>
                  <a:pt x="343" y="11603"/>
                  <a:pt x="81" y="11648"/>
                </a:cubicBezTo>
                <a:lnTo>
                  <a:pt x="0" y="11663"/>
                </a:lnTo>
                <a:lnTo>
                  <a:pt x="0" y="16235"/>
                </a:lnTo>
                <a:lnTo>
                  <a:pt x="0" y="20823"/>
                </a:lnTo>
                <a:lnTo>
                  <a:pt x="50" y="20823"/>
                </a:lnTo>
                <a:cubicBezTo>
                  <a:pt x="77" y="20823"/>
                  <a:pt x="106" y="20802"/>
                  <a:pt x="118" y="20761"/>
                </a:cubicBezTo>
                <a:cubicBezTo>
                  <a:pt x="132" y="20710"/>
                  <a:pt x="166" y="20712"/>
                  <a:pt x="222" y="20792"/>
                </a:cubicBezTo>
                <a:cubicBezTo>
                  <a:pt x="288" y="20886"/>
                  <a:pt x="314" y="20894"/>
                  <a:pt x="353" y="20823"/>
                </a:cubicBezTo>
                <a:cubicBezTo>
                  <a:pt x="388" y="20758"/>
                  <a:pt x="523" y="20745"/>
                  <a:pt x="878" y="20776"/>
                </a:cubicBezTo>
                <a:cubicBezTo>
                  <a:pt x="1143" y="20799"/>
                  <a:pt x="1363" y="20840"/>
                  <a:pt x="1367" y="20854"/>
                </a:cubicBezTo>
                <a:cubicBezTo>
                  <a:pt x="1371" y="20868"/>
                  <a:pt x="1419" y="20860"/>
                  <a:pt x="1471" y="20838"/>
                </a:cubicBezTo>
                <a:cubicBezTo>
                  <a:pt x="1537" y="20811"/>
                  <a:pt x="1588" y="20727"/>
                  <a:pt x="1630" y="20589"/>
                </a:cubicBezTo>
                <a:cubicBezTo>
                  <a:pt x="1684" y="20414"/>
                  <a:pt x="1695" y="20410"/>
                  <a:pt x="1711" y="20512"/>
                </a:cubicBezTo>
                <a:cubicBezTo>
                  <a:pt x="1728" y="20612"/>
                  <a:pt x="1735" y="20596"/>
                  <a:pt x="1766" y="20434"/>
                </a:cubicBezTo>
                <a:cubicBezTo>
                  <a:pt x="1796" y="20275"/>
                  <a:pt x="1811" y="20258"/>
                  <a:pt x="1847" y="20325"/>
                </a:cubicBezTo>
                <a:cubicBezTo>
                  <a:pt x="1879" y="20383"/>
                  <a:pt x="1882" y="20428"/>
                  <a:pt x="1865" y="20496"/>
                </a:cubicBezTo>
                <a:cubicBezTo>
                  <a:pt x="1838" y="20608"/>
                  <a:pt x="1857" y="20683"/>
                  <a:pt x="1911" y="20683"/>
                </a:cubicBezTo>
                <a:cubicBezTo>
                  <a:pt x="1932" y="20683"/>
                  <a:pt x="1958" y="20730"/>
                  <a:pt x="1965" y="20792"/>
                </a:cubicBezTo>
                <a:cubicBezTo>
                  <a:pt x="1974" y="20870"/>
                  <a:pt x="1994" y="20898"/>
                  <a:pt x="2033" y="20869"/>
                </a:cubicBezTo>
                <a:cubicBezTo>
                  <a:pt x="2120" y="20805"/>
                  <a:pt x="2351" y="20810"/>
                  <a:pt x="2468" y="20885"/>
                </a:cubicBezTo>
                <a:cubicBezTo>
                  <a:pt x="2531" y="20926"/>
                  <a:pt x="2582" y="20940"/>
                  <a:pt x="2594" y="20901"/>
                </a:cubicBezTo>
                <a:cubicBezTo>
                  <a:pt x="2605" y="20864"/>
                  <a:pt x="2625" y="20823"/>
                  <a:pt x="2640" y="20823"/>
                </a:cubicBezTo>
                <a:cubicBezTo>
                  <a:pt x="2654" y="20823"/>
                  <a:pt x="2692" y="20756"/>
                  <a:pt x="2721" y="20667"/>
                </a:cubicBezTo>
                <a:cubicBezTo>
                  <a:pt x="2750" y="20578"/>
                  <a:pt x="2794" y="20497"/>
                  <a:pt x="2821" y="20496"/>
                </a:cubicBezTo>
                <a:cubicBezTo>
                  <a:pt x="2849" y="20495"/>
                  <a:pt x="2870" y="20463"/>
                  <a:pt x="2871" y="20403"/>
                </a:cubicBezTo>
                <a:cubicBezTo>
                  <a:pt x="2871" y="20296"/>
                  <a:pt x="2984" y="20150"/>
                  <a:pt x="3015" y="20216"/>
                </a:cubicBezTo>
                <a:cubicBezTo>
                  <a:pt x="3047" y="20284"/>
                  <a:pt x="2962" y="20614"/>
                  <a:pt x="2884" y="20729"/>
                </a:cubicBezTo>
                <a:cubicBezTo>
                  <a:pt x="2842" y="20792"/>
                  <a:pt x="2820" y="20867"/>
                  <a:pt x="2834" y="20885"/>
                </a:cubicBezTo>
                <a:cubicBezTo>
                  <a:pt x="2848" y="20903"/>
                  <a:pt x="2893" y="20858"/>
                  <a:pt x="2934" y="20792"/>
                </a:cubicBezTo>
                <a:cubicBezTo>
                  <a:pt x="2978" y="20720"/>
                  <a:pt x="3024" y="20684"/>
                  <a:pt x="3052" y="20714"/>
                </a:cubicBezTo>
                <a:cubicBezTo>
                  <a:pt x="3091" y="20756"/>
                  <a:pt x="3095" y="20747"/>
                  <a:pt x="3083" y="20621"/>
                </a:cubicBezTo>
                <a:cubicBezTo>
                  <a:pt x="3073" y="20514"/>
                  <a:pt x="3084" y="20445"/>
                  <a:pt x="3115" y="20387"/>
                </a:cubicBezTo>
                <a:cubicBezTo>
                  <a:pt x="3139" y="20343"/>
                  <a:pt x="3168" y="20335"/>
                  <a:pt x="3178" y="20356"/>
                </a:cubicBezTo>
                <a:cubicBezTo>
                  <a:pt x="3188" y="20378"/>
                  <a:pt x="3199" y="20329"/>
                  <a:pt x="3206" y="20247"/>
                </a:cubicBezTo>
                <a:cubicBezTo>
                  <a:pt x="3216" y="20116"/>
                  <a:pt x="3226" y="20102"/>
                  <a:pt x="3264" y="20185"/>
                </a:cubicBezTo>
                <a:cubicBezTo>
                  <a:pt x="3299" y="20260"/>
                  <a:pt x="3313" y="20271"/>
                  <a:pt x="3346" y="20201"/>
                </a:cubicBezTo>
                <a:cubicBezTo>
                  <a:pt x="3381" y="20125"/>
                  <a:pt x="3394" y="20131"/>
                  <a:pt x="3427" y="20278"/>
                </a:cubicBezTo>
                <a:cubicBezTo>
                  <a:pt x="3449" y="20374"/>
                  <a:pt x="3490" y="20467"/>
                  <a:pt x="3518" y="20481"/>
                </a:cubicBezTo>
                <a:cubicBezTo>
                  <a:pt x="3602" y="20521"/>
                  <a:pt x="3579" y="20643"/>
                  <a:pt x="3482" y="20667"/>
                </a:cubicBezTo>
                <a:cubicBezTo>
                  <a:pt x="3420" y="20682"/>
                  <a:pt x="3391" y="20720"/>
                  <a:pt x="3391" y="20792"/>
                </a:cubicBezTo>
                <a:cubicBezTo>
                  <a:pt x="3391" y="20915"/>
                  <a:pt x="3400" y="20928"/>
                  <a:pt x="3491" y="20838"/>
                </a:cubicBezTo>
                <a:cubicBezTo>
                  <a:pt x="3533" y="20797"/>
                  <a:pt x="3565" y="20797"/>
                  <a:pt x="3572" y="20838"/>
                </a:cubicBezTo>
                <a:cubicBezTo>
                  <a:pt x="3579" y="20875"/>
                  <a:pt x="3627" y="20901"/>
                  <a:pt x="3681" y="20901"/>
                </a:cubicBezTo>
                <a:cubicBezTo>
                  <a:pt x="3768" y="20901"/>
                  <a:pt x="3775" y="20895"/>
                  <a:pt x="3740" y="20807"/>
                </a:cubicBezTo>
                <a:cubicBezTo>
                  <a:pt x="3709" y="20730"/>
                  <a:pt x="3709" y="20699"/>
                  <a:pt x="3731" y="20652"/>
                </a:cubicBezTo>
                <a:cubicBezTo>
                  <a:pt x="3759" y="20592"/>
                  <a:pt x="3874" y="20490"/>
                  <a:pt x="3998" y="20418"/>
                </a:cubicBezTo>
                <a:cubicBezTo>
                  <a:pt x="4054" y="20386"/>
                  <a:pt x="4060" y="20349"/>
                  <a:pt x="4052" y="20201"/>
                </a:cubicBezTo>
                <a:cubicBezTo>
                  <a:pt x="4047" y="20105"/>
                  <a:pt x="4049" y="19976"/>
                  <a:pt x="4057" y="19905"/>
                </a:cubicBezTo>
                <a:cubicBezTo>
                  <a:pt x="4070" y="19785"/>
                  <a:pt x="4074" y="19788"/>
                  <a:pt x="4102" y="19921"/>
                </a:cubicBezTo>
                <a:cubicBezTo>
                  <a:pt x="4129" y="20047"/>
                  <a:pt x="4134" y="19982"/>
                  <a:pt x="4134" y="19361"/>
                </a:cubicBezTo>
                <a:cubicBezTo>
                  <a:pt x="4134" y="18725"/>
                  <a:pt x="4132" y="18665"/>
                  <a:pt x="4093" y="18630"/>
                </a:cubicBezTo>
                <a:cubicBezTo>
                  <a:pt x="4055" y="18596"/>
                  <a:pt x="4048" y="18527"/>
                  <a:pt x="4048" y="17992"/>
                </a:cubicBezTo>
                <a:cubicBezTo>
                  <a:pt x="4048" y="17463"/>
                  <a:pt x="4052" y="17388"/>
                  <a:pt x="4088" y="17355"/>
                </a:cubicBezTo>
                <a:cubicBezTo>
                  <a:pt x="4118" y="17328"/>
                  <a:pt x="4134" y="17250"/>
                  <a:pt x="4138" y="17059"/>
                </a:cubicBezTo>
                <a:cubicBezTo>
                  <a:pt x="4143" y="16853"/>
                  <a:pt x="4155" y="16785"/>
                  <a:pt x="4188" y="16779"/>
                </a:cubicBezTo>
                <a:cubicBezTo>
                  <a:pt x="4309" y="16758"/>
                  <a:pt x="4324" y="16751"/>
                  <a:pt x="4324" y="16655"/>
                </a:cubicBezTo>
                <a:cubicBezTo>
                  <a:pt x="4324" y="16598"/>
                  <a:pt x="4305" y="16528"/>
                  <a:pt x="4279" y="16515"/>
                </a:cubicBezTo>
                <a:cubicBezTo>
                  <a:pt x="4244" y="16498"/>
                  <a:pt x="4229" y="16446"/>
                  <a:pt x="4229" y="16313"/>
                </a:cubicBezTo>
                <a:cubicBezTo>
                  <a:pt x="4229" y="16186"/>
                  <a:pt x="4238" y="16151"/>
                  <a:pt x="4260" y="16173"/>
                </a:cubicBezTo>
                <a:cubicBezTo>
                  <a:pt x="4278" y="16191"/>
                  <a:pt x="4324" y="16199"/>
                  <a:pt x="4365" y="16204"/>
                </a:cubicBezTo>
                <a:cubicBezTo>
                  <a:pt x="4405" y="16209"/>
                  <a:pt x="4439" y="16244"/>
                  <a:pt x="4437" y="16282"/>
                </a:cubicBezTo>
                <a:cubicBezTo>
                  <a:pt x="4435" y="16320"/>
                  <a:pt x="4427" y="16571"/>
                  <a:pt x="4419" y="16842"/>
                </a:cubicBezTo>
                <a:lnTo>
                  <a:pt x="4405" y="17339"/>
                </a:lnTo>
                <a:lnTo>
                  <a:pt x="4469" y="17339"/>
                </a:lnTo>
                <a:cubicBezTo>
                  <a:pt x="4540" y="17339"/>
                  <a:pt x="4579" y="17458"/>
                  <a:pt x="4528" y="17526"/>
                </a:cubicBezTo>
                <a:cubicBezTo>
                  <a:pt x="4500" y="17563"/>
                  <a:pt x="4496" y="17735"/>
                  <a:pt x="4496" y="18615"/>
                </a:cubicBezTo>
                <a:cubicBezTo>
                  <a:pt x="4496" y="19583"/>
                  <a:pt x="4491" y="19668"/>
                  <a:pt x="4451" y="19765"/>
                </a:cubicBezTo>
                <a:cubicBezTo>
                  <a:pt x="4414" y="19852"/>
                  <a:pt x="4415" y="19870"/>
                  <a:pt x="4442" y="19905"/>
                </a:cubicBezTo>
                <a:cubicBezTo>
                  <a:pt x="4459" y="19929"/>
                  <a:pt x="4466" y="20003"/>
                  <a:pt x="4460" y="20061"/>
                </a:cubicBezTo>
                <a:cubicBezTo>
                  <a:pt x="4453" y="20118"/>
                  <a:pt x="4458" y="20177"/>
                  <a:pt x="4469" y="20201"/>
                </a:cubicBezTo>
                <a:cubicBezTo>
                  <a:pt x="4480" y="20224"/>
                  <a:pt x="4494" y="20176"/>
                  <a:pt x="4500" y="20092"/>
                </a:cubicBezTo>
                <a:cubicBezTo>
                  <a:pt x="4514" y="19919"/>
                  <a:pt x="4559" y="19980"/>
                  <a:pt x="4559" y="20170"/>
                </a:cubicBezTo>
                <a:cubicBezTo>
                  <a:pt x="4559" y="20238"/>
                  <a:pt x="4573" y="20360"/>
                  <a:pt x="4591" y="20450"/>
                </a:cubicBezTo>
                <a:cubicBezTo>
                  <a:pt x="4616" y="20575"/>
                  <a:pt x="4635" y="20595"/>
                  <a:pt x="4677" y="20558"/>
                </a:cubicBezTo>
                <a:cubicBezTo>
                  <a:pt x="4713" y="20528"/>
                  <a:pt x="4743" y="20554"/>
                  <a:pt x="4759" y="20621"/>
                </a:cubicBezTo>
                <a:cubicBezTo>
                  <a:pt x="4797" y="20788"/>
                  <a:pt x="4859" y="20861"/>
                  <a:pt x="4949" y="20854"/>
                </a:cubicBezTo>
                <a:cubicBezTo>
                  <a:pt x="5166" y="20838"/>
                  <a:pt x="5181" y="20827"/>
                  <a:pt x="5202" y="20667"/>
                </a:cubicBezTo>
                <a:cubicBezTo>
                  <a:pt x="5252" y="20293"/>
                  <a:pt x="5361" y="20304"/>
                  <a:pt x="5361" y="20683"/>
                </a:cubicBezTo>
                <a:lnTo>
                  <a:pt x="5361" y="20916"/>
                </a:lnTo>
                <a:lnTo>
                  <a:pt x="5415" y="20761"/>
                </a:lnTo>
                <a:cubicBezTo>
                  <a:pt x="5446" y="20677"/>
                  <a:pt x="5485" y="20643"/>
                  <a:pt x="5506" y="20667"/>
                </a:cubicBezTo>
                <a:cubicBezTo>
                  <a:pt x="5559" y="20732"/>
                  <a:pt x="5619" y="20914"/>
                  <a:pt x="5619" y="21025"/>
                </a:cubicBezTo>
                <a:cubicBezTo>
                  <a:pt x="5619" y="21176"/>
                  <a:pt x="5652" y="21142"/>
                  <a:pt x="5664" y="20978"/>
                </a:cubicBezTo>
                <a:cubicBezTo>
                  <a:pt x="5674" y="20846"/>
                  <a:pt x="5694" y="20823"/>
                  <a:pt x="5868" y="20823"/>
                </a:cubicBezTo>
                <a:cubicBezTo>
                  <a:pt x="5973" y="20823"/>
                  <a:pt x="6065" y="20862"/>
                  <a:pt x="6072" y="20901"/>
                </a:cubicBezTo>
                <a:cubicBezTo>
                  <a:pt x="6087" y="20986"/>
                  <a:pt x="6019" y="21118"/>
                  <a:pt x="5958" y="21118"/>
                </a:cubicBezTo>
                <a:cubicBezTo>
                  <a:pt x="5894" y="21118"/>
                  <a:pt x="5786" y="21319"/>
                  <a:pt x="5786" y="21445"/>
                </a:cubicBezTo>
                <a:cubicBezTo>
                  <a:pt x="5786" y="21600"/>
                  <a:pt x="5876" y="21589"/>
                  <a:pt x="5963" y="21414"/>
                </a:cubicBezTo>
                <a:cubicBezTo>
                  <a:pt x="6003" y="21332"/>
                  <a:pt x="6084" y="21236"/>
                  <a:pt x="6144" y="21212"/>
                </a:cubicBezTo>
                <a:cubicBezTo>
                  <a:pt x="6229" y="21177"/>
                  <a:pt x="6253" y="21144"/>
                  <a:pt x="6253" y="21040"/>
                </a:cubicBezTo>
                <a:cubicBezTo>
                  <a:pt x="6253" y="20968"/>
                  <a:pt x="6263" y="20895"/>
                  <a:pt x="6275" y="20869"/>
                </a:cubicBezTo>
                <a:cubicBezTo>
                  <a:pt x="6290" y="20837"/>
                  <a:pt x="6288" y="20784"/>
                  <a:pt x="6271" y="20714"/>
                </a:cubicBezTo>
                <a:cubicBezTo>
                  <a:pt x="6251" y="20634"/>
                  <a:pt x="6258" y="20596"/>
                  <a:pt x="6289" y="20558"/>
                </a:cubicBezTo>
                <a:cubicBezTo>
                  <a:pt x="6311" y="20532"/>
                  <a:pt x="6342" y="20475"/>
                  <a:pt x="6361" y="20418"/>
                </a:cubicBezTo>
                <a:cubicBezTo>
                  <a:pt x="6407" y="20283"/>
                  <a:pt x="6433" y="20411"/>
                  <a:pt x="6398" y="20605"/>
                </a:cubicBezTo>
                <a:cubicBezTo>
                  <a:pt x="6383" y="20685"/>
                  <a:pt x="6374" y="20773"/>
                  <a:pt x="6379" y="20792"/>
                </a:cubicBezTo>
                <a:cubicBezTo>
                  <a:pt x="6396" y="20847"/>
                  <a:pt x="6667" y="20860"/>
                  <a:pt x="6692" y="20807"/>
                </a:cubicBezTo>
                <a:cubicBezTo>
                  <a:pt x="6704" y="20781"/>
                  <a:pt x="6728" y="20768"/>
                  <a:pt x="6746" y="20792"/>
                </a:cubicBezTo>
                <a:cubicBezTo>
                  <a:pt x="6766" y="20817"/>
                  <a:pt x="6791" y="20775"/>
                  <a:pt x="6805" y="20683"/>
                </a:cubicBezTo>
                <a:cubicBezTo>
                  <a:pt x="6818" y="20598"/>
                  <a:pt x="6846" y="20543"/>
                  <a:pt x="6873" y="20543"/>
                </a:cubicBezTo>
                <a:cubicBezTo>
                  <a:pt x="6904" y="20543"/>
                  <a:pt x="6934" y="20455"/>
                  <a:pt x="6959" y="20310"/>
                </a:cubicBezTo>
                <a:cubicBezTo>
                  <a:pt x="6985" y="20158"/>
                  <a:pt x="7008" y="20120"/>
                  <a:pt x="7022" y="20170"/>
                </a:cubicBezTo>
                <a:cubicBezTo>
                  <a:pt x="7034" y="20210"/>
                  <a:pt x="7056" y="20222"/>
                  <a:pt x="7072" y="20201"/>
                </a:cubicBezTo>
                <a:cubicBezTo>
                  <a:pt x="7088" y="20179"/>
                  <a:pt x="7114" y="20198"/>
                  <a:pt x="7131" y="20247"/>
                </a:cubicBezTo>
                <a:cubicBezTo>
                  <a:pt x="7154" y="20314"/>
                  <a:pt x="7173" y="20323"/>
                  <a:pt x="7194" y="20263"/>
                </a:cubicBezTo>
                <a:cubicBezTo>
                  <a:pt x="7228" y="20167"/>
                  <a:pt x="7249" y="20218"/>
                  <a:pt x="7249" y="20403"/>
                </a:cubicBezTo>
                <a:cubicBezTo>
                  <a:pt x="7249" y="20596"/>
                  <a:pt x="7302" y="20573"/>
                  <a:pt x="7344" y="20356"/>
                </a:cubicBezTo>
                <a:cubicBezTo>
                  <a:pt x="7371" y="20213"/>
                  <a:pt x="7386" y="20186"/>
                  <a:pt x="7407" y="20247"/>
                </a:cubicBezTo>
                <a:cubicBezTo>
                  <a:pt x="7450" y="20370"/>
                  <a:pt x="7465" y="20621"/>
                  <a:pt x="7430" y="20667"/>
                </a:cubicBezTo>
                <a:cubicBezTo>
                  <a:pt x="7390" y="20719"/>
                  <a:pt x="7390" y="20901"/>
                  <a:pt x="7430" y="20901"/>
                </a:cubicBezTo>
                <a:cubicBezTo>
                  <a:pt x="7447" y="20901"/>
                  <a:pt x="7479" y="20832"/>
                  <a:pt x="7502" y="20745"/>
                </a:cubicBezTo>
                <a:cubicBezTo>
                  <a:pt x="7539" y="20610"/>
                  <a:pt x="7552" y="20596"/>
                  <a:pt x="7597" y="20667"/>
                </a:cubicBezTo>
                <a:cubicBezTo>
                  <a:pt x="7643" y="20739"/>
                  <a:pt x="7652" y="20806"/>
                  <a:pt x="7652" y="21087"/>
                </a:cubicBezTo>
                <a:lnTo>
                  <a:pt x="7652" y="21414"/>
                </a:lnTo>
                <a:lnTo>
                  <a:pt x="7801" y="21414"/>
                </a:lnTo>
                <a:cubicBezTo>
                  <a:pt x="7959" y="21414"/>
                  <a:pt x="7949" y="21426"/>
                  <a:pt x="7955" y="21009"/>
                </a:cubicBezTo>
                <a:cubicBezTo>
                  <a:pt x="7957" y="20875"/>
                  <a:pt x="7975" y="20876"/>
                  <a:pt x="8213" y="20869"/>
                </a:cubicBezTo>
                <a:cubicBezTo>
                  <a:pt x="8414" y="20864"/>
                  <a:pt x="8478" y="20826"/>
                  <a:pt x="8521" y="20729"/>
                </a:cubicBezTo>
                <a:cubicBezTo>
                  <a:pt x="8551" y="20662"/>
                  <a:pt x="8582" y="20628"/>
                  <a:pt x="8589" y="20652"/>
                </a:cubicBezTo>
                <a:cubicBezTo>
                  <a:pt x="8614" y="20739"/>
                  <a:pt x="8692" y="20589"/>
                  <a:pt x="8711" y="20418"/>
                </a:cubicBezTo>
                <a:cubicBezTo>
                  <a:pt x="8722" y="20320"/>
                  <a:pt x="8748" y="20247"/>
                  <a:pt x="8770" y="20247"/>
                </a:cubicBezTo>
                <a:cubicBezTo>
                  <a:pt x="8823" y="20247"/>
                  <a:pt x="8842" y="20324"/>
                  <a:pt x="8815" y="20434"/>
                </a:cubicBezTo>
                <a:cubicBezTo>
                  <a:pt x="8780" y="20579"/>
                  <a:pt x="8835" y="20647"/>
                  <a:pt x="8879" y="20512"/>
                </a:cubicBezTo>
                <a:cubicBezTo>
                  <a:pt x="8899" y="20448"/>
                  <a:pt x="8932" y="20387"/>
                  <a:pt x="8951" y="20387"/>
                </a:cubicBezTo>
                <a:cubicBezTo>
                  <a:pt x="8994" y="20387"/>
                  <a:pt x="9041" y="20648"/>
                  <a:pt x="9010" y="20714"/>
                </a:cubicBezTo>
                <a:cubicBezTo>
                  <a:pt x="8998" y="20739"/>
                  <a:pt x="8987" y="20796"/>
                  <a:pt x="8987" y="20838"/>
                </a:cubicBezTo>
                <a:cubicBezTo>
                  <a:pt x="8987" y="20889"/>
                  <a:pt x="9020" y="20906"/>
                  <a:pt x="9087" y="20869"/>
                </a:cubicBezTo>
                <a:cubicBezTo>
                  <a:pt x="9236" y="20787"/>
                  <a:pt x="9483" y="20777"/>
                  <a:pt x="9513" y="20854"/>
                </a:cubicBezTo>
                <a:cubicBezTo>
                  <a:pt x="9531" y="20901"/>
                  <a:pt x="9544" y="20871"/>
                  <a:pt x="9558" y="20745"/>
                </a:cubicBezTo>
                <a:cubicBezTo>
                  <a:pt x="9569" y="20646"/>
                  <a:pt x="9594" y="20536"/>
                  <a:pt x="9612" y="20512"/>
                </a:cubicBezTo>
                <a:cubicBezTo>
                  <a:pt x="9636" y="20480"/>
                  <a:pt x="9644" y="20376"/>
                  <a:pt x="9644" y="20107"/>
                </a:cubicBezTo>
                <a:cubicBezTo>
                  <a:pt x="9644" y="19836"/>
                  <a:pt x="9655" y="19721"/>
                  <a:pt x="9680" y="19688"/>
                </a:cubicBezTo>
                <a:cubicBezTo>
                  <a:pt x="9710" y="19648"/>
                  <a:pt x="9714" y="19464"/>
                  <a:pt x="9707" y="18070"/>
                </a:cubicBezTo>
                <a:cubicBezTo>
                  <a:pt x="9701" y="16714"/>
                  <a:pt x="9703" y="16500"/>
                  <a:pt x="9730" y="16500"/>
                </a:cubicBezTo>
                <a:cubicBezTo>
                  <a:pt x="9748" y="16500"/>
                  <a:pt x="9764" y="16580"/>
                  <a:pt x="9771" y="16702"/>
                </a:cubicBezTo>
                <a:cubicBezTo>
                  <a:pt x="9785" y="16982"/>
                  <a:pt x="9840" y="17106"/>
                  <a:pt x="9897" y="16982"/>
                </a:cubicBezTo>
                <a:cubicBezTo>
                  <a:pt x="9921" y="16931"/>
                  <a:pt x="9954" y="16911"/>
                  <a:pt x="9965" y="16935"/>
                </a:cubicBezTo>
                <a:cubicBezTo>
                  <a:pt x="9977" y="16960"/>
                  <a:pt x="9983" y="17653"/>
                  <a:pt x="9983" y="18615"/>
                </a:cubicBezTo>
                <a:cubicBezTo>
                  <a:pt x="9983" y="19622"/>
                  <a:pt x="9993" y="20251"/>
                  <a:pt x="10006" y="20278"/>
                </a:cubicBezTo>
                <a:cubicBezTo>
                  <a:pt x="10018" y="20303"/>
                  <a:pt x="10024" y="20436"/>
                  <a:pt x="10024" y="20574"/>
                </a:cubicBezTo>
                <a:cubicBezTo>
                  <a:pt x="10024" y="20807"/>
                  <a:pt x="10033" y="20833"/>
                  <a:pt x="10097" y="20838"/>
                </a:cubicBezTo>
                <a:cubicBezTo>
                  <a:pt x="10548" y="20876"/>
                  <a:pt x="10642" y="20859"/>
                  <a:pt x="10635" y="20792"/>
                </a:cubicBezTo>
                <a:cubicBezTo>
                  <a:pt x="10631" y="20751"/>
                  <a:pt x="10607" y="20704"/>
                  <a:pt x="10581" y="20683"/>
                </a:cubicBezTo>
                <a:cubicBezTo>
                  <a:pt x="10509" y="20624"/>
                  <a:pt x="10517" y="20511"/>
                  <a:pt x="10599" y="20418"/>
                </a:cubicBezTo>
                <a:cubicBezTo>
                  <a:pt x="10665" y="20345"/>
                  <a:pt x="10675" y="20305"/>
                  <a:pt x="10676" y="20076"/>
                </a:cubicBezTo>
                <a:cubicBezTo>
                  <a:pt x="10677" y="19934"/>
                  <a:pt x="10688" y="19767"/>
                  <a:pt x="10703" y="19703"/>
                </a:cubicBezTo>
                <a:cubicBezTo>
                  <a:pt x="10728" y="19600"/>
                  <a:pt x="10737" y="19607"/>
                  <a:pt x="10780" y="19703"/>
                </a:cubicBezTo>
                <a:cubicBezTo>
                  <a:pt x="10823" y="19799"/>
                  <a:pt x="10828" y="19787"/>
                  <a:pt x="10839" y="19688"/>
                </a:cubicBezTo>
                <a:cubicBezTo>
                  <a:pt x="10846" y="19626"/>
                  <a:pt x="10853" y="18841"/>
                  <a:pt x="10853" y="17946"/>
                </a:cubicBezTo>
                <a:lnTo>
                  <a:pt x="10853" y="16329"/>
                </a:lnTo>
                <a:lnTo>
                  <a:pt x="10794" y="16297"/>
                </a:lnTo>
                <a:cubicBezTo>
                  <a:pt x="10740" y="16276"/>
                  <a:pt x="10738" y="16261"/>
                  <a:pt x="10735" y="15862"/>
                </a:cubicBezTo>
                <a:cubicBezTo>
                  <a:pt x="10732" y="15554"/>
                  <a:pt x="10739" y="15425"/>
                  <a:pt x="10762" y="15380"/>
                </a:cubicBezTo>
                <a:cubicBezTo>
                  <a:pt x="10782" y="15342"/>
                  <a:pt x="10789" y="15271"/>
                  <a:pt x="10780" y="15193"/>
                </a:cubicBezTo>
                <a:cubicBezTo>
                  <a:pt x="10769" y="15088"/>
                  <a:pt x="10751" y="15075"/>
                  <a:pt x="10672" y="15116"/>
                </a:cubicBezTo>
                <a:cubicBezTo>
                  <a:pt x="10598" y="15153"/>
                  <a:pt x="10572" y="15136"/>
                  <a:pt x="10563" y="15053"/>
                </a:cubicBezTo>
                <a:cubicBezTo>
                  <a:pt x="10556" y="14995"/>
                  <a:pt x="10535" y="14933"/>
                  <a:pt x="10513" y="14913"/>
                </a:cubicBezTo>
                <a:cubicBezTo>
                  <a:pt x="10478" y="14882"/>
                  <a:pt x="10477" y="14844"/>
                  <a:pt x="10495" y="14571"/>
                </a:cubicBezTo>
                <a:cubicBezTo>
                  <a:pt x="10506" y="14401"/>
                  <a:pt x="10512" y="14249"/>
                  <a:pt x="10509" y="14245"/>
                </a:cubicBezTo>
                <a:cubicBezTo>
                  <a:pt x="10505" y="14240"/>
                  <a:pt x="10466" y="14161"/>
                  <a:pt x="10418" y="14074"/>
                </a:cubicBezTo>
                <a:lnTo>
                  <a:pt x="10327" y="13918"/>
                </a:lnTo>
                <a:lnTo>
                  <a:pt x="10287" y="14120"/>
                </a:lnTo>
                <a:cubicBezTo>
                  <a:pt x="10246" y="14309"/>
                  <a:pt x="10245" y="14311"/>
                  <a:pt x="10174" y="14198"/>
                </a:cubicBezTo>
                <a:cubicBezTo>
                  <a:pt x="10051" y="14003"/>
                  <a:pt x="10007" y="13970"/>
                  <a:pt x="9929" y="14058"/>
                </a:cubicBezTo>
                <a:cubicBezTo>
                  <a:pt x="9866" y="14130"/>
                  <a:pt x="9848" y="14128"/>
                  <a:pt x="9816" y="14027"/>
                </a:cubicBezTo>
                <a:cubicBezTo>
                  <a:pt x="9777" y="13905"/>
                  <a:pt x="9684" y="13928"/>
                  <a:pt x="9630" y="14074"/>
                </a:cubicBezTo>
                <a:cubicBezTo>
                  <a:pt x="9615" y="14114"/>
                  <a:pt x="9602" y="14116"/>
                  <a:pt x="9594" y="14074"/>
                </a:cubicBezTo>
                <a:cubicBezTo>
                  <a:pt x="9580" y="13996"/>
                  <a:pt x="9411" y="13963"/>
                  <a:pt x="9318" y="14027"/>
                </a:cubicBezTo>
                <a:cubicBezTo>
                  <a:pt x="9279" y="14054"/>
                  <a:pt x="9265" y="14101"/>
                  <a:pt x="9273" y="14167"/>
                </a:cubicBezTo>
                <a:cubicBezTo>
                  <a:pt x="9287" y="14292"/>
                  <a:pt x="9268" y="14344"/>
                  <a:pt x="9177" y="14385"/>
                </a:cubicBezTo>
                <a:cubicBezTo>
                  <a:pt x="9077" y="14430"/>
                  <a:pt x="9030" y="14494"/>
                  <a:pt x="9005" y="14649"/>
                </a:cubicBezTo>
                <a:cubicBezTo>
                  <a:pt x="8993" y="14727"/>
                  <a:pt x="8974" y="14767"/>
                  <a:pt x="8956" y="14742"/>
                </a:cubicBezTo>
                <a:cubicBezTo>
                  <a:pt x="8929" y="14708"/>
                  <a:pt x="8925" y="14727"/>
                  <a:pt x="8942" y="14882"/>
                </a:cubicBezTo>
                <a:cubicBezTo>
                  <a:pt x="8956" y="15007"/>
                  <a:pt x="8956" y="15085"/>
                  <a:pt x="8942" y="15116"/>
                </a:cubicBezTo>
                <a:cubicBezTo>
                  <a:pt x="8910" y="15184"/>
                  <a:pt x="8861" y="15102"/>
                  <a:pt x="8861" y="14976"/>
                </a:cubicBezTo>
                <a:cubicBezTo>
                  <a:pt x="8861" y="14819"/>
                  <a:pt x="8834" y="14830"/>
                  <a:pt x="8802" y="15007"/>
                </a:cubicBezTo>
                <a:cubicBezTo>
                  <a:pt x="8784" y="15106"/>
                  <a:pt x="8760" y="15144"/>
                  <a:pt x="8734" y="15116"/>
                </a:cubicBezTo>
                <a:cubicBezTo>
                  <a:pt x="8712" y="15092"/>
                  <a:pt x="8687" y="15102"/>
                  <a:pt x="8679" y="15147"/>
                </a:cubicBezTo>
                <a:cubicBezTo>
                  <a:pt x="8670" y="15201"/>
                  <a:pt x="8652" y="15185"/>
                  <a:pt x="8625" y="15084"/>
                </a:cubicBezTo>
                <a:cubicBezTo>
                  <a:pt x="8603" y="15002"/>
                  <a:pt x="8554" y="14879"/>
                  <a:pt x="8521" y="14820"/>
                </a:cubicBezTo>
                <a:cubicBezTo>
                  <a:pt x="8444" y="14683"/>
                  <a:pt x="8421" y="14496"/>
                  <a:pt x="8476" y="14447"/>
                </a:cubicBezTo>
                <a:cubicBezTo>
                  <a:pt x="8502" y="14423"/>
                  <a:pt x="8514" y="14365"/>
                  <a:pt x="8507" y="14276"/>
                </a:cubicBezTo>
                <a:cubicBezTo>
                  <a:pt x="8501" y="14199"/>
                  <a:pt x="8483" y="14160"/>
                  <a:pt x="8467" y="14182"/>
                </a:cubicBezTo>
                <a:cubicBezTo>
                  <a:pt x="8451" y="14204"/>
                  <a:pt x="8406" y="14155"/>
                  <a:pt x="8367" y="14074"/>
                </a:cubicBezTo>
                <a:cubicBezTo>
                  <a:pt x="8293" y="13917"/>
                  <a:pt x="8264" y="13927"/>
                  <a:pt x="8240" y="14151"/>
                </a:cubicBezTo>
                <a:cubicBezTo>
                  <a:pt x="8229" y="14260"/>
                  <a:pt x="8208" y="14282"/>
                  <a:pt x="8154" y="14245"/>
                </a:cubicBezTo>
                <a:cubicBezTo>
                  <a:pt x="8117" y="14219"/>
                  <a:pt x="8075" y="14152"/>
                  <a:pt x="8055" y="14089"/>
                </a:cubicBezTo>
                <a:cubicBezTo>
                  <a:pt x="8026" y="13999"/>
                  <a:pt x="8002" y="13985"/>
                  <a:pt x="7941" y="14043"/>
                </a:cubicBezTo>
                <a:cubicBezTo>
                  <a:pt x="7893" y="14089"/>
                  <a:pt x="7859" y="14088"/>
                  <a:pt x="7851" y="14043"/>
                </a:cubicBezTo>
                <a:cubicBezTo>
                  <a:pt x="7843" y="13998"/>
                  <a:pt x="7827" y="14009"/>
                  <a:pt x="7810" y="14058"/>
                </a:cubicBezTo>
                <a:cubicBezTo>
                  <a:pt x="7791" y="14112"/>
                  <a:pt x="7768" y="14110"/>
                  <a:pt x="7729" y="14058"/>
                </a:cubicBezTo>
                <a:cubicBezTo>
                  <a:pt x="7651" y="13957"/>
                  <a:pt x="7586" y="13963"/>
                  <a:pt x="7593" y="14074"/>
                </a:cubicBezTo>
                <a:cubicBezTo>
                  <a:pt x="7596" y="14130"/>
                  <a:pt x="7573" y="14165"/>
                  <a:pt x="7534" y="14167"/>
                </a:cubicBezTo>
                <a:cubicBezTo>
                  <a:pt x="7499" y="14169"/>
                  <a:pt x="7439" y="14209"/>
                  <a:pt x="7398" y="14245"/>
                </a:cubicBezTo>
                <a:lnTo>
                  <a:pt x="7326" y="14307"/>
                </a:lnTo>
                <a:lnTo>
                  <a:pt x="7389" y="14354"/>
                </a:lnTo>
                <a:cubicBezTo>
                  <a:pt x="7424" y="14377"/>
                  <a:pt x="7506" y="14357"/>
                  <a:pt x="7575" y="14322"/>
                </a:cubicBezTo>
                <a:cubicBezTo>
                  <a:pt x="7657" y="14280"/>
                  <a:pt x="7705" y="14287"/>
                  <a:pt x="7720" y="14338"/>
                </a:cubicBezTo>
                <a:cubicBezTo>
                  <a:pt x="7735" y="14392"/>
                  <a:pt x="7730" y="14432"/>
                  <a:pt x="7701" y="14462"/>
                </a:cubicBezTo>
                <a:cubicBezTo>
                  <a:pt x="7679" y="14487"/>
                  <a:pt x="7648" y="14537"/>
                  <a:pt x="7629" y="14571"/>
                </a:cubicBezTo>
                <a:cubicBezTo>
                  <a:pt x="7610" y="14606"/>
                  <a:pt x="7572" y="14609"/>
                  <a:pt x="7548" y="14587"/>
                </a:cubicBezTo>
                <a:cubicBezTo>
                  <a:pt x="7523" y="14565"/>
                  <a:pt x="7488" y="14598"/>
                  <a:pt x="7471" y="14649"/>
                </a:cubicBezTo>
                <a:cubicBezTo>
                  <a:pt x="7446" y="14719"/>
                  <a:pt x="7430" y="14713"/>
                  <a:pt x="7412" y="14649"/>
                </a:cubicBezTo>
                <a:cubicBezTo>
                  <a:pt x="7377" y="14531"/>
                  <a:pt x="7312" y="14555"/>
                  <a:pt x="7312" y="14680"/>
                </a:cubicBezTo>
                <a:cubicBezTo>
                  <a:pt x="7312" y="14737"/>
                  <a:pt x="7336" y="14792"/>
                  <a:pt x="7362" y="14805"/>
                </a:cubicBezTo>
                <a:cubicBezTo>
                  <a:pt x="7424" y="14835"/>
                  <a:pt x="7424" y="15035"/>
                  <a:pt x="7362" y="15038"/>
                </a:cubicBezTo>
                <a:cubicBezTo>
                  <a:pt x="7336" y="15039"/>
                  <a:pt x="7307" y="15071"/>
                  <a:pt x="7299" y="15100"/>
                </a:cubicBezTo>
                <a:cubicBezTo>
                  <a:pt x="7290" y="15129"/>
                  <a:pt x="7247" y="15147"/>
                  <a:pt x="7203" y="15147"/>
                </a:cubicBezTo>
                <a:lnTo>
                  <a:pt x="7126" y="15147"/>
                </a:lnTo>
                <a:lnTo>
                  <a:pt x="7136" y="15660"/>
                </a:lnTo>
                <a:cubicBezTo>
                  <a:pt x="7148" y="16159"/>
                  <a:pt x="7124" y="16444"/>
                  <a:pt x="7077" y="16344"/>
                </a:cubicBezTo>
                <a:cubicBezTo>
                  <a:pt x="7066" y="16322"/>
                  <a:pt x="7059" y="15526"/>
                  <a:pt x="7059" y="14571"/>
                </a:cubicBezTo>
                <a:cubicBezTo>
                  <a:pt x="7059" y="13151"/>
                  <a:pt x="7051" y="12830"/>
                  <a:pt x="7027" y="12798"/>
                </a:cubicBezTo>
                <a:cubicBezTo>
                  <a:pt x="7011" y="12777"/>
                  <a:pt x="6994" y="12633"/>
                  <a:pt x="6986" y="12472"/>
                </a:cubicBezTo>
                <a:cubicBezTo>
                  <a:pt x="6978" y="12311"/>
                  <a:pt x="6957" y="12130"/>
                  <a:pt x="6941" y="12083"/>
                </a:cubicBezTo>
                <a:cubicBezTo>
                  <a:pt x="6919" y="12022"/>
                  <a:pt x="6917" y="11961"/>
                  <a:pt x="6932" y="11865"/>
                </a:cubicBezTo>
                <a:cubicBezTo>
                  <a:pt x="6970" y="11619"/>
                  <a:pt x="6956" y="11606"/>
                  <a:pt x="6782" y="11617"/>
                </a:cubicBezTo>
                <a:close/>
                <a:moveTo>
                  <a:pt x="7099" y="11881"/>
                </a:moveTo>
                <a:cubicBezTo>
                  <a:pt x="7088" y="11881"/>
                  <a:pt x="7081" y="11930"/>
                  <a:pt x="7081" y="11990"/>
                </a:cubicBezTo>
                <a:cubicBezTo>
                  <a:pt x="7081" y="12050"/>
                  <a:pt x="7088" y="12099"/>
                  <a:pt x="7099" y="12099"/>
                </a:cubicBezTo>
                <a:cubicBezTo>
                  <a:pt x="7111" y="12099"/>
                  <a:pt x="7122" y="12050"/>
                  <a:pt x="7122" y="11990"/>
                </a:cubicBezTo>
                <a:cubicBezTo>
                  <a:pt x="7122" y="11930"/>
                  <a:pt x="7111" y="11881"/>
                  <a:pt x="7099" y="11881"/>
                </a:cubicBezTo>
                <a:close/>
                <a:moveTo>
                  <a:pt x="19650" y="12596"/>
                </a:moveTo>
                <a:cubicBezTo>
                  <a:pt x="19638" y="12596"/>
                  <a:pt x="19627" y="12634"/>
                  <a:pt x="19627" y="12674"/>
                </a:cubicBezTo>
                <a:cubicBezTo>
                  <a:pt x="19627" y="12714"/>
                  <a:pt x="19638" y="12752"/>
                  <a:pt x="19650" y="12752"/>
                </a:cubicBezTo>
                <a:cubicBezTo>
                  <a:pt x="19661" y="12752"/>
                  <a:pt x="19672" y="12714"/>
                  <a:pt x="19672" y="12674"/>
                </a:cubicBezTo>
                <a:cubicBezTo>
                  <a:pt x="19672" y="12634"/>
                  <a:pt x="19661" y="12596"/>
                  <a:pt x="19650" y="12596"/>
                </a:cubicBezTo>
                <a:close/>
                <a:moveTo>
                  <a:pt x="8861" y="13980"/>
                </a:moveTo>
                <a:cubicBezTo>
                  <a:pt x="8849" y="13980"/>
                  <a:pt x="8838" y="14018"/>
                  <a:pt x="8838" y="14058"/>
                </a:cubicBezTo>
                <a:cubicBezTo>
                  <a:pt x="8838" y="14098"/>
                  <a:pt x="8849" y="14136"/>
                  <a:pt x="8861" y="14136"/>
                </a:cubicBezTo>
                <a:cubicBezTo>
                  <a:pt x="8872" y="14136"/>
                  <a:pt x="8883" y="14098"/>
                  <a:pt x="8883" y="14058"/>
                </a:cubicBezTo>
                <a:cubicBezTo>
                  <a:pt x="8883" y="14018"/>
                  <a:pt x="8872" y="13980"/>
                  <a:pt x="8861" y="13980"/>
                </a:cubicBezTo>
                <a:close/>
                <a:moveTo>
                  <a:pt x="9082" y="13980"/>
                </a:moveTo>
                <a:cubicBezTo>
                  <a:pt x="9076" y="14018"/>
                  <a:pt x="9092" y="14056"/>
                  <a:pt x="9119" y="14074"/>
                </a:cubicBezTo>
                <a:cubicBezTo>
                  <a:pt x="9145" y="14091"/>
                  <a:pt x="9170" y="14115"/>
                  <a:pt x="9173" y="14120"/>
                </a:cubicBezTo>
                <a:cubicBezTo>
                  <a:pt x="9175" y="14126"/>
                  <a:pt x="9171" y="14087"/>
                  <a:pt x="9164" y="14027"/>
                </a:cubicBezTo>
                <a:cubicBezTo>
                  <a:pt x="9150" y="13906"/>
                  <a:pt x="9101" y="13876"/>
                  <a:pt x="9082" y="13980"/>
                </a:cubicBezTo>
                <a:close/>
                <a:moveTo>
                  <a:pt x="10640" y="14276"/>
                </a:moveTo>
                <a:cubicBezTo>
                  <a:pt x="10606" y="14276"/>
                  <a:pt x="10591" y="14607"/>
                  <a:pt x="10617" y="14773"/>
                </a:cubicBezTo>
                <a:cubicBezTo>
                  <a:pt x="10652" y="14997"/>
                  <a:pt x="10663" y="14967"/>
                  <a:pt x="10663" y="14602"/>
                </a:cubicBezTo>
                <a:cubicBezTo>
                  <a:pt x="10663" y="14422"/>
                  <a:pt x="10651" y="14276"/>
                  <a:pt x="10640" y="14276"/>
                </a:cubicBezTo>
                <a:close/>
                <a:moveTo>
                  <a:pt x="3011" y="14571"/>
                </a:moveTo>
                <a:cubicBezTo>
                  <a:pt x="2999" y="14571"/>
                  <a:pt x="2988" y="14609"/>
                  <a:pt x="2988" y="14649"/>
                </a:cubicBezTo>
                <a:cubicBezTo>
                  <a:pt x="2988" y="14689"/>
                  <a:pt x="2999" y="14711"/>
                  <a:pt x="3011" y="14711"/>
                </a:cubicBezTo>
                <a:cubicBezTo>
                  <a:pt x="3023" y="14711"/>
                  <a:pt x="3029" y="14689"/>
                  <a:pt x="3029" y="14649"/>
                </a:cubicBezTo>
                <a:cubicBezTo>
                  <a:pt x="3029" y="14609"/>
                  <a:pt x="3023" y="14571"/>
                  <a:pt x="3011" y="14571"/>
                </a:cubicBezTo>
                <a:close/>
                <a:moveTo>
                  <a:pt x="5460" y="14571"/>
                </a:moveTo>
                <a:cubicBezTo>
                  <a:pt x="5443" y="14571"/>
                  <a:pt x="5424" y="14609"/>
                  <a:pt x="5424" y="14649"/>
                </a:cubicBezTo>
                <a:cubicBezTo>
                  <a:pt x="5424" y="14689"/>
                  <a:pt x="5443" y="14711"/>
                  <a:pt x="5460" y="14711"/>
                </a:cubicBezTo>
                <a:cubicBezTo>
                  <a:pt x="5478" y="14711"/>
                  <a:pt x="5492" y="14689"/>
                  <a:pt x="5492" y="14649"/>
                </a:cubicBezTo>
                <a:cubicBezTo>
                  <a:pt x="5492" y="14609"/>
                  <a:pt x="5478" y="14571"/>
                  <a:pt x="5460" y="14571"/>
                </a:cubicBezTo>
                <a:close/>
                <a:moveTo>
                  <a:pt x="9852" y="17713"/>
                </a:moveTo>
                <a:cubicBezTo>
                  <a:pt x="9847" y="17562"/>
                  <a:pt x="9843" y="17692"/>
                  <a:pt x="9843" y="17992"/>
                </a:cubicBezTo>
                <a:cubicBezTo>
                  <a:pt x="9843" y="18293"/>
                  <a:pt x="9847" y="18407"/>
                  <a:pt x="9852" y="18257"/>
                </a:cubicBezTo>
                <a:cubicBezTo>
                  <a:pt x="9857" y="18107"/>
                  <a:pt x="9857" y="17863"/>
                  <a:pt x="9852" y="17713"/>
                </a:cubicBezTo>
                <a:close/>
                <a:moveTo>
                  <a:pt x="4365" y="18646"/>
                </a:moveTo>
                <a:cubicBezTo>
                  <a:pt x="4353" y="18646"/>
                  <a:pt x="4347" y="18868"/>
                  <a:pt x="4347" y="19159"/>
                </a:cubicBezTo>
                <a:cubicBezTo>
                  <a:pt x="4347" y="19450"/>
                  <a:pt x="4353" y="19672"/>
                  <a:pt x="4365" y="19672"/>
                </a:cubicBezTo>
                <a:cubicBezTo>
                  <a:pt x="4377" y="19672"/>
                  <a:pt x="4387" y="19450"/>
                  <a:pt x="4387" y="19159"/>
                </a:cubicBezTo>
                <a:cubicBezTo>
                  <a:pt x="4387" y="18868"/>
                  <a:pt x="4377" y="18646"/>
                  <a:pt x="4365" y="18646"/>
                </a:cubicBezTo>
                <a:close/>
                <a:moveTo>
                  <a:pt x="9752" y="19921"/>
                </a:moveTo>
                <a:cubicBezTo>
                  <a:pt x="9741" y="19946"/>
                  <a:pt x="9730" y="20016"/>
                  <a:pt x="9730" y="20076"/>
                </a:cubicBezTo>
                <a:cubicBezTo>
                  <a:pt x="9730" y="20136"/>
                  <a:pt x="9741" y="20163"/>
                  <a:pt x="9752" y="20139"/>
                </a:cubicBezTo>
                <a:cubicBezTo>
                  <a:pt x="9764" y="20114"/>
                  <a:pt x="9771" y="20043"/>
                  <a:pt x="9771" y="19983"/>
                </a:cubicBezTo>
                <a:cubicBezTo>
                  <a:pt x="9771" y="19923"/>
                  <a:pt x="9764" y="19896"/>
                  <a:pt x="9752" y="19921"/>
                </a:cubicBezTo>
                <a:close/>
                <a:moveTo>
                  <a:pt x="7145" y="20667"/>
                </a:moveTo>
                <a:cubicBezTo>
                  <a:pt x="7116" y="20642"/>
                  <a:pt x="7109" y="20659"/>
                  <a:pt x="7117" y="20729"/>
                </a:cubicBezTo>
                <a:cubicBezTo>
                  <a:pt x="7124" y="20785"/>
                  <a:pt x="7142" y="20823"/>
                  <a:pt x="7158" y="20823"/>
                </a:cubicBezTo>
                <a:cubicBezTo>
                  <a:pt x="7202" y="20823"/>
                  <a:pt x="7191" y="20709"/>
                  <a:pt x="7145" y="20667"/>
                </a:cubicBezTo>
                <a:close/>
                <a:moveTo>
                  <a:pt x="4641" y="20714"/>
                </a:moveTo>
                <a:cubicBezTo>
                  <a:pt x="4629" y="20689"/>
                  <a:pt x="4623" y="20703"/>
                  <a:pt x="4623" y="20745"/>
                </a:cubicBezTo>
                <a:cubicBezTo>
                  <a:pt x="4623" y="20787"/>
                  <a:pt x="4629" y="20823"/>
                  <a:pt x="4641" y="20823"/>
                </a:cubicBezTo>
                <a:cubicBezTo>
                  <a:pt x="4652" y="20823"/>
                  <a:pt x="4663" y="20809"/>
                  <a:pt x="4663" y="20792"/>
                </a:cubicBezTo>
                <a:cubicBezTo>
                  <a:pt x="4663" y="20774"/>
                  <a:pt x="4652" y="20739"/>
                  <a:pt x="4641" y="20714"/>
                </a:cubicBezTo>
                <a:close/>
                <a:moveTo>
                  <a:pt x="4482" y="20729"/>
                </a:moveTo>
                <a:cubicBezTo>
                  <a:pt x="4466" y="20751"/>
                  <a:pt x="4458" y="20802"/>
                  <a:pt x="4464" y="20838"/>
                </a:cubicBezTo>
                <a:cubicBezTo>
                  <a:pt x="4479" y="20921"/>
                  <a:pt x="4537" y="20920"/>
                  <a:pt x="4537" y="20838"/>
                </a:cubicBezTo>
                <a:cubicBezTo>
                  <a:pt x="4537" y="20736"/>
                  <a:pt x="4513" y="20688"/>
                  <a:pt x="4482" y="20729"/>
                </a:cubicBezTo>
                <a:close/>
                <a:moveTo>
                  <a:pt x="3966" y="20745"/>
                </a:moveTo>
                <a:cubicBezTo>
                  <a:pt x="3942" y="20662"/>
                  <a:pt x="3895" y="20743"/>
                  <a:pt x="3912" y="20838"/>
                </a:cubicBezTo>
                <a:cubicBezTo>
                  <a:pt x="3918" y="20874"/>
                  <a:pt x="3939" y="20877"/>
                  <a:pt x="3957" y="20854"/>
                </a:cubicBezTo>
                <a:cubicBezTo>
                  <a:pt x="3978" y="20826"/>
                  <a:pt x="3980" y="20792"/>
                  <a:pt x="3966" y="20745"/>
                </a:cubicBezTo>
                <a:close/>
                <a:moveTo>
                  <a:pt x="6977" y="20745"/>
                </a:moveTo>
                <a:cubicBezTo>
                  <a:pt x="6948" y="20783"/>
                  <a:pt x="6952" y="20797"/>
                  <a:pt x="6995" y="20838"/>
                </a:cubicBezTo>
                <a:cubicBezTo>
                  <a:pt x="7024" y="20866"/>
                  <a:pt x="7050" y="20897"/>
                  <a:pt x="7054" y="20901"/>
                </a:cubicBezTo>
                <a:cubicBezTo>
                  <a:pt x="7058" y="20904"/>
                  <a:pt x="7054" y="20849"/>
                  <a:pt x="7040" y="20792"/>
                </a:cubicBezTo>
                <a:cubicBezTo>
                  <a:pt x="7026" y="20732"/>
                  <a:pt x="6997" y="20718"/>
                  <a:pt x="6977" y="20745"/>
                </a:cubicBezTo>
                <a:close/>
                <a:moveTo>
                  <a:pt x="2395" y="21103"/>
                </a:moveTo>
                <a:cubicBezTo>
                  <a:pt x="2303" y="21116"/>
                  <a:pt x="2228" y="21159"/>
                  <a:pt x="2228" y="21196"/>
                </a:cubicBezTo>
                <a:cubicBezTo>
                  <a:pt x="2228" y="21300"/>
                  <a:pt x="2514" y="21287"/>
                  <a:pt x="2540" y="21180"/>
                </a:cubicBezTo>
                <a:cubicBezTo>
                  <a:pt x="2557" y="21109"/>
                  <a:pt x="2528" y="21084"/>
                  <a:pt x="2395" y="21103"/>
                </a:cubicBezTo>
                <a:close/>
                <a:moveTo>
                  <a:pt x="8213" y="21118"/>
                </a:moveTo>
                <a:cubicBezTo>
                  <a:pt x="8168" y="21118"/>
                  <a:pt x="8142" y="21153"/>
                  <a:pt x="8150" y="21196"/>
                </a:cubicBezTo>
                <a:cubicBezTo>
                  <a:pt x="8157" y="21236"/>
                  <a:pt x="8192" y="21274"/>
                  <a:pt x="8227" y="21274"/>
                </a:cubicBezTo>
                <a:cubicBezTo>
                  <a:pt x="8261" y="21274"/>
                  <a:pt x="8290" y="21236"/>
                  <a:pt x="8290" y="21196"/>
                </a:cubicBezTo>
                <a:cubicBezTo>
                  <a:pt x="8290" y="21156"/>
                  <a:pt x="8255" y="21118"/>
                  <a:pt x="8213" y="21118"/>
                </a:cubicBezTo>
                <a:close/>
                <a:moveTo>
                  <a:pt x="2775" y="21320"/>
                </a:moveTo>
                <a:cubicBezTo>
                  <a:pt x="2729" y="21305"/>
                  <a:pt x="2694" y="21320"/>
                  <a:pt x="2694" y="21351"/>
                </a:cubicBezTo>
                <a:cubicBezTo>
                  <a:pt x="2694" y="21383"/>
                  <a:pt x="2729" y="21414"/>
                  <a:pt x="2775" y="21414"/>
                </a:cubicBezTo>
                <a:cubicBezTo>
                  <a:pt x="2822" y="21414"/>
                  <a:pt x="2861" y="21398"/>
                  <a:pt x="2861" y="21383"/>
                </a:cubicBezTo>
                <a:cubicBezTo>
                  <a:pt x="2861" y="21367"/>
                  <a:pt x="2822" y="21336"/>
                  <a:pt x="2775" y="21320"/>
                </a:cubicBezTo>
                <a:close/>
              </a:path>
            </a:pathLst>
          </a:custGeom>
          <a:ln w="88900">
            <a:miter lim="400000"/>
          </a:ln>
        </p:spPr>
      </p:pic>
      <p:pic>
        <p:nvPicPr>
          <p:cNvPr id="198" name="Powerpoint vectors copy 4.pdf" descr="Powerpoint vectors copy 4.pdf"/>
          <p:cNvPicPr>
            <a:picLocks noChangeAspect="1"/>
          </p:cNvPicPr>
          <p:nvPr/>
        </p:nvPicPr>
        <p:blipFill>
          <a:blip r:embed="rId3">
            <a:extLst/>
          </a:blip>
          <a:stretch>
            <a:fillRect/>
          </a:stretch>
        </p:blipFill>
        <p:spPr>
          <a:xfrm>
            <a:off x="228600" y="8712200"/>
            <a:ext cx="1879600" cy="812800"/>
          </a:xfrm>
          <a:prstGeom prst="rect">
            <a:avLst/>
          </a:prstGeom>
          <a:ln w="88900">
            <a:miter lim="400000"/>
          </a:ln>
        </p:spPr>
      </p:pic>
      <p:sp>
        <p:nvSpPr>
          <p:cNvPr id="199" name="Title Text"/>
          <p:cNvSpPr txBox="1"/>
          <p:nvPr>
            <p:ph type="title"/>
          </p:nvPr>
        </p:nvSpPr>
        <p:spPr>
          <a:xfrm>
            <a:off x="571500" y="-50800"/>
            <a:ext cx="11861800" cy="1397000"/>
          </a:xfrm>
          <a:prstGeom prst="rect">
            <a:avLst/>
          </a:prstGeom>
        </p:spPr>
        <p:txBody>
          <a:bodyPr/>
          <a:lstStyle/>
          <a:p>
            <a:pPr/>
            <a:r>
              <a:t>Title Text</a:t>
            </a:r>
          </a:p>
        </p:txBody>
      </p:sp>
      <p:sp>
        <p:nvSpPr>
          <p:cNvPr id="200" name="Body Level One…"/>
          <p:cNvSpPr txBox="1"/>
          <p:nvPr>
            <p:ph type="body" idx="1"/>
          </p:nvPr>
        </p:nvSpPr>
        <p:spPr>
          <a:xfrm>
            <a:off x="571500" y="1663700"/>
            <a:ext cx="11861800" cy="6565900"/>
          </a:xfrm>
          <a:prstGeom prst="rect">
            <a:avLst/>
          </a:prstGeom>
        </p:spPr>
        <p:txBody>
          <a:bodyPr numCol="1" spcCol="38100"/>
          <a:lstStyle>
            <a:lvl1pPr>
              <a:spcBef>
                <a:spcPts val="1000"/>
              </a:spcBef>
              <a:defRPr sz="2400">
                <a:solidFill>
                  <a:srgbClr val="000000"/>
                </a:solidFill>
              </a:defRPr>
            </a:lvl1pPr>
            <a:lvl2pPr>
              <a:spcBef>
                <a:spcPts val="1500"/>
              </a:spcBef>
              <a:defRPr sz="2400">
                <a:solidFill>
                  <a:srgbClr val="000000"/>
                </a:solidFill>
              </a:defRPr>
            </a:lvl2pPr>
            <a:lvl3pPr>
              <a:defRPr sz="2400">
                <a:solidFill>
                  <a:srgbClr val="000000"/>
                </a:solidFill>
              </a:defRPr>
            </a:lvl3pPr>
            <a:lvl4pPr>
              <a:defRPr sz="2400">
                <a:solidFill>
                  <a:srgbClr val="000000"/>
                </a:solidFill>
              </a:defRPr>
            </a:lvl4pPr>
            <a:lvl5pPr>
              <a:defRPr sz="2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pic>
        <p:nvPicPr>
          <p:cNvPr id="201" name="droppedImage.png" descr="droppedImage.png"/>
          <p:cNvPicPr>
            <a:picLocks noChangeAspect="1"/>
          </p:cNvPicPr>
          <p:nvPr/>
        </p:nvPicPr>
        <p:blipFill>
          <a:blip r:embed="rId4">
            <a:extLst/>
          </a:blip>
          <a:stretch>
            <a:fillRect/>
          </a:stretch>
        </p:blipFill>
        <p:spPr>
          <a:xfrm>
            <a:off x="581098" y="113166"/>
            <a:ext cx="423780" cy="423780"/>
          </a:xfrm>
          <a:prstGeom prst="rect">
            <a:avLst/>
          </a:prstGeom>
          <a:ln w="88900">
            <a:miter lim="400000"/>
          </a:ln>
        </p:spPr>
      </p:pic>
      <p:sp>
        <p:nvSpPr>
          <p:cNvPr id="202" name="@R_Trotta"/>
          <p:cNvSpPr txBox="1"/>
          <p:nvPr/>
        </p:nvSpPr>
        <p:spPr>
          <a:xfrm>
            <a:off x="823193" y="159846"/>
            <a:ext cx="1264120" cy="3243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1600">
                <a:solidFill>
                  <a:srgbClr val="000000"/>
                </a:solidFill>
                <a:latin typeface="+mn-lt"/>
                <a:ea typeface="+mn-ea"/>
                <a:cs typeface="+mn-cs"/>
                <a:sym typeface="Helvetica Neue Light"/>
              </a:defRPr>
            </a:lvl1pPr>
          </a:lstStyle>
          <a:p>
            <a:pPr/>
            <a:r>
              <a:t>@R_Trotta</a:t>
            </a:r>
          </a:p>
        </p:txBody>
      </p:sp>
      <p:sp>
        <p:nvSpPr>
          <p:cNvPr id="2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 2 Column">
    <p:spTree>
      <p:nvGrpSpPr>
        <p:cNvPr id="1" name=""/>
        <p:cNvGrpSpPr/>
        <p:nvPr/>
      </p:nvGrpSpPr>
      <p:grpSpPr>
        <a:xfrm>
          <a:off x="0" y="0"/>
          <a:ext cx="0" cy="0"/>
          <a:chOff x="0" y="0"/>
          <a:chExt cx="0" cy="0"/>
        </a:xfrm>
      </p:grpSpPr>
      <p:sp>
        <p:nvSpPr>
          <p:cNvPr id="22" name="Title Text"/>
          <p:cNvSpPr txBox="1"/>
          <p:nvPr>
            <p:ph type="title"/>
          </p:nvPr>
        </p:nvSpPr>
        <p:spPr>
          <a:prstGeom prst="rect">
            <a:avLst/>
          </a:prstGeom>
        </p:spPr>
        <p:txBody>
          <a:bodyPr/>
          <a:lstStyle/>
          <a:p>
            <a:pPr/>
            <a:r>
              <a:t>Title Text</a:t>
            </a:r>
          </a:p>
        </p:txBody>
      </p:sp>
      <p:sp>
        <p:nvSpPr>
          <p:cNvPr id="2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31" name="Body Level One…"/>
          <p:cNvSpPr txBox="1"/>
          <p:nvPr>
            <p:ph type="body" idx="1"/>
          </p:nvPr>
        </p:nvSpPr>
        <p:spPr>
          <a:xfrm>
            <a:off x="571500" y="863600"/>
            <a:ext cx="11861800" cy="8026400"/>
          </a:xfrm>
          <a:prstGeom prst="rect">
            <a:avLst/>
          </a:prstGeom>
        </p:spPr>
        <p:txBody>
          <a:bodyPr numCol="1" spcCol="38100"/>
          <a:lstStyle>
            <a:lvl1pPr>
              <a:spcBef>
                <a:spcPts val="7200"/>
              </a:spcBef>
            </a:lvl1pPr>
            <a:lvl2pPr>
              <a:spcBef>
                <a:spcPts val="7200"/>
              </a:spcBef>
            </a:lvl2pPr>
            <a:lvl3pPr>
              <a:spcBef>
                <a:spcPts val="7200"/>
              </a:spcBef>
            </a:lvl3pPr>
            <a:lvl4pPr>
              <a:spcBef>
                <a:spcPts val="7200"/>
              </a:spcBef>
            </a:lvl4pPr>
            <a:lvl5pPr>
              <a:spcBef>
                <a:spcPts val="7200"/>
              </a:spcBef>
            </a:lvl5pPr>
          </a:lstStyle>
          <a:p>
            <a:pPr/>
            <a:r>
              <a:t>Body Level One</a:t>
            </a:r>
          </a:p>
          <a:p>
            <a:pPr lvl="1"/>
            <a:r>
              <a:t>Body Level Two</a:t>
            </a:r>
          </a:p>
          <a:p>
            <a:pPr lvl="2"/>
            <a:r>
              <a:t>Body Level Three</a:t>
            </a:r>
          </a:p>
          <a:p>
            <a:pPr lvl="3"/>
            <a:r>
              <a:t>Body Level Four</a:t>
            </a:r>
          </a:p>
          <a:p>
            <a:pPr lvl="4"/>
            <a:r>
              <a:t>Body Level Five</a:t>
            </a: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6" name="Title Text"/>
          <p:cNvSpPr txBox="1"/>
          <p:nvPr>
            <p:ph type="title"/>
          </p:nvPr>
        </p:nvSpPr>
        <p:spPr>
          <a:prstGeom prst="rect">
            <a:avLst/>
          </a:prstGeom>
        </p:spPr>
        <p:txBody>
          <a:bodyPr/>
          <a:lstStyle/>
          <a:p>
            <a:pPr/>
            <a:r>
              <a:t>Title Text</a:t>
            </a: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54" name="Title Text"/>
          <p:cNvSpPr txBox="1"/>
          <p:nvPr>
            <p:ph type="title"/>
          </p:nvPr>
        </p:nvSpPr>
        <p:spPr>
          <a:xfrm>
            <a:off x="571500" y="3708400"/>
            <a:ext cx="11861800" cy="2336800"/>
          </a:xfrm>
          <a:prstGeom prst="rect">
            <a:avLst/>
          </a:prstGeom>
        </p:spPr>
        <p:txBody>
          <a:bodyPr anchor="ctr"/>
          <a:lstStyle/>
          <a:p>
            <a:pPr/>
            <a:r>
              <a:t>Title Text</a:t>
            </a:r>
          </a:p>
        </p:txBody>
      </p:sp>
      <p:sp>
        <p:nvSpPr>
          <p:cNvPr id="55" name="Slide Number"/>
          <p:cNvSpPr txBox="1"/>
          <p:nvPr>
            <p:ph type="sldNum" sz="quarter" idx="2"/>
          </p:nvPr>
        </p:nvSpPr>
        <p:spPr>
          <a:xfrm>
            <a:off x="12268200"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62" name="Line"/>
          <p:cNvSpPr/>
          <p:nvPr/>
        </p:nvSpPr>
        <p:spPr>
          <a:xfrm>
            <a:off x="647700" y="4749800"/>
            <a:ext cx="4882122" cy="127"/>
          </a:xfrm>
          <a:prstGeom prst="line">
            <a:avLst/>
          </a:prstGeom>
          <a:ln w="12700">
            <a:solidFill>
              <a:srgbClr val="9A9A9A"/>
            </a:solidFill>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63" name="Image"/>
          <p:cNvSpPr/>
          <p:nvPr>
            <p:ph type="pic" idx="13"/>
          </p:nvPr>
        </p:nvSpPr>
        <p:spPr>
          <a:xfrm>
            <a:off x="6502400" y="0"/>
            <a:ext cx="6502400" cy="9842500"/>
          </a:xfrm>
          <a:prstGeom prst="rect">
            <a:avLst/>
          </a:prstGeom>
          <a:ln w="88900"/>
        </p:spPr>
        <p:txBody>
          <a:bodyPr lIns="91439" tIns="45719" rIns="91439" bIns="45719" numCol="1" spcCol="38100"/>
          <a:lstStyle/>
          <a:p>
            <a:pPr/>
          </a:p>
        </p:txBody>
      </p:sp>
      <p:sp>
        <p:nvSpPr>
          <p:cNvPr id="64" name="Title Text"/>
          <p:cNvSpPr txBox="1"/>
          <p:nvPr>
            <p:ph type="title"/>
          </p:nvPr>
        </p:nvSpPr>
        <p:spPr>
          <a:xfrm>
            <a:off x="571500" y="1320800"/>
            <a:ext cx="5080000" cy="3175000"/>
          </a:xfrm>
          <a:prstGeom prst="rect">
            <a:avLst/>
          </a:prstGeom>
        </p:spPr>
        <p:txBody>
          <a:bodyPr/>
          <a:lstStyle/>
          <a:p>
            <a:pPr/>
            <a:r>
              <a:t>Title Text</a:t>
            </a:r>
          </a:p>
        </p:txBody>
      </p:sp>
      <p:sp>
        <p:nvSpPr>
          <p:cNvPr id="65" name="Body Level One…"/>
          <p:cNvSpPr txBox="1"/>
          <p:nvPr>
            <p:ph type="body" sz="quarter" idx="1"/>
          </p:nvPr>
        </p:nvSpPr>
        <p:spPr>
          <a:xfrm>
            <a:off x="571500" y="5016500"/>
            <a:ext cx="5080000" cy="3175000"/>
          </a:xfrm>
          <a:prstGeom prst="rect">
            <a:avLst/>
          </a:prstGeom>
        </p:spPr>
        <p:txBody>
          <a:bodyPr numCol="1" spcCol="38100"/>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66" name="Slide Number"/>
          <p:cNvSpPr txBox="1"/>
          <p:nvPr>
            <p:ph type="sldNum" sz="quarter" idx="2"/>
          </p:nvPr>
        </p:nvSpPr>
        <p:spPr>
          <a:xfrm>
            <a:off x="508000"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73" name="Line"/>
          <p:cNvSpPr/>
          <p:nvPr/>
        </p:nvSpPr>
        <p:spPr>
          <a:xfrm>
            <a:off x="647700" y="1968500"/>
            <a:ext cx="4876867" cy="127"/>
          </a:xfrm>
          <a:prstGeom prst="line">
            <a:avLst/>
          </a:prstGeom>
          <a:ln w="12700">
            <a:solidFill>
              <a:srgbClr val="9A9A9A"/>
            </a:solidFill>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74" name="Image"/>
          <p:cNvSpPr/>
          <p:nvPr>
            <p:ph type="pic" idx="13"/>
          </p:nvPr>
        </p:nvSpPr>
        <p:spPr>
          <a:xfrm>
            <a:off x="6502400" y="0"/>
            <a:ext cx="6502400" cy="9842500"/>
          </a:xfrm>
          <a:prstGeom prst="rect">
            <a:avLst/>
          </a:prstGeom>
          <a:ln w="88900"/>
        </p:spPr>
        <p:txBody>
          <a:bodyPr lIns="91439" tIns="45719" rIns="91439" bIns="45719" numCol="1" spcCol="38100"/>
          <a:lstStyle/>
          <a:p>
            <a:pPr/>
          </a:p>
        </p:txBody>
      </p:sp>
      <p:sp>
        <p:nvSpPr>
          <p:cNvPr id="75" name="Title Text"/>
          <p:cNvSpPr txBox="1"/>
          <p:nvPr>
            <p:ph type="title"/>
          </p:nvPr>
        </p:nvSpPr>
        <p:spPr>
          <a:xfrm>
            <a:off x="571500" y="330200"/>
            <a:ext cx="12344400" cy="1397000"/>
          </a:xfrm>
          <a:prstGeom prst="rect">
            <a:avLst/>
          </a:prstGeom>
        </p:spPr>
        <p:txBody>
          <a:bodyPr/>
          <a:lstStyle/>
          <a:p>
            <a:pPr/>
            <a:r>
              <a:t>Title Text</a:t>
            </a:r>
          </a:p>
        </p:txBody>
      </p:sp>
      <p:sp>
        <p:nvSpPr>
          <p:cNvPr id="76" name="Body Level One…"/>
          <p:cNvSpPr txBox="1"/>
          <p:nvPr>
            <p:ph type="body" sz="half" idx="1"/>
          </p:nvPr>
        </p:nvSpPr>
        <p:spPr>
          <a:xfrm>
            <a:off x="571500" y="2324100"/>
            <a:ext cx="5080000" cy="6565900"/>
          </a:xfrm>
          <a:prstGeom prst="rect">
            <a:avLst/>
          </a:prstGeom>
        </p:spPr>
        <p:txBody>
          <a:bodyPr numCol="1" spcCol="38100"/>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77" name="Slide Number"/>
          <p:cNvSpPr txBox="1"/>
          <p:nvPr>
            <p:ph type="sldNum" sz="quarter" idx="2"/>
          </p:nvPr>
        </p:nvSpPr>
        <p:spPr>
          <a:xfrm>
            <a:off x="510743"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2 Up Landscape">
    <p:spTree>
      <p:nvGrpSpPr>
        <p:cNvPr id="1" name=""/>
        <p:cNvGrpSpPr/>
        <p:nvPr/>
      </p:nvGrpSpPr>
      <p:grpSpPr>
        <a:xfrm>
          <a:off x="0" y="0"/>
          <a:ext cx="0" cy="0"/>
          <a:chOff x="0" y="0"/>
          <a:chExt cx="0" cy="0"/>
        </a:xfrm>
      </p:grpSpPr>
      <p:sp>
        <p:nvSpPr>
          <p:cNvPr id="84" name="Line"/>
          <p:cNvSpPr/>
          <p:nvPr/>
        </p:nvSpPr>
        <p:spPr>
          <a:xfrm flipH="1">
            <a:off x="6502399" y="1803400"/>
            <a:ext cx="1" cy="4318000"/>
          </a:xfrm>
          <a:prstGeom prst="line">
            <a:avLst/>
          </a:prstGeom>
          <a:ln w="12700">
            <a:solidFill>
              <a:srgbClr val="ABABAB"/>
            </a:solidFill>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85" name="Image"/>
          <p:cNvSpPr/>
          <p:nvPr>
            <p:ph type="pic" sz="quarter" idx="13"/>
          </p:nvPr>
        </p:nvSpPr>
        <p:spPr>
          <a:xfrm>
            <a:off x="6667500" y="1803400"/>
            <a:ext cx="5816600" cy="4318000"/>
          </a:xfrm>
          <a:prstGeom prst="rect">
            <a:avLst/>
          </a:prstGeom>
          <a:ln w="88900"/>
        </p:spPr>
        <p:txBody>
          <a:bodyPr lIns="91439" tIns="45719" rIns="91439" bIns="45719" numCol="1" spcCol="38100"/>
          <a:lstStyle/>
          <a:p>
            <a:pPr/>
          </a:p>
        </p:txBody>
      </p:sp>
      <p:sp>
        <p:nvSpPr>
          <p:cNvPr id="86" name="Image"/>
          <p:cNvSpPr/>
          <p:nvPr>
            <p:ph type="pic" sz="quarter" idx="14"/>
          </p:nvPr>
        </p:nvSpPr>
        <p:spPr>
          <a:xfrm>
            <a:off x="520700" y="1803400"/>
            <a:ext cx="5803900" cy="4318000"/>
          </a:xfrm>
          <a:prstGeom prst="rect">
            <a:avLst/>
          </a:prstGeom>
          <a:ln w="88900"/>
        </p:spPr>
        <p:txBody>
          <a:bodyPr lIns="91439" tIns="45719" rIns="91439" bIns="45719" numCol="1" spcCol="38100"/>
          <a:lstStyle/>
          <a:p>
            <a:pPr/>
          </a:p>
        </p:txBody>
      </p:sp>
      <p:sp>
        <p:nvSpPr>
          <p:cNvPr id="87" name="Body Level One…"/>
          <p:cNvSpPr txBox="1"/>
          <p:nvPr>
            <p:ph type="body" sz="quarter" idx="1"/>
          </p:nvPr>
        </p:nvSpPr>
        <p:spPr>
          <a:xfrm>
            <a:off x="431800" y="8813800"/>
            <a:ext cx="8255000" cy="812800"/>
          </a:xfrm>
          <a:prstGeom prst="rect">
            <a:avLst/>
          </a:prstGeom>
        </p:spPr>
        <p:txBody>
          <a:bodyPr numCol="1" spcCol="38100"/>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lstStyle/>
          <a:p>
            <a:pPr/>
            <a:r>
              <a:t>Title Text</a:t>
            </a:r>
          </a:p>
        </p:txBody>
      </p:sp>
      <p:sp>
        <p:nvSpPr>
          <p:cNvPr id="4" name="Body Level One…"/>
          <p:cNvSpPr txBox="1"/>
          <p:nvPr>
            <p:ph type="body" idx="1"/>
          </p:nvPr>
        </p:nvSpPr>
        <p:spPr>
          <a:xfrm>
            <a:off x="571500" y="2324100"/>
            <a:ext cx="11861800" cy="6565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numCol="2" spcCol="593090"/>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268199" y="9194800"/>
            <a:ext cx="312015" cy="299822"/>
          </a:xfrm>
          <a:prstGeom prst="rect">
            <a:avLst/>
          </a:prstGeom>
          <a:ln w="12700">
            <a:miter lim="400000"/>
          </a:ln>
        </p:spPr>
        <p:txBody>
          <a:bodyPr wrap="none" lIns="50800" tIns="50800" rIns="50800" bIns="50800">
            <a:spAutoFit/>
          </a:bodyPr>
          <a:lstStyle>
            <a:lvl1pPr algn="r" defTabSz="584200">
              <a:defRPr sz="14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mn-lt"/>
          <a:ea typeface="+mn-ea"/>
          <a:cs typeface="+mn-cs"/>
          <a:sym typeface="Helvetica Neue Light"/>
        </a:defRPr>
      </a:lvl9pPr>
    </p:titleStyle>
    <p:bodyStyle>
      <a:lvl1pPr marL="266700" marR="0" indent="-266700" algn="l" defTabSz="584200" latinLnBrk="0">
        <a:lnSpc>
          <a:spcPct val="100000"/>
        </a:lnSpc>
        <a:spcBef>
          <a:spcPts val="4800"/>
        </a:spcBef>
        <a:spcAft>
          <a:spcPts val="0"/>
        </a:spcAft>
        <a:buClrTx/>
        <a:buSzPct val="100000"/>
        <a:buFontTx/>
        <a:buChar char="•"/>
        <a:tabLst/>
        <a:defRPr b="0" baseline="0" cap="none" i="0" spc="0" strike="noStrike" sz="2600" u="none">
          <a:ln>
            <a:noFill/>
          </a:ln>
          <a:solidFill>
            <a:srgbClr val="747474"/>
          </a:solidFill>
          <a:uFillTx/>
          <a:latin typeface="Helvetica Neue"/>
          <a:ea typeface="Helvetica Neue"/>
          <a:cs typeface="Helvetica Neue"/>
          <a:sym typeface="Helvetica Neue"/>
        </a:defRPr>
      </a:lvl1pPr>
      <a:lvl2pPr marL="711200" marR="0" indent="-266700" algn="l" defTabSz="584200" latinLnBrk="0">
        <a:lnSpc>
          <a:spcPct val="100000"/>
        </a:lnSpc>
        <a:spcBef>
          <a:spcPts val="4800"/>
        </a:spcBef>
        <a:spcAft>
          <a:spcPts val="0"/>
        </a:spcAft>
        <a:buClrTx/>
        <a:buSzPct val="100000"/>
        <a:buFontTx/>
        <a:buChar char="•"/>
        <a:tabLst/>
        <a:defRPr b="0" baseline="0" cap="none" i="0" spc="0" strike="noStrike" sz="2600" u="none">
          <a:ln>
            <a:noFill/>
          </a:ln>
          <a:solidFill>
            <a:srgbClr val="747474"/>
          </a:solidFill>
          <a:uFillTx/>
          <a:latin typeface="Helvetica Neue"/>
          <a:ea typeface="Helvetica Neue"/>
          <a:cs typeface="Helvetica Neue"/>
          <a:sym typeface="Helvetica Neue"/>
        </a:defRPr>
      </a:lvl2pPr>
      <a:lvl3pPr marL="1155700" marR="0" indent="-266700" algn="l" defTabSz="584200" latinLnBrk="0">
        <a:lnSpc>
          <a:spcPct val="100000"/>
        </a:lnSpc>
        <a:spcBef>
          <a:spcPts val="4800"/>
        </a:spcBef>
        <a:spcAft>
          <a:spcPts val="0"/>
        </a:spcAft>
        <a:buClrTx/>
        <a:buSzPct val="100000"/>
        <a:buFontTx/>
        <a:buChar char="•"/>
        <a:tabLst/>
        <a:defRPr b="0" baseline="0" cap="none" i="0" spc="0" strike="noStrike" sz="2600" u="none">
          <a:ln>
            <a:noFill/>
          </a:ln>
          <a:solidFill>
            <a:srgbClr val="747474"/>
          </a:solidFill>
          <a:uFillTx/>
          <a:latin typeface="Helvetica Neue"/>
          <a:ea typeface="Helvetica Neue"/>
          <a:cs typeface="Helvetica Neue"/>
          <a:sym typeface="Helvetica Neue"/>
        </a:defRPr>
      </a:lvl3pPr>
      <a:lvl4pPr marL="1600200" marR="0" indent="-266700" algn="l" defTabSz="584200" latinLnBrk="0">
        <a:lnSpc>
          <a:spcPct val="100000"/>
        </a:lnSpc>
        <a:spcBef>
          <a:spcPts val="4800"/>
        </a:spcBef>
        <a:spcAft>
          <a:spcPts val="0"/>
        </a:spcAft>
        <a:buClrTx/>
        <a:buSzPct val="100000"/>
        <a:buFontTx/>
        <a:buChar char="•"/>
        <a:tabLst/>
        <a:defRPr b="0" baseline="0" cap="none" i="0" spc="0" strike="noStrike" sz="2600" u="none">
          <a:ln>
            <a:noFill/>
          </a:ln>
          <a:solidFill>
            <a:srgbClr val="747474"/>
          </a:solidFill>
          <a:uFillTx/>
          <a:latin typeface="Helvetica Neue"/>
          <a:ea typeface="Helvetica Neue"/>
          <a:cs typeface="Helvetica Neue"/>
          <a:sym typeface="Helvetica Neue"/>
        </a:defRPr>
      </a:lvl4pPr>
      <a:lvl5pPr marL="2044700" marR="0" indent="-266700" algn="l" defTabSz="584200" latinLnBrk="0">
        <a:lnSpc>
          <a:spcPct val="100000"/>
        </a:lnSpc>
        <a:spcBef>
          <a:spcPts val="4800"/>
        </a:spcBef>
        <a:spcAft>
          <a:spcPts val="0"/>
        </a:spcAft>
        <a:buClrTx/>
        <a:buSzPct val="100000"/>
        <a:buFontTx/>
        <a:buChar char="•"/>
        <a:tabLst/>
        <a:defRPr b="0" baseline="0" cap="none" i="0" spc="0" strike="noStrike" sz="2600" u="none">
          <a:ln>
            <a:noFill/>
          </a:ln>
          <a:solidFill>
            <a:srgbClr val="747474"/>
          </a:solidFill>
          <a:uFillTx/>
          <a:latin typeface="Helvetica Neue"/>
          <a:ea typeface="Helvetica Neue"/>
          <a:cs typeface="Helvetica Neue"/>
          <a:sym typeface="Helvetica Neue"/>
        </a:defRPr>
      </a:lvl5pPr>
      <a:lvl6pPr marL="2489200" marR="0" indent="-266700" algn="l" defTabSz="584200" latinLnBrk="0">
        <a:lnSpc>
          <a:spcPct val="100000"/>
        </a:lnSpc>
        <a:spcBef>
          <a:spcPts val="4800"/>
        </a:spcBef>
        <a:spcAft>
          <a:spcPts val="0"/>
        </a:spcAft>
        <a:buClrTx/>
        <a:buSzPct val="100000"/>
        <a:buFontTx/>
        <a:buChar char="•"/>
        <a:tabLst/>
        <a:defRPr b="0" baseline="0" cap="none" i="0" spc="0" strike="noStrike" sz="2600" u="none">
          <a:ln>
            <a:noFill/>
          </a:ln>
          <a:solidFill>
            <a:srgbClr val="747474"/>
          </a:solidFill>
          <a:uFillTx/>
          <a:latin typeface="Helvetica Neue"/>
          <a:ea typeface="Helvetica Neue"/>
          <a:cs typeface="Helvetica Neue"/>
          <a:sym typeface="Helvetica Neue"/>
        </a:defRPr>
      </a:lvl6pPr>
      <a:lvl7pPr marL="2933700" marR="0" indent="-266700" algn="l" defTabSz="584200" latinLnBrk="0">
        <a:lnSpc>
          <a:spcPct val="100000"/>
        </a:lnSpc>
        <a:spcBef>
          <a:spcPts val="4800"/>
        </a:spcBef>
        <a:spcAft>
          <a:spcPts val="0"/>
        </a:spcAft>
        <a:buClrTx/>
        <a:buSzPct val="100000"/>
        <a:buFontTx/>
        <a:buChar char="•"/>
        <a:tabLst/>
        <a:defRPr b="0" baseline="0" cap="none" i="0" spc="0" strike="noStrike" sz="2600" u="none">
          <a:ln>
            <a:noFill/>
          </a:ln>
          <a:solidFill>
            <a:srgbClr val="747474"/>
          </a:solidFill>
          <a:uFillTx/>
          <a:latin typeface="Helvetica Neue"/>
          <a:ea typeface="Helvetica Neue"/>
          <a:cs typeface="Helvetica Neue"/>
          <a:sym typeface="Helvetica Neue"/>
        </a:defRPr>
      </a:lvl7pPr>
      <a:lvl8pPr marL="3378200" marR="0" indent="-266700" algn="l" defTabSz="584200" latinLnBrk="0">
        <a:lnSpc>
          <a:spcPct val="100000"/>
        </a:lnSpc>
        <a:spcBef>
          <a:spcPts val="4800"/>
        </a:spcBef>
        <a:spcAft>
          <a:spcPts val="0"/>
        </a:spcAft>
        <a:buClrTx/>
        <a:buSzPct val="100000"/>
        <a:buFontTx/>
        <a:buChar char="•"/>
        <a:tabLst/>
        <a:defRPr b="0" baseline="0" cap="none" i="0" spc="0" strike="noStrike" sz="2600" u="none">
          <a:ln>
            <a:noFill/>
          </a:ln>
          <a:solidFill>
            <a:srgbClr val="747474"/>
          </a:solidFill>
          <a:uFillTx/>
          <a:latin typeface="Helvetica Neue"/>
          <a:ea typeface="Helvetica Neue"/>
          <a:cs typeface="Helvetica Neue"/>
          <a:sym typeface="Helvetica Neue"/>
        </a:defRPr>
      </a:lvl8pPr>
      <a:lvl9pPr marL="3822700" marR="0" indent="-266700" algn="l" defTabSz="584200" latinLnBrk="0">
        <a:lnSpc>
          <a:spcPct val="100000"/>
        </a:lnSpc>
        <a:spcBef>
          <a:spcPts val="4800"/>
        </a:spcBef>
        <a:spcAft>
          <a:spcPts val="0"/>
        </a:spcAft>
        <a:buClrTx/>
        <a:buSzPct val="100000"/>
        <a:buFontTx/>
        <a:buChar char="•"/>
        <a:tabLst/>
        <a:defRPr b="0" baseline="0" cap="none" i="0" spc="0" strike="noStrike" sz="2600" u="none">
          <a:ln>
            <a:noFill/>
          </a:ln>
          <a:solidFill>
            <a:srgbClr val="747474"/>
          </a:solidFill>
          <a:uFillTx/>
          <a:latin typeface="Helvetica Neue"/>
          <a:ea typeface="Helvetica Neue"/>
          <a:cs typeface="Helvetica Neue"/>
          <a:sym typeface="Helvetica Neue"/>
        </a:defRPr>
      </a:lvl9pPr>
    </p:bodyStyle>
    <p:otherStyle>
      <a:lvl1pPr marL="0" marR="0" indent="0" algn="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www.robertotrotta.com" TargetMode="External"/><Relationship Id="rId3" Type="http://schemas.openxmlformats.org/officeDocument/2006/relationships/image" Target="../media/image8.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2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 Id="rId3" Type="http://schemas.openxmlformats.org/officeDocument/2006/relationships/image" Target="../media/image25.png"/><Relationship Id="rId4" Type="http://schemas.openxmlformats.org/officeDocument/2006/relationships/image" Target="../media/image26.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28.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9.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31.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tif"/></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png"/><Relationship Id="rId3" Type="http://schemas.openxmlformats.org/officeDocument/2006/relationships/image" Target="../media/image1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2.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51.png"/><Relationship Id="rId5" Type="http://schemas.openxmlformats.org/officeDocument/2006/relationships/image" Target="../media/image45.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2.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3.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8.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9.png"/><Relationship Id="rId3" Type="http://schemas.openxmlformats.org/officeDocument/2006/relationships/video" Target="../media/media2.mov"/><Relationship Id="rId4" Type="http://schemas.microsoft.com/office/2007/relationships/media" Target="../media/media2.mov"/><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4.png"/><Relationship Id="rId3" Type="http://schemas.openxmlformats.org/officeDocument/2006/relationships/image" Target="../media/image65.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6.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7.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8.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2.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3.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3.png"/><Relationship Id="rId3" Type="http://schemas.openxmlformats.org/officeDocument/2006/relationships/image" Target="../media/image74.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5.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tif"/></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80.png"/><Relationship Id="rId3" Type="http://schemas.openxmlformats.org/officeDocument/2006/relationships/image" Target="../media/image81.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tif"/><Relationship Id="rId3" Type="http://schemas.openxmlformats.org/officeDocument/2006/relationships/image" Target="../media/image4.tif"/><Relationship Id="rId4" Type="http://schemas.openxmlformats.org/officeDocument/2006/relationships/image" Target="../media/image82.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3.png"/><Relationship Id="rId3" Type="http://schemas.openxmlformats.org/officeDocument/2006/relationships/image" Target="../media/image84.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2.png"/><Relationship Id="rId7" Type="http://schemas.openxmlformats.org/officeDocument/2006/relationships/image" Target="../media/image1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Bayesian Model Comparison &amp;…"/>
          <p:cNvSpPr txBox="1"/>
          <p:nvPr>
            <p:ph type="body" idx="13"/>
          </p:nvPr>
        </p:nvSpPr>
        <p:spPr>
          <a:xfrm>
            <a:off x="2431101" y="1830221"/>
            <a:ext cx="9979621" cy="1727597"/>
          </a:xfrm>
          <a:prstGeom prst="rect">
            <a:avLst/>
          </a:prstGeom>
        </p:spPr>
        <p:txBody>
          <a:bodyPr wrap="square"/>
          <a:lstStyle/>
          <a:p>
            <a:pPr>
              <a:defRPr sz="4800"/>
            </a:pPr>
            <a:r>
              <a:t>Bayesian Model Comparison &amp; </a:t>
            </a:r>
          </a:p>
          <a:p>
            <a:pPr>
              <a:defRPr sz="4800"/>
            </a:pPr>
            <a:r>
              <a:t>Bayesian Hierachical Models </a:t>
            </a:r>
          </a:p>
        </p:txBody>
      </p:sp>
      <p:sp>
        <p:nvSpPr>
          <p:cNvPr id="213" name="Stats4Astro 2017…"/>
          <p:cNvSpPr txBox="1"/>
          <p:nvPr>
            <p:ph type="body" idx="15"/>
          </p:nvPr>
        </p:nvSpPr>
        <p:spPr>
          <a:xfrm>
            <a:off x="3841539" y="8380858"/>
            <a:ext cx="3821857" cy="802384"/>
          </a:xfrm>
          <a:prstGeom prst="rect">
            <a:avLst/>
          </a:prstGeom>
        </p:spPr>
        <p:txBody>
          <a:bodyPr/>
          <a:lstStyle/>
          <a:p>
            <a:pPr marL="0" indent="0">
              <a:spcBef>
                <a:spcPts val="0"/>
              </a:spcBef>
              <a:buSzTx/>
              <a:buNone/>
              <a:defRPr sz="2000">
                <a:solidFill>
                  <a:srgbClr val="FFFFFF"/>
                </a:solidFill>
                <a:latin typeface="Euphemia UCAS"/>
                <a:ea typeface="Euphemia UCAS"/>
                <a:cs typeface="Euphemia UCAS"/>
                <a:sym typeface="Euphemia UCAS"/>
              </a:defRPr>
            </a:pPr>
            <a:r>
              <a:t>Stats4Astro 2017 </a:t>
            </a:r>
          </a:p>
          <a:p>
            <a:pPr marL="0" indent="0">
              <a:spcBef>
                <a:spcPts val="0"/>
              </a:spcBef>
              <a:buSzTx/>
              <a:buNone/>
              <a:defRPr sz="2000">
                <a:solidFill>
                  <a:srgbClr val="FFFFFF"/>
                </a:solidFill>
                <a:latin typeface="Euphemia UCAS"/>
                <a:ea typeface="Euphemia UCAS"/>
                <a:cs typeface="Euphemia UCAS"/>
                <a:sym typeface="Euphemia UCAS"/>
              </a:defRPr>
            </a:pPr>
            <a:r>
              <a:t>Autrans, Oct 2017 </a:t>
            </a:r>
          </a:p>
        </p:txBody>
      </p:sp>
      <p:sp>
        <p:nvSpPr>
          <p:cNvPr id="214" name="Roberto Trotta - www.robertotrotta.com"/>
          <p:cNvSpPr txBox="1"/>
          <p:nvPr/>
        </p:nvSpPr>
        <p:spPr>
          <a:xfrm>
            <a:off x="2501900" y="3580258"/>
            <a:ext cx="4861050" cy="446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584200">
              <a:defRPr sz="2000">
                <a:latin typeface="Euphemia UCAS"/>
                <a:ea typeface="Euphemia UCAS"/>
                <a:cs typeface="Euphemia UCAS"/>
                <a:sym typeface="Euphemia UCAS"/>
              </a:defRPr>
            </a:pPr>
            <a:r>
              <a:t>Roberto Trotta - </a:t>
            </a:r>
            <a:r>
              <a:rPr u="sng">
                <a:hlinkClick r:id="rId2" invalidUrl="" action="" tgtFrame="" tooltip="" history="1" highlightClick="0" endSnd="0"/>
              </a:rPr>
              <a:t>www.robertotrotta.com</a:t>
            </a:r>
          </a:p>
        </p:txBody>
      </p:sp>
      <p:pic>
        <p:nvPicPr>
          <p:cNvPr id="215" name="droppedImage.png" descr="droppedImage.png"/>
          <p:cNvPicPr>
            <a:picLocks noChangeAspect="1"/>
          </p:cNvPicPr>
          <p:nvPr/>
        </p:nvPicPr>
        <p:blipFill>
          <a:blip r:embed="rId3">
            <a:extLst/>
          </a:blip>
          <a:stretch>
            <a:fillRect/>
          </a:stretch>
        </p:blipFill>
        <p:spPr>
          <a:xfrm>
            <a:off x="2451100" y="1340928"/>
            <a:ext cx="533400" cy="533401"/>
          </a:xfrm>
          <a:prstGeom prst="rect">
            <a:avLst/>
          </a:prstGeom>
          <a:ln w="88900">
            <a:miter lim="400000"/>
          </a:ln>
        </p:spPr>
      </p:pic>
      <p:sp>
        <p:nvSpPr>
          <p:cNvPr id="216" name="@R_Trotta"/>
          <p:cNvSpPr txBox="1"/>
          <p:nvPr/>
        </p:nvSpPr>
        <p:spPr>
          <a:xfrm>
            <a:off x="3026308" y="1407477"/>
            <a:ext cx="1770584" cy="4003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06400">
              <a:buClr>
                <a:srgbClr val="FFFFFF"/>
              </a:buClr>
              <a:buFont typeface="Lucida Sans"/>
              <a:defRPr b="1" sz="2400">
                <a:uFill>
                  <a:solidFill>
                    <a:srgbClr val="FFFFFF"/>
                  </a:solidFill>
                </a:uFill>
                <a:latin typeface="Copperplate"/>
                <a:ea typeface="Copperplate"/>
                <a:cs typeface="Copperplate"/>
                <a:sym typeface="Copperplate"/>
              </a:defRPr>
            </a:lvl1pPr>
          </a:lstStyle>
          <a:p>
            <a:pPr/>
            <a:r>
              <a:t>@R_Trotta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Line"/>
          <p:cNvSpPr/>
          <p:nvPr/>
        </p:nvSpPr>
        <p:spPr>
          <a:xfrm flipH="1">
            <a:off x="4927600" y="3975100"/>
            <a:ext cx="1" cy="4165600"/>
          </a:xfrm>
          <a:prstGeom prst="line">
            <a:avLst/>
          </a:prstGeom>
          <a:ln w="25400">
            <a:solidFill>
              <a:srgbClr val="000000"/>
            </a:solidFill>
            <a:custDash>
              <a:ds d="600000" sp="600000"/>
            </a:custDash>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273" name="An Automatic Occam’s Razor"/>
          <p:cNvSpPr txBox="1"/>
          <p:nvPr>
            <p:ph type="title"/>
          </p:nvPr>
        </p:nvSpPr>
        <p:spPr>
          <a:prstGeom prst="rect">
            <a:avLst/>
          </a:prstGeom>
        </p:spPr>
        <p:txBody>
          <a:bodyPr/>
          <a:lstStyle/>
          <a:p>
            <a:pPr/>
            <a:r>
              <a:t>An Automatic Occam’s Razor</a:t>
            </a:r>
          </a:p>
        </p:txBody>
      </p:sp>
      <p:sp>
        <p:nvSpPr>
          <p:cNvPr id="274" name="Line"/>
          <p:cNvSpPr/>
          <p:nvPr/>
        </p:nvSpPr>
        <p:spPr>
          <a:xfrm flipH="1">
            <a:off x="1333499" y="4076700"/>
            <a:ext cx="1" cy="3850196"/>
          </a:xfrm>
          <a:prstGeom prst="line">
            <a:avLst/>
          </a:prstGeom>
          <a:ln w="25400">
            <a:solidFill>
              <a:srgbClr val="000000"/>
            </a:solidFill>
            <a:miter lim="400000"/>
            <a:headEnd type="triangle"/>
          </a:ln>
        </p:spPr>
        <p:txBody>
          <a:bodyPr lIns="0" tIns="0" rIns="0" bIns="0"/>
          <a:lstStyle/>
          <a:p>
            <a:pPr algn="l">
              <a:defRPr sz="1200">
                <a:solidFill>
                  <a:srgbClr val="000000"/>
                </a:solidFill>
                <a:latin typeface="Helvetica"/>
                <a:ea typeface="Helvetica"/>
                <a:cs typeface="Helvetica"/>
                <a:sym typeface="Helvetica"/>
              </a:defRPr>
            </a:pPr>
          </a:p>
        </p:txBody>
      </p:sp>
      <p:sp>
        <p:nvSpPr>
          <p:cNvPr id="275" name="Line"/>
          <p:cNvSpPr/>
          <p:nvPr/>
        </p:nvSpPr>
        <p:spPr>
          <a:xfrm flipH="1" flipV="1">
            <a:off x="1333500" y="7914195"/>
            <a:ext cx="7575420" cy="1"/>
          </a:xfrm>
          <a:prstGeom prst="line">
            <a:avLst/>
          </a:prstGeom>
          <a:ln w="25400">
            <a:solidFill>
              <a:srgbClr val="000000"/>
            </a:solidFill>
            <a:miter lim="400000"/>
            <a:headEnd type="triangle"/>
          </a:ln>
        </p:spPr>
        <p:txBody>
          <a:bodyPr lIns="0" tIns="0" rIns="0" bIns="0"/>
          <a:lstStyle/>
          <a:p>
            <a:pPr algn="l">
              <a:defRPr sz="1200">
                <a:solidFill>
                  <a:srgbClr val="000000"/>
                </a:solidFill>
                <a:latin typeface="Helvetica"/>
                <a:ea typeface="Helvetica"/>
                <a:cs typeface="Helvetica"/>
                <a:sym typeface="Helvetica"/>
              </a:defRPr>
            </a:pPr>
          </a:p>
        </p:txBody>
      </p:sp>
      <p:sp>
        <p:nvSpPr>
          <p:cNvPr id="276" name="Line"/>
          <p:cNvSpPr/>
          <p:nvPr/>
        </p:nvSpPr>
        <p:spPr>
          <a:xfrm>
            <a:off x="1371600" y="6553200"/>
            <a:ext cx="7112000" cy="132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21600"/>
                  <a:pt x="7676" y="0"/>
                  <a:pt x="10646" y="0"/>
                </a:cubicBezTo>
                <a:cubicBezTo>
                  <a:pt x="13616" y="0"/>
                  <a:pt x="21600" y="21392"/>
                  <a:pt x="21600" y="21392"/>
                </a:cubicBezTo>
              </a:path>
            </a:pathLst>
          </a:custGeom>
          <a:ln w="50800">
            <a:solidFill>
              <a:srgbClr val="669C35"/>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277" name="Line"/>
          <p:cNvSpPr/>
          <p:nvPr/>
        </p:nvSpPr>
        <p:spPr>
          <a:xfrm flipV="1">
            <a:off x="2705100" y="7302500"/>
            <a:ext cx="4241800" cy="25400"/>
          </a:xfrm>
          <a:prstGeom prst="line">
            <a:avLst/>
          </a:prstGeom>
          <a:ln w="38100">
            <a:solidFill>
              <a:srgbClr val="669C35"/>
            </a:solidFill>
            <a:miter lim="400000"/>
            <a:headEnd type="triangle"/>
            <a:tailEnd type="triangle"/>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278" name="Δ"/>
          <p:cNvSpPr txBox="1"/>
          <p:nvPr/>
        </p:nvSpPr>
        <p:spPr>
          <a:xfrm>
            <a:off x="4832546" y="6834526"/>
            <a:ext cx="497129"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b="1" sz="2400">
                <a:solidFill>
                  <a:srgbClr val="77BB41"/>
                </a:solidFill>
                <a:latin typeface="Helvetica Neue"/>
                <a:ea typeface="Helvetica Neue"/>
                <a:cs typeface="Helvetica Neue"/>
                <a:sym typeface="Helvetica Neue"/>
              </a:defRPr>
            </a:lvl1pPr>
          </a:lstStyle>
          <a:p>
            <a:pPr/>
            <a:r>
              <a:t>Δ</a:t>
            </a:r>
          </a:p>
        </p:txBody>
      </p:sp>
      <p:sp>
        <p:nvSpPr>
          <p:cNvPr id="279" name="σ"/>
          <p:cNvSpPr txBox="1"/>
          <p:nvPr/>
        </p:nvSpPr>
        <p:spPr>
          <a:xfrm>
            <a:off x="4690665" y="5279341"/>
            <a:ext cx="470000" cy="4610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b="1" sz="2400">
                <a:solidFill>
                  <a:srgbClr val="E63B7A"/>
                </a:solidFill>
                <a:latin typeface="Helvetica Neue"/>
                <a:ea typeface="Helvetica Neue"/>
                <a:cs typeface="Helvetica Neue"/>
                <a:sym typeface="Helvetica Neue"/>
              </a:defRPr>
            </a:lvl1pPr>
          </a:lstStyle>
          <a:p>
            <a:pPr/>
            <a:r>
              <a:t>σ</a:t>
            </a:r>
          </a:p>
        </p:txBody>
      </p:sp>
      <p:sp>
        <p:nvSpPr>
          <p:cNvPr id="280" name="Line"/>
          <p:cNvSpPr/>
          <p:nvPr/>
        </p:nvSpPr>
        <p:spPr>
          <a:xfrm>
            <a:off x="4648200" y="5867400"/>
            <a:ext cx="598115" cy="127"/>
          </a:xfrm>
          <a:prstGeom prst="line">
            <a:avLst/>
          </a:prstGeom>
          <a:ln w="38100">
            <a:solidFill>
              <a:srgbClr val="E63B7A"/>
            </a:solidFill>
            <a:miter lim="400000"/>
            <a:headEnd type="triangle"/>
            <a:tailEnd type="triangle"/>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281" name="Prior"/>
          <p:cNvSpPr txBox="1"/>
          <p:nvPr/>
        </p:nvSpPr>
        <p:spPr>
          <a:xfrm>
            <a:off x="6700167" y="6549341"/>
            <a:ext cx="81959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2400">
                <a:solidFill>
                  <a:srgbClr val="77BB41"/>
                </a:solidFill>
                <a:latin typeface="+mn-lt"/>
                <a:ea typeface="+mn-ea"/>
                <a:cs typeface="+mn-cs"/>
                <a:sym typeface="Helvetica Neue Light"/>
              </a:defRPr>
            </a:lvl1pPr>
          </a:lstStyle>
          <a:p>
            <a:pPr/>
            <a:r>
              <a:t>Prior</a:t>
            </a:r>
          </a:p>
        </p:txBody>
      </p:sp>
      <p:sp>
        <p:nvSpPr>
          <p:cNvPr id="282" name="Likelihood"/>
          <p:cNvSpPr txBox="1"/>
          <p:nvPr/>
        </p:nvSpPr>
        <p:spPr>
          <a:xfrm>
            <a:off x="5237286" y="4847701"/>
            <a:ext cx="162029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2400">
                <a:solidFill>
                  <a:srgbClr val="E63B7A"/>
                </a:solidFill>
                <a:latin typeface="+mn-lt"/>
                <a:ea typeface="+mn-ea"/>
                <a:cs typeface="+mn-cs"/>
                <a:sym typeface="Helvetica Neue Light"/>
              </a:defRPr>
            </a:lvl1pPr>
          </a:lstStyle>
          <a:p>
            <a:pPr/>
            <a:r>
              <a:t>Likelihood</a:t>
            </a:r>
          </a:p>
        </p:txBody>
      </p:sp>
      <p:pic>
        <p:nvPicPr>
          <p:cNvPr id="283" name="droppedImage.pdf" descr="droppedImage.pdf"/>
          <p:cNvPicPr>
            <a:picLocks noChangeAspect="1"/>
          </p:cNvPicPr>
          <p:nvPr/>
        </p:nvPicPr>
        <p:blipFill>
          <a:blip r:embed="rId3">
            <a:extLst/>
          </a:blip>
          <a:stretch>
            <a:fillRect/>
          </a:stretch>
        </p:blipFill>
        <p:spPr>
          <a:xfrm>
            <a:off x="4800600" y="8178800"/>
            <a:ext cx="228600" cy="482600"/>
          </a:xfrm>
          <a:prstGeom prst="rect">
            <a:avLst/>
          </a:prstGeom>
          <a:ln w="88900">
            <a:miter lim="400000"/>
          </a:ln>
        </p:spPr>
      </p:pic>
      <p:sp>
        <p:nvSpPr>
          <p:cNvPr id="284" name="Rectangle"/>
          <p:cNvSpPr/>
          <p:nvPr/>
        </p:nvSpPr>
        <p:spPr>
          <a:xfrm>
            <a:off x="11696700" y="5257800"/>
            <a:ext cx="571500" cy="711200"/>
          </a:xfrm>
          <a:prstGeom prst="rect">
            <a:avLst/>
          </a:prstGeom>
          <a:solidFill>
            <a:srgbClr val="FFFFFF"/>
          </a:solidFill>
          <a:ln w="12700">
            <a:miter lim="400000"/>
          </a:ln>
        </p:spPr>
        <p:txBody>
          <a:bodyPr lIns="50800" tIns="50800" rIns="50800" bIns="50800" anchor="ctr"/>
          <a:lstStyle/>
          <a:p>
            <a:pPr defTabSz="584200">
              <a:defRPr sz="3600">
                <a:latin typeface="+mn-lt"/>
                <a:ea typeface="+mn-ea"/>
                <a:cs typeface="+mn-cs"/>
                <a:sym typeface="Helvetica Neue Light"/>
              </a:defRPr>
            </a:pPr>
          </a:p>
        </p:txBody>
      </p:sp>
      <p:sp>
        <p:nvSpPr>
          <p:cNvPr id="285" name="Line"/>
          <p:cNvSpPr/>
          <p:nvPr/>
        </p:nvSpPr>
        <p:spPr>
          <a:xfrm>
            <a:off x="1409700" y="4152687"/>
            <a:ext cx="7112000" cy="3769291"/>
          </a:xfrm>
          <a:custGeom>
            <a:avLst/>
            <a:gdLst/>
            <a:ahLst/>
            <a:cxnLst>
              <a:cxn ang="0">
                <a:pos x="wd2" y="hd2"/>
              </a:cxn>
              <a:cxn ang="5400000">
                <a:pos x="wd2" y="hd2"/>
              </a:cxn>
              <a:cxn ang="10800000">
                <a:pos x="wd2" y="hd2"/>
              </a:cxn>
              <a:cxn ang="16200000">
                <a:pos x="wd2" y="hd2"/>
              </a:cxn>
            </a:cxnLst>
            <a:rect l="0" t="0" r="r" b="b"/>
            <a:pathLst>
              <a:path w="21600" h="21019" fill="norm" stroke="1" extrusionOk="0">
                <a:moveTo>
                  <a:pt x="0" y="20964"/>
                </a:moveTo>
                <a:cubicBezTo>
                  <a:pt x="0" y="20964"/>
                  <a:pt x="6326" y="19902"/>
                  <a:pt x="6673" y="19477"/>
                </a:cubicBezTo>
                <a:cubicBezTo>
                  <a:pt x="7020" y="19052"/>
                  <a:pt x="8699" y="16924"/>
                  <a:pt x="9334" y="14520"/>
                </a:cubicBezTo>
                <a:cubicBezTo>
                  <a:pt x="9951" y="12183"/>
                  <a:pt x="10260" y="143"/>
                  <a:pt x="10684" y="2"/>
                </a:cubicBezTo>
                <a:cubicBezTo>
                  <a:pt x="11109" y="-140"/>
                  <a:pt x="11880" y="12466"/>
                  <a:pt x="12304" y="13811"/>
                </a:cubicBezTo>
                <a:cubicBezTo>
                  <a:pt x="12482" y="14377"/>
                  <a:pt x="13037" y="17494"/>
                  <a:pt x="16393" y="19477"/>
                </a:cubicBezTo>
                <a:cubicBezTo>
                  <a:pt x="19749" y="21460"/>
                  <a:pt x="21600" y="20964"/>
                  <a:pt x="21600" y="20964"/>
                </a:cubicBezTo>
              </a:path>
            </a:pathLst>
          </a:custGeom>
          <a:ln w="50800">
            <a:solidFill>
              <a:srgbClr val="E63B7A"/>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286" name="MLE"/>
          <p:cNvSpPr txBox="1"/>
          <p:nvPr/>
        </p:nvSpPr>
        <p:spPr>
          <a:xfrm>
            <a:off x="4092730" y="3461378"/>
            <a:ext cx="162029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2400">
                <a:solidFill>
                  <a:srgbClr val="000000"/>
                </a:solidFill>
                <a:latin typeface="+mn-lt"/>
                <a:ea typeface="+mn-ea"/>
                <a:cs typeface="+mn-cs"/>
                <a:sym typeface="Helvetica Neue Light"/>
              </a:defRPr>
            </a:lvl1pPr>
          </a:lstStyle>
          <a:p>
            <a:pPr/>
            <a:r>
              <a:t>MLE</a:t>
            </a:r>
          </a:p>
        </p:txBody>
      </p:sp>
      <p:pic>
        <p:nvPicPr>
          <p:cNvPr id="287" name="pasted-image.pdf" descr="pasted-image.pdf"/>
          <p:cNvPicPr>
            <a:picLocks noChangeAspect="1"/>
          </p:cNvPicPr>
          <p:nvPr/>
        </p:nvPicPr>
        <p:blipFill>
          <a:blip r:embed="rId4">
            <a:extLst/>
          </a:blip>
          <a:stretch>
            <a:fillRect/>
          </a:stretch>
        </p:blipFill>
        <p:spPr>
          <a:xfrm>
            <a:off x="1082327" y="2019677"/>
            <a:ext cx="10261601" cy="1016001"/>
          </a:xfrm>
          <a:prstGeom prst="rect">
            <a:avLst/>
          </a:prstGeom>
          <a:ln w="88900">
            <a:miter lim="400000"/>
          </a:ln>
        </p:spPr>
      </p:pic>
      <p:grpSp>
        <p:nvGrpSpPr>
          <p:cNvPr id="291" name="Group"/>
          <p:cNvGrpSpPr/>
          <p:nvPr/>
        </p:nvGrpSpPr>
        <p:grpSpPr>
          <a:xfrm>
            <a:off x="7797800" y="3149600"/>
            <a:ext cx="4424016" cy="3379342"/>
            <a:chOff x="0" y="0"/>
            <a:chExt cx="4424015" cy="3379341"/>
          </a:xfrm>
        </p:grpSpPr>
        <p:pic>
          <p:nvPicPr>
            <p:cNvPr id="288" name="pasted-image.pdf" descr="pasted-image.pdf"/>
            <p:cNvPicPr>
              <a:picLocks noChangeAspect="1"/>
            </p:cNvPicPr>
            <p:nvPr/>
          </p:nvPicPr>
          <p:blipFill>
            <a:blip r:embed="rId5">
              <a:extLst/>
            </a:blip>
            <a:stretch>
              <a:fillRect/>
            </a:stretch>
          </p:blipFill>
          <p:spPr>
            <a:xfrm>
              <a:off x="481955" y="420191"/>
              <a:ext cx="3568701" cy="825501"/>
            </a:xfrm>
            <a:prstGeom prst="rect">
              <a:avLst/>
            </a:prstGeom>
            <a:ln w="88900" cap="flat">
              <a:noFill/>
              <a:miter lim="400000"/>
            </a:ln>
            <a:effectLst/>
          </p:spPr>
        </p:pic>
        <p:sp>
          <p:nvSpPr>
            <p:cNvPr id="289" name="Occam’s factor: wasted parameter space under the prior"/>
            <p:cNvSpPr txBox="1"/>
            <p:nvPr/>
          </p:nvSpPr>
          <p:spPr>
            <a:xfrm>
              <a:off x="444500" y="1512022"/>
              <a:ext cx="3187700" cy="11976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spAutoFit/>
            </a:bodyPr>
            <a:lstStyle>
              <a:lvl1pPr algn="l" defTabSz="584200">
                <a:defRPr sz="2400">
                  <a:solidFill>
                    <a:srgbClr val="000000"/>
                  </a:solidFill>
                  <a:latin typeface="+mn-lt"/>
                  <a:ea typeface="+mn-ea"/>
                  <a:cs typeface="+mn-cs"/>
                  <a:sym typeface="Helvetica Neue Light"/>
                </a:defRPr>
              </a:lvl1pPr>
            </a:lstStyle>
            <a:p>
              <a:pPr/>
              <a:r>
                <a:t>Occam’s factor: wasted parameter space under the prior</a:t>
              </a:r>
            </a:p>
          </p:txBody>
        </p:sp>
        <p:sp>
          <p:nvSpPr>
            <p:cNvPr id="290" name="Rectangle"/>
            <p:cNvSpPr/>
            <p:nvPr/>
          </p:nvSpPr>
          <p:spPr>
            <a:xfrm>
              <a:off x="0" y="0"/>
              <a:ext cx="4424016" cy="3379342"/>
            </a:xfrm>
            <a:prstGeom prst="rect">
              <a:avLst/>
            </a:prstGeom>
            <a:noFill/>
            <a:ln w="25400" cap="flat">
              <a:solidFill>
                <a:srgbClr val="000000"/>
              </a:solidFill>
              <a:prstDash val="solid"/>
              <a:miter lim="400000"/>
            </a:ln>
            <a:effectLst/>
          </p:spPr>
          <p:txBody>
            <a:bodyPr wrap="square" lIns="50800" tIns="50800" rIns="50800" bIns="50800" numCol="1" anchor="ctr">
              <a:noAutofit/>
            </a:bodyPr>
            <a:lstStyle/>
            <a:p>
              <a:pPr defTabSz="584200">
                <a:defRPr sz="3600">
                  <a:solidFill>
                    <a:srgbClr val="000000"/>
                  </a:solidFill>
                  <a:latin typeface="+mn-lt"/>
                  <a:ea typeface="+mn-ea"/>
                  <a:cs typeface="+mn-cs"/>
                  <a:sym typeface="Helvetica Neue Light"/>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1"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The Evidence as Predictive Probability"/>
          <p:cNvSpPr txBox="1"/>
          <p:nvPr>
            <p:ph type="title"/>
          </p:nvPr>
        </p:nvSpPr>
        <p:spPr>
          <a:prstGeom prst="rect">
            <a:avLst/>
          </a:prstGeom>
        </p:spPr>
        <p:txBody>
          <a:bodyPr/>
          <a:lstStyle/>
          <a:p>
            <a:pPr/>
            <a:r>
              <a:t>The Evidence as Predictive Probability</a:t>
            </a:r>
          </a:p>
        </p:txBody>
      </p:sp>
      <p:sp>
        <p:nvSpPr>
          <p:cNvPr id="296" name="The evidence can be understood as a function of d to give the predictive probability under the model M:"/>
          <p:cNvSpPr txBox="1"/>
          <p:nvPr>
            <p:ph type="body" sz="quarter" idx="1"/>
          </p:nvPr>
        </p:nvSpPr>
        <p:spPr>
          <a:xfrm>
            <a:off x="444500" y="1828926"/>
            <a:ext cx="12115800" cy="1155701"/>
          </a:xfrm>
          <a:prstGeom prst="rect">
            <a:avLst/>
          </a:prstGeom>
        </p:spPr>
        <p:txBody>
          <a:bodyPr/>
          <a:lstStyle/>
          <a:p>
            <a:pPr/>
            <a:r>
              <a:t>The evidence can be understood as a function of d to give the predictive probability under the model M: </a:t>
            </a:r>
          </a:p>
        </p:txBody>
      </p:sp>
      <p:sp>
        <p:nvSpPr>
          <p:cNvPr id="297" name="Line"/>
          <p:cNvSpPr/>
          <p:nvPr/>
        </p:nvSpPr>
        <p:spPr>
          <a:xfrm flipH="1">
            <a:off x="1701799" y="4203700"/>
            <a:ext cx="1" cy="3850196"/>
          </a:xfrm>
          <a:prstGeom prst="line">
            <a:avLst/>
          </a:prstGeom>
          <a:ln w="25400">
            <a:solidFill>
              <a:srgbClr val="000000"/>
            </a:solidFill>
            <a:miter lim="400000"/>
            <a:headEnd type="triangle"/>
          </a:ln>
        </p:spPr>
        <p:txBody>
          <a:bodyPr lIns="0" tIns="0" rIns="0" bIns="0"/>
          <a:lstStyle/>
          <a:p>
            <a:pPr algn="l">
              <a:defRPr sz="1200">
                <a:solidFill>
                  <a:srgbClr val="000000"/>
                </a:solidFill>
                <a:latin typeface="Helvetica"/>
                <a:ea typeface="Helvetica"/>
                <a:cs typeface="Helvetica"/>
                <a:sym typeface="Helvetica"/>
              </a:defRPr>
            </a:pPr>
          </a:p>
        </p:txBody>
      </p:sp>
      <p:sp>
        <p:nvSpPr>
          <p:cNvPr id="298" name="Line"/>
          <p:cNvSpPr/>
          <p:nvPr/>
        </p:nvSpPr>
        <p:spPr>
          <a:xfrm flipH="1" flipV="1">
            <a:off x="1701800" y="8041195"/>
            <a:ext cx="7575420" cy="1"/>
          </a:xfrm>
          <a:prstGeom prst="line">
            <a:avLst/>
          </a:prstGeom>
          <a:ln w="25400">
            <a:solidFill>
              <a:srgbClr val="000000"/>
            </a:solidFill>
            <a:miter lim="400000"/>
            <a:headEnd type="triangle"/>
          </a:ln>
        </p:spPr>
        <p:txBody>
          <a:bodyPr lIns="0" tIns="0" rIns="0" bIns="0"/>
          <a:lstStyle/>
          <a:p>
            <a:pPr algn="l">
              <a:defRPr sz="1200">
                <a:solidFill>
                  <a:srgbClr val="000000"/>
                </a:solidFill>
                <a:latin typeface="Helvetica"/>
                <a:ea typeface="Helvetica"/>
                <a:cs typeface="Helvetica"/>
                <a:sym typeface="Helvetica"/>
              </a:defRPr>
            </a:pPr>
          </a:p>
        </p:txBody>
      </p:sp>
      <p:sp>
        <p:nvSpPr>
          <p:cNvPr id="299" name="Line"/>
          <p:cNvSpPr/>
          <p:nvPr/>
        </p:nvSpPr>
        <p:spPr>
          <a:xfrm>
            <a:off x="1739899" y="6668607"/>
            <a:ext cx="7112001" cy="1332395"/>
          </a:xfrm>
          <a:custGeom>
            <a:avLst/>
            <a:gdLst/>
            <a:ahLst/>
            <a:cxnLst>
              <a:cxn ang="0">
                <a:pos x="wd2" y="hd2"/>
              </a:cxn>
              <a:cxn ang="5400000">
                <a:pos x="wd2" y="hd2"/>
              </a:cxn>
              <a:cxn ang="10800000">
                <a:pos x="wd2" y="hd2"/>
              </a:cxn>
              <a:cxn ang="16200000">
                <a:pos x="wd2" y="hd2"/>
              </a:cxn>
            </a:cxnLst>
            <a:rect l="0" t="0" r="r" b="b"/>
            <a:pathLst>
              <a:path w="21600" h="20809" fill="norm" stroke="1" extrusionOk="0">
                <a:moveTo>
                  <a:pt x="0" y="20809"/>
                </a:moveTo>
                <a:cubicBezTo>
                  <a:pt x="0" y="20809"/>
                  <a:pt x="32" y="7823"/>
                  <a:pt x="3317" y="1767"/>
                </a:cubicBezTo>
                <a:cubicBezTo>
                  <a:pt x="4705" y="-791"/>
                  <a:pt x="9764" y="181"/>
                  <a:pt x="10646" y="181"/>
                </a:cubicBezTo>
                <a:cubicBezTo>
                  <a:pt x="11923" y="181"/>
                  <a:pt x="16686" y="-555"/>
                  <a:pt x="18784" y="3751"/>
                </a:cubicBezTo>
                <a:cubicBezTo>
                  <a:pt x="21565" y="9459"/>
                  <a:pt x="21600" y="20611"/>
                  <a:pt x="21600" y="20611"/>
                </a:cubicBezTo>
              </a:path>
            </a:pathLst>
          </a:custGeom>
          <a:ln w="50800">
            <a:solidFill>
              <a:srgbClr val="669C35"/>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300" name="Line"/>
          <p:cNvSpPr/>
          <p:nvPr/>
        </p:nvSpPr>
        <p:spPr>
          <a:xfrm>
            <a:off x="1727200" y="4571803"/>
            <a:ext cx="7112000" cy="3467557"/>
          </a:xfrm>
          <a:custGeom>
            <a:avLst/>
            <a:gdLst/>
            <a:ahLst/>
            <a:cxnLst>
              <a:cxn ang="0">
                <a:pos x="wd2" y="hd2"/>
              </a:cxn>
              <a:cxn ang="5400000">
                <a:pos x="wd2" y="hd2"/>
              </a:cxn>
              <a:cxn ang="10800000">
                <a:pos x="wd2" y="hd2"/>
              </a:cxn>
              <a:cxn ang="16200000">
                <a:pos x="wd2" y="hd2"/>
              </a:cxn>
            </a:cxnLst>
            <a:rect l="0" t="0" r="r" b="b"/>
            <a:pathLst>
              <a:path w="21600" h="20692" fill="norm" stroke="1" extrusionOk="0">
                <a:moveTo>
                  <a:pt x="0" y="20463"/>
                </a:moveTo>
                <a:cubicBezTo>
                  <a:pt x="0" y="20463"/>
                  <a:pt x="1736" y="19175"/>
                  <a:pt x="2083" y="18720"/>
                </a:cubicBezTo>
                <a:cubicBezTo>
                  <a:pt x="2430" y="18265"/>
                  <a:pt x="2991" y="14247"/>
                  <a:pt x="3626" y="11672"/>
                </a:cubicBezTo>
                <a:cubicBezTo>
                  <a:pt x="4243" y="9170"/>
                  <a:pt x="4783" y="153"/>
                  <a:pt x="5207" y="2"/>
                </a:cubicBezTo>
                <a:cubicBezTo>
                  <a:pt x="5631" y="-150"/>
                  <a:pt x="6403" y="14475"/>
                  <a:pt x="6827" y="15916"/>
                </a:cubicBezTo>
                <a:cubicBezTo>
                  <a:pt x="7005" y="16521"/>
                  <a:pt x="12921" y="17203"/>
                  <a:pt x="16277" y="19327"/>
                </a:cubicBezTo>
                <a:cubicBezTo>
                  <a:pt x="19633" y="21450"/>
                  <a:pt x="21600" y="20463"/>
                  <a:pt x="21600" y="20463"/>
                </a:cubicBezTo>
              </a:path>
            </a:pathLst>
          </a:custGeom>
          <a:ln w="50800">
            <a:solidFill>
              <a:srgbClr val="E63B7A"/>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301" name="More complex model M1"/>
          <p:cNvSpPr txBox="1"/>
          <p:nvPr/>
        </p:nvSpPr>
        <p:spPr>
          <a:xfrm>
            <a:off x="6600720" y="5990541"/>
            <a:ext cx="365170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p>
            <a:pPr defTabSz="584200">
              <a:defRPr b="1" sz="2400">
                <a:solidFill>
                  <a:srgbClr val="77BB41"/>
                </a:solidFill>
                <a:latin typeface="Helvetica Neue"/>
                <a:ea typeface="Helvetica Neue"/>
                <a:cs typeface="Helvetica Neue"/>
                <a:sym typeface="Helvetica Neue"/>
              </a:defRPr>
            </a:pPr>
            <a:r>
              <a:t>More complex model M</a:t>
            </a:r>
            <a:r>
              <a:rPr baseline="-5999"/>
              <a:t>1</a:t>
            </a:r>
          </a:p>
        </p:txBody>
      </p:sp>
      <p:sp>
        <p:nvSpPr>
          <p:cNvPr id="302" name="Simpler model M0"/>
          <p:cNvSpPr txBox="1"/>
          <p:nvPr/>
        </p:nvSpPr>
        <p:spPr>
          <a:xfrm>
            <a:off x="3700755" y="4758641"/>
            <a:ext cx="268640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p>
            <a:pPr defTabSz="584200">
              <a:defRPr b="1" sz="2400">
                <a:solidFill>
                  <a:srgbClr val="E63B7A"/>
                </a:solidFill>
                <a:latin typeface="Helvetica Neue"/>
                <a:ea typeface="Helvetica Neue"/>
                <a:cs typeface="Helvetica Neue"/>
                <a:sym typeface="Helvetica Neue"/>
              </a:defRPr>
            </a:pPr>
            <a:r>
              <a:t>Simpler model M</a:t>
            </a:r>
            <a:r>
              <a:rPr baseline="-5999"/>
              <a:t>0</a:t>
            </a:r>
          </a:p>
        </p:txBody>
      </p:sp>
      <p:sp>
        <p:nvSpPr>
          <p:cNvPr id="303" name="Line"/>
          <p:cNvSpPr/>
          <p:nvPr/>
        </p:nvSpPr>
        <p:spPr>
          <a:xfrm flipH="1">
            <a:off x="3441700" y="4051300"/>
            <a:ext cx="1" cy="4165600"/>
          </a:xfrm>
          <a:prstGeom prst="line">
            <a:avLst/>
          </a:prstGeom>
          <a:ln w="38100">
            <a:solidFill>
              <a:srgbClr val="000000"/>
            </a:solidFill>
            <a:custDash>
              <a:ds d="600000" sp="600000"/>
            </a:custDash>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304" name="P(d|M)"/>
          <p:cNvSpPr txBox="1"/>
          <p:nvPr/>
        </p:nvSpPr>
        <p:spPr>
          <a:xfrm>
            <a:off x="600709" y="3983941"/>
            <a:ext cx="94974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2400">
                <a:solidFill>
                  <a:srgbClr val="000000"/>
                </a:solidFill>
                <a:latin typeface="+mn-lt"/>
                <a:ea typeface="+mn-ea"/>
                <a:cs typeface="+mn-cs"/>
                <a:sym typeface="Helvetica Neue Light"/>
              </a:defRPr>
            </a:lvl1pPr>
          </a:lstStyle>
          <a:p>
            <a:pPr/>
            <a:r>
              <a:t>P(d|M)</a:t>
            </a:r>
          </a:p>
        </p:txBody>
      </p:sp>
      <p:sp>
        <p:nvSpPr>
          <p:cNvPr id="305" name="d"/>
          <p:cNvSpPr txBox="1"/>
          <p:nvPr/>
        </p:nvSpPr>
        <p:spPr>
          <a:xfrm>
            <a:off x="8944308" y="7950200"/>
            <a:ext cx="420473"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a:solidFill>
                  <a:srgbClr val="000000"/>
                </a:solidFill>
                <a:latin typeface="+mn-lt"/>
                <a:ea typeface="+mn-ea"/>
                <a:cs typeface="+mn-cs"/>
                <a:sym typeface="Helvetica Neue Light"/>
              </a:defRPr>
            </a:lvl1pPr>
          </a:lstStyle>
          <a:p>
            <a:pPr/>
            <a:r>
              <a:t>d</a:t>
            </a:r>
          </a:p>
        </p:txBody>
      </p:sp>
      <p:sp>
        <p:nvSpPr>
          <p:cNvPr id="306" name="If the observed data are here: M0 favoured"/>
          <p:cNvSpPr txBox="1"/>
          <p:nvPr/>
        </p:nvSpPr>
        <p:spPr>
          <a:xfrm>
            <a:off x="1849095" y="3069721"/>
            <a:ext cx="3185209"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defTabSz="584200">
              <a:defRPr sz="2400">
                <a:solidFill>
                  <a:srgbClr val="000000"/>
                </a:solidFill>
                <a:latin typeface="+mn-lt"/>
                <a:ea typeface="+mn-ea"/>
                <a:cs typeface="+mn-cs"/>
                <a:sym typeface="Helvetica Neue Light"/>
              </a:defRPr>
            </a:pPr>
            <a:r>
              <a:t>If the observed data are here: M</a:t>
            </a:r>
            <a:r>
              <a:rPr baseline="-5999"/>
              <a:t>0</a:t>
            </a:r>
            <a:r>
              <a:t> favoured</a:t>
            </a:r>
          </a:p>
        </p:txBody>
      </p:sp>
      <p:sp>
        <p:nvSpPr>
          <p:cNvPr id="307" name="Line"/>
          <p:cNvSpPr/>
          <p:nvPr/>
        </p:nvSpPr>
        <p:spPr>
          <a:xfrm flipH="1">
            <a:off x="7556499" y="4138270"/>
            <a:ext cx="1" cy="4165601"/>
          </a:xfrm>
          <a:prstGeom prst="line">
            <a:avLst/>
          </a:prstGeom>
          <a:ln w="38100">
            <a:solidFill>
              <a:srgbClr val="000000"/>
            </a:solidFill>
            <a:custDash>
              <a:ds d="600000" sp="600000"/>
            </a:custDash>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308" name="If the observed data are here: M1 favoured"/>
          <p:cNvSpPr txBox="1"/>
          <p:nvPr/>
        </p:nvSpPr>
        <p:spPr>
          <a:xfrm>
            <a:off x="5963896" y="3069721"/>
            <a:ext cx="3185208"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defTabSz="584200">
              <a:defRPr sz="2400">
                <a:solidFill>
                  <a:srgbClr val="000000"/>
                </a:solidFill>
                <a:latin typeface="+mn-lt"/>
                <a:ea typeface="+mn-ea"/>
                <a:cs typeface="+mn-cs"/>
                <a:sym typeface="Helvetica Neue Light"/>
              </a:defRPr>
            </a:pPr>
            <a:r>
              <a:t>If the observed data are here: M</a:t>
            </a:r>
            <a:r>
              <a:rPr baseline="-5999"/>
              <a:t>1</a:t>
            </a:r>
            <a:r>
              <a:t> favoured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The Logic of Science"/>
          <p:cNvSpPr txBox="1"/>
          <p:nvPr>
            <p:ph type="title"/>
          </p:nvPr>
        </p:nvSpPr>
        <p:spPr>
          <a:prstGeom prst="rect">
            <a:avLst/>
          </a:prstGeom>
        </p:spPr>
        <p:txBody>
          <a:bodyPr/>
          <a:lstStyle/>
          <a:p>
            <a:pPr/>
            <a:r>
              <a:t>The Logic of Science</a:t>
            </a:r>
          </a:p>
        </p:txBody>
      </p:sp>
      <p:sp>
        <p:nvSpPr>
          <p:cNvPr id="311" name="Popper: “science proceeds by falsifying null hypotheses” (hypothesis testing, p-value)…"/>
          <p:cNvSpPr txBox="1"/>
          <p:nvPr>
            <p:ph type="body" sz="quarter" idx="1"/>
          </p:nvPr>
        </p:nvSpPr>
        <p:spPr>
          <a:xfrm>
            <a:off x="533400" y="1828926"/>
            <a:ext cx="5741542" cy="4088144"/>
          </a:xfrm>
          <a:prstGeom prst="rect">
            <a:avLst/>
          </a:prstGeom>
        </p:spPr>
        <p:txBody>
          <a:bodyPr/>
          <a:lstStyle/>
          <a:p>
            <a:pPr/>
            <a:r>
              <a:t>Popper: “science proceeds by falsifying null hypotheses” (hypothesis testing, p-value)</a:t>
            </a:r>
          </a:p>
          <a:p>
            <a:pPr/>
            <a:r>
              <a:t>Jaynes: “a successful prediction [failure to falsify] ought to be rewarded” (model comparison, Bayes Factor)</a:t>
            </a:r>
          </a:p>
          <a:p>
            <a:pPr/>
            <a:r>
              <a:t>Einstein: “everything should be as simple as possible, but not simpler” (Occam’s razor) </a:t>
            </a:r>
          </a:p>
        </p:txBody>
      </p:sp>
      <p:grpSp>
        <p:nvGrpSpPr>
          <p:cNvPr id="316" name="Group"/>
          <p:cNvGrpSpPr/>
          <p:nvPr/>
        </p:nvGrpSpPr>
        <p:grpSpPr>
          <a:xfrm>
            <a:off x="820737" y="-87637"/>
            <a:ext cx="12154805" cy="9928874"/>
            <a:chOff x="0" y="0"/>
            <a:chExt cx="12154803" cy="9928873"/>
          </a:xfrm>
        </p:grpSpPr>
        <p:pic>
          <p:nvPicPr>
            <p:cNvPr id="312" name="pasted-image.png" descr="pasted-image.png"/>
            <p:cNvPicPr>
              <a:picLocks noChangeAspect="1"/>
            </p:cNvPicPr>
            <p:nvPr/>
          </p:nvPicPr>
          <p:blipFill>
            <a:blip r:embed="rId3">
              <a:extLst/>
            </a:blip>
            <a:stretch>
              <a:fillRect/>
            </a:stretch>
          </p:blipFill>
          <p:spPr>
            <a:xfrm>
              <a:off x="5592582" y="0"/>
              <a:ext cx="6562222" cy="9928874"/>
            </a:xfrm>
            <a:prstGeom prst="rect">
              <a:avLst/>
            </a:prstGeom>
            <a:ln w="88900" cap="flat">
              <a:noFill/>
              <a:miter lim="400000"/>
            </a:ln>
            <a:effectLst/>
          </p:spPr>
        </p:pic>
        <p:sp>
          <p:nvSpPr>
            <p:cNvPr id="313" name="1919"/>
            <p:cNvSpPr txBox="1"/>
            <p:nvPr/>
          </p:nvSpPr>
          <p:spPr>
            <a:xfrm>
              <a:off x="10250323" y="865732"/>
              <a:ext cx="1639521" cy="8084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584200">
                <a:defRPr sz="4800">
                  <a:latin typeface="Helvetica Neue"/>
                  <a:ea typeface="Helvetica Neue"/>
                  <a:cs typeface="Helvetica Neue"/>
                  <a:sym typeface="Helvetica Neue"/>
                </a:defRPr>
              </a:lvl1pPr>
            </a:lstStyle>
            <a:p>
              <a:pPr/>
              <a:r>
                <a:t>1919 </a:t>
              </a:r>
            </a:p>
          </p:txBody>
        </p:sp>
        <p:pic>
          <p:nvPicPr>
            <p:cNvPr id="314" name="pasted-image.pdf" descr="pasted-image.pdf"/>
            <p:cNvPicPr>
              <a:picLocks noChangeAspect="1"/>
            </p:cNvPicPr>
            <p:nvPr/>
          </p:nvPicPr>
          <p:blipFill>
            <a:blip r:embed="rId4">
              <a:extLst/>
            </a:blip>
            <a:stretch>
              <a:fillRect/>
            </a:stretch>
          </p:blipFill>
          <p:spPr>
            <a:xfrm>
              <a:off x="12700" y="6039124"/>
              <a:ext cx="3759200" cy="381001"/>
            </a:xfrm>
            <a:prstGeom prst="rect">
              <a:avLst/>
            </a:prstGeom>
            <a:ln w="88900" cap="flat">
              <a:noFill/>
              <a:miter lim="400000"/>
            </a:ln>
            <a:effectLst/>
          </p:spPr>
        </p:pic>
        <p:pic>
          <p:nvPicPr>
            <p:cNvPr id="315" name="pasted-image.pdf" descr="pasted-image.pdf"/>
            <p:cNvPicPr>
              <a:picLocks noChangeAspect="1"/>
            </p:cNvPicPr>
            <p:nvPr/>
          </p:nvPicPr>
          <p:blipFill>
            <a:blip r:embed="rId5">
              <a:extLst/>
            </a:blip>
            <a:stretch>
              <a:fillRect/>
            </a:stretch>
          </p:blipFill>
          <p:spPr>
            <a:xfrm>
              <a:off x="0" y="6594402"/>
              <a:ext cx="3860800" cy="381001"/>
            </a:xfrm>
            <a:prstGeom prst="rect">
              <a:avLst/>
            </a:prstGeom>
            <a:ln w="88900" cap="flat">
              <a:noFill/>
              <a:miter lim="400000"/>
            </a:ln>
            <a:effectLst/>
          </p:spPr>
        </p:pic>
      </p:grpSp>
      <p:pic>
        <p:nvPicPr>
          <p:cNvPr id="317" name="pasted-image.pdf" descr="pasted-image.pdf"/>
          <p:cNvPicPr>
            <a:picLocks noChangeAspect="1"/>
          </p:cNvPicPr>
          <p:nvPr/>
        </p:nvPicPr>
        <p:blipFill>
          <a:blip r:embed="rId6">
            <a:extLst/>
          </a:blip>
          <a:stretch>
            <a:fillRect/>
          </a:stretch>
        </p:blipFill>
        <p:spPr>
          <a:xfrm>
            <a:off x="810468" y="7240984"/>
            <a:ext cx="3302001" cy="1028701"/>
          </a:xfrm>
          <a:prstGeom prst="rect">
            <a:avLst/>
          </a:prstGeom>
          <a:ln w="889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6" grpId="1"/>
      <p:bldP build="whole" bldLvl="1" animBg="1" rev="0" advAuto="0" spid="317" grpId="2"/>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1" name="pasted-image.png" descr="pasted-image.png"/>
          <p:cNvPicPr>
            <a:picLocks noChangeAspect="1"/>
          </p:cNvPicPr>
          <p:nvPr/>
        </p:nvPicPr>
        <p:blipFill>
          <a:blip r:embed="rId2">
            <a:extLst/>
          </a:blip>
          <a:stretch>
            <a:fillRect/>
          </a:stretch>
        </p:blipFill>
        <p:spPr>
          <a:xfrm>
            <a:off x="4717661" y="20815"/>
            <a:ext cx="5663338" cy="9711970"/>
          </a:xfrm>
          <a:prstGeom prst="rect">
            <a:avLst/>
          </a:prstGeom>
          <a:ln w="88900">
            <a:miter lim="400000"/>
          </a:ln>
        </p:spPr>
      </p:pic>
      <p:pic>
        <p:nvPicPr>
          <p:cNvPr id="322" name="pasted-image.pdf" descr="pasted-image.pdf"/>
          <p:cNvPicPr>
            <a:picLocks noChangeAspect="1"/>
          </p:cNvPicPr>
          <p:nvPr/>
        </p:nvPicPr>
        <p:blipFill>
          <a:blip r:embed="rId3">
            <a:extLst/>
          </a:blip>
          <a:stretch>
            <a:fillRect/>
          </a:stretch>
        </p:blipFill>
        <p:spPr>
          <a:xfrm>
            <a:off x="797768" y="4362450"/>
            <a:ext cx="3302001" cy="1028700"/>
          </a:xfrm>
          <a:prstGeom prst="rect">
            <a:avLst/>
          </a:prstGeom>
          <a:ln w="889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imple Example: Nested Models"/>
          <p:cNvSpPr txBox="1"/>
          <p:nvPr>
            <p:ph type="title"/>
          </p:nvPr>
        </p:nvSpPr>
        <p:spPr>
          <a:prstGeom prst="rect">
            <a:avLst/>
          </a:prstGeom>
        </p:spPr>
        <p:txBody>
          <a:bodyPr/>
          <a:lstStyle/>
          <a:p>
            <a:pPr/>
            <a:r>
              <a:t>Simple Example: Nested Models</a:t>
            </a:r>
          </a:p>
        </p:txBody>
      </p:sp>
      <p:sp>
        <p:nvSpPr>
          <p:cNvPr id="325" name="This happens often in practice: we have a more complex model, M1 with prior P(θ|M1), which reduces to a simpler model (M0) for a certain value of the parameter,  e.g. θ = θ* = 0 (nested models)…"/>
          <p:cNvSpPr txBox="1"/>
          <p:nvPr>
            <p:ph type="body" sz="half" idx="1"/>
          </p:nvPr>
        </p:nvSpPr>
        <p:spPr>
          <a:xfrm>
            <a:off x="571500" y="2324100"/>
            <a:ext cx="5841008" cy="6565900"/>
          </a:xfrm>
          <a:prstGeom prst="rect">
            <a:avLst/>
          </a:prstGeom>
        </p:spPr>
        <p:txBody>
          <a:bodyPr/>
          <a:lstStyle/>
          <a:p>
            <a:pPr/>
            <a:r>
              <a:t>This happens often in practice: we have a more complex model, M</a:t>
            </a:r>
            <a:r>
              <a:rPr baseline="-5999" sz="2300"/>
              <a:t>1</a:t>
            </a:r>
            <a:r>
              <a:t> with prior P(θ|M</a:t>
            </a:r>
            <a:r>
              <a:rPr baseline="-5999" sz="2300"/>
              <a:t>1</a:t>
            </a:r>
            <a:r>
              <a:t>), which reduces to a simpler model (M</a:t>
            </a:r>
            <a:r>
              <a:rPr baseline="-5999"/>
              <a:t>0</a:t>
            </a:r>
            <a:r>
              <a:t>) for a certain value of the parameter, </a:t>
            </a:r>
            <a:br/>
            <a:r>
              <a:t>e.g. θ = θ* = 0 (</a:t>
            </a:r>
            <a:r>
              <a:rPr b="1"/>
              <a:t>nested models</a:t>
            </a:r>
            <a:r>
              <a:t>)</a:t>
            </a:r>
          </a:p>
          <a:p>
            <a:pPr/>
            <a:r>
              <a:t>Is the extra complexity of M</a:t>
            </a:r>
            <a:r>
              <a:rPr baseline="-5999" sz="2300"/>
              <a:t>1 </a:t>
            </a:r>
            <a:r>
              <a:t>warranted by the data?  </a:t>
            </a:r>
          </a:p>
        </p:txBody>
      </p:sp>
      <p:sp>
        <p:nvSpPr>
          <p:cNvPr id="326" name="Line"/>
          <p:cNvSpPr/>
          <p:nvPr/>
        </p:nvSpPr>
        <p:spPr>
          <a:xfrm flipH="1" flipV="1">
            <a:off x="6311899" y="6832600"/>
            <a:ext cx="6197601" cy="12701"/>
          </a:xfrm>
          <a:prstGeom prst="line">
            <a:avLst/>
          </a:prstGeom>
          <a:ln w="25400">
            <a:solidFill>
              <a:srgbClr val="000000"/>
            </a:solidFill>
            <a:miter lim="400000"/>
            <a:headEnd type="triangle"/>
          </a:ln>
        </p:spPr>
        <p:txBody>
          <a:bodyPr lIns="0" tIns="0" rIns="0" bIns="0"/>
          <a:lstStyle/>
          <a:p>
            <a:pPr algn="l">
              <a:defRPr sz="1200">
                <a:solidFill>
                  <a:srgbClr val="000000"/>
                </a:solidFill>
                <a:latin typeface="Helvetica"/>
                <a:ea typeface="Helvetica"/>
                <a:cs typeface="Helvetica"/>
                <a:sym typeface="Helvetica"/>
              </a:defRPr>
            </a:pPr>
          </a:p>
        </p:txBody>
      </p:sp>
      <p:sp>
        <p:nvSpPr>
          <p:cNvPr id="327" name="Line"/>
          <p:cNvSpPr/>
          <p:nvPr/>
        </p:nvSpPr>
        <p:spPr>
          <a:xfrm>
            <a:off x="5753100" y="5448300"/>
            <a:ext cx="6235701" cy="132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21600"/>
                  <a:pt x="7676" y="0"/>
                  <a:pt x="10646" y="0"/>
                </a:cubicBezTo>
                <a:cubicBezTo>
                  <a:pt x="13616" y="0"/>
                  <a:pt x="21600" y="21392"/>
                  <a:pt x="21600" y="21392"/>
                </a:cubicBezTo>
              </a:path>
            </a:pathLst>
          </a:custGeom>
          <a:ln w="50800">
            <a:solidFill>
              <a:srgbClr val="669C35"/>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328" name="Line"/>
          <p:cNvSpPr/>
          <p:nvPr/>
        </p:nvSpPr>
        <p:spPr>
          <a:xfrm>
            <a:off x="7670800" y="2996987"/>
            <a:ext cx="3314700" cy="3810001"/>
          </a:xfrm>
          <a:custGeom>
            <a:avLst/>
            <a:gdLst/>
            <a:ahLst/>
            <a:cxnLst>
              <a:cxn ang="0">
                <a:pos x="wd2" y="hd2"/>
              </a:cxn>
              <a:cxn ang="5400000">
                <a:pos x="wd2" y="hd2"/>
              </a:cxn>
              <a:cxn ang="10800000">
                <a:pos x="wd2" y="hd2"/>
              </a:cxn>
              <a:cxn ang="16200000">
                <a:pos x="wd2" y="hd2"/>
              </a:cxn>
            </a:cxnLst>
            <a:rect l="0" t="0" r="r" b="b"/>
            <a:pathLst>
              <a:path w="21600" h="21019" fill="norm" stroke="1" extrusionOk="0">
                <a:moveTo>
                  <a:pt x="0" y="20964"/>
                </a:moveTo>
                <a:cubicBezTo>
                  <a:pt x="0" y="20964"/>
                  <a:pt x="6326" y="19902"/>
                  <a:pt x="6673" y="19477"/>
                </a:cubicBezTo>
                <a:cubicBezTo>
                  <a:pt x="7020" y="19052"/>
                  <a:pt x="8699" y="16924"/>
                  <a:pt x="9334" y="14520"/>
                </a:cubicBezTo>
                <a:cubicBezTo>
                  <a:pt x="9951" y="12183"/>
                  <a:pt x="10260" y="143"/>
                  <a:pt x="10684" y="2"/>
                </a:cubicBezTo>
                <a:cubicBezTo>
                  <a:pt x="11109" y="-140"/>
                  <a:pt x="11880" y="12466"/>
                  <a:pt x="12304" y="13811"/>
                </a:cubicBezTo>
                <a:cubicBezTo>
                  <a:pt x="12482" y="14377"/>
                  <a:pt x="13037" y="17494"/>
                  <a:pt x="16393" y="19477"/>
                </a:cubicBezTo>
                <a:cubicBezTo>
                  <a:pt x="19749" y="21460"/>
                  <a:pt x="21600" y="20964"/>
                  <a:pt x="21600" y="20964"/>
                </a:cubicBezTo>
              </a:path>
            </a:pathLst>
          </a:custGeom>
          <a:ln w="50800">
            <a:solidFill>
              <a:srgbClr val="E63B7A"/>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329" name="Line"/>
          <p:cNvSpPr/>
          <p:nvPr/>
        </p:nvSpPr>
        <p:spPr>
          <a:xfrm>
            <a:off x="6908800" y="6223000"/>
            <a:ext cx="3746500" cy="12700"/>
          </a:xfrm>
          <a:prstGeom prst="line">
            <a:avLst/>
          </a:prstGeom>
          <a:ln w="38100">
            <a:solidFill>
              <a:srgbClr val="669C35"/>
            </a:solidFill>
            <a:miter lim="400000"/>
            <a:headEnd type="triangle"/>
            <a:tailEnd type="triangle"/>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330" name="Δ"/>
          <p:cNvSpPr txBox="1"/>
          <p:nvPr/>
        </p:nvSpPr>
        <p:spPr>
          <a:xfrm>
            <a:off x="8254185" y="5685741"/>
            <a:ext cx="49712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b="1" sz="2400">
                <a:solidFill>
                  <a:srgbClr val="77BB41"/>
                </a:solidFill>
                <a:latin typeface="Helvetica Neue"/>
                <a:ea typeface="Helvetica Neue"/>
                <a:cs typeface="Helvetica Neue"/>
                <a:sym typeface="Helvetica Neue"/>
              </a:defRPr>
            </a:lvl1pPr>
          </a:lstStyle>
          <a:p>
            <a:pPr/>
            <a:r>
              <a:t>Δ</a:t>
            </a:r>
          </a:p>
        </p:txBody>
      </p:sp>
      <p:sp>
        <p:nvSpPr>
          <p:cNvPr id="331" name="σ"/>
          <p:cNvSpPr txBox="1"/>
          <p:nvPr/>
        </p:nvSpPr>
        <p:spPr>
          <a:xfrm>
            <a:off x="9669164" y="4695141"/>
            <a:ext cx="457201"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584200">
              <a:defRPr b="1" sz="2400">
                <a:solidFill>
                  <a:srgbClr val="E63B7A"/>
                </a:solidFill>
                <a:latin typeface="Helvetica Neue"/>
                <a:ea typeface="Helvetica Neue"/>
                <a:cs typeface="Helvetica Neue"/>
                <a:sym typeface="Helvetica Neue"/>
              </a:defRPr>
            </a:lvl1pPr>
          </a:lstStyle>
          <a:p>
            <a:pPr/>
            <a:r>
              <a:t>σ</a:t>
            </a:r>
          </a:p>
        </p:txBody>
      </p:sp>
      <p:sp>
        <p:nvSpPr>
          <p:cNvPr id="332" name="Line"/>
          <p:cNvSpPr/>
          <p:nvPr/>
        </p:nvSpPr>
        <p:spPr>
          <a:xfrm>
            <a:off x="9105900" y="5130800"/>
            <a:ext cx="457200" cy="127"/>
          </a:xfrm>
          <a:prstGeom prst="line">
            <a:avLst/>
          </a:prstGeom>
          <a:ln w="38100">
            <a:solidFill>
              <a:srgbClr val="E63B7A"/>
            </a:solidFill>
            <a:miter lim="400000"/>
            <a:headEnd type="triangle"/>
            <a:tailEnd type="triangle"/>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333" name="Prior"/>
          <p:cNvSpPr txBox="1"/>
          <p:nvPr/>
        </p:nvSpPr>
        <p:spPr>
          <a:xfrm>
            <a:off x="10205362" y="5444441"/>
            <a:ext cx="81960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b="1" sz="2400">
                <a:solidFill>
                  <a:srgbClr val="77BB41"/>
                </a:solidFill>
                <a:latin typeface="Helvetica Neue"/>
                <a:ea typeface="Helvetica Neue"/>
                <a:cs typeface="Helvetica Neue"/>
                <a:sym typeface="Helvetica Neue"/>
              </a:defRPr>
            </a:lvl1pPr>
          </a:lstStyle>
          <a:p>
            <a:pPr/>
            <a:r>
              <a:t>Prior</a:t>
            </a:r>
          </a:p>
        </p:txBody>
      </p:sp>
      <p:sp>
        <p:nvSpPr>
          <p:cNvPr id="334" name="Likelihood"/>
          <p:cNvSpPr txBox="1"/>
          <p:nvPr/>
        </p:nvSpPr>
        <p:spPr>
          <a:xfrm>
            <a:off x="9542326" y="3209241"/>
            <a:ext cx="162031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b="1" sz="2400">
                <a:solidFill>
                  <a:srgbClr val="E63B7A"/>
                </a:solidFill>
                <a:latin typeface="Helvetica Neue"/>
                <a:ea typeface="Helvetica Neue"/>
                <a:cs typeface="Helvetica Neue"/>
                <a:sym typeface="Helvetica Neue"/>
              </a:defRPr>
            </a:lvl1pPr>
          </a:lstStyle>
          <a:p>
            <a:pPr/>
            <a:r>
              <a:t>Likelihood</a:t>
            </a:r>
          </a:p>
        </p:txBody>
      </p:sp>
      <p:sp>
        <p:nvSpPr>
          <p:cNvPr id="335" name="Line"/>
          <p:cNvSpPr/>
          <p:nvPr/>
        </p:nvSpPr>
        <p:spPr>
          <a:xfrm flipH="1">
            <a:off x="8407400" y="2819400"/>
            <a:ext cx="12698" cy="4483100"/>
          </a:xfrm>
          <a:prstGeom prst="line">
            <a:avLst/>
          </a:prstGeom>
          <a:ln w="38100">
            <a:solidFill>
              <a:srgbClr val="000000"/>
            </a:solidFill>
            <a:custDash>
              <a:ds d="600000" sp="600000"/>
            </a:custDash>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336" name="θ* = 0"/>
          <p:cNvSpPr txBox="1"/>
          <p:nvPr/>
        </p:nvSpPr>
        <p:spPr>
          <a:xfrm>
            <a:off x="8007050" y="7378700"/>
            <a:ext cx="930627" cy="469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2400">
                <a:solidFill>
                  <a:srgbClr val="000000"/>
                </a:solidFill>
                <a:latin typeface="+mn-lt"/>
                <a:ea typeface="+mn-ea"/>
                <a:cs typeface="+mn-cs"/>
                <a:sym typeface="Helvetica Neue Light"/>
              </a:defRPr>
            </a:lvl1pPr>
          </a:lstStyle>
          <a:p>
            <a:pPr/>
            <a:r>
              <a:t>θ* = 0</a:t>
            </a:r>
          </a:p>
        </p:txBody>
      </p:sp>
      <p:pic>
        <p:nvPicPr>
          <p:cNvPr id="337" name="droppedImage.pdf" descr="droppedImage.pdf"/>
          <p:cNvPicPr>
            <a:picLocks noChangeAspect="1"/>
          </p:cNvPicPr>
          <p:nvPr/>
        </p:nvPicPr>
        <p:blipFill>
          <a:blip r:embed="rId2">
            <a:extLst/>
          </a:blip>
          <a:stretch>
            <a:fillRect/>
          </a:stretch>
        </p:blipFill>
        <p:spPr>
          <a:xfrm>
            <a:off x="9220200" y="7239000"/>
            <a:ext cx="228600" cy="482600"/>
          </a:xfrm>
          <a:prstGeom prst="rect">
            <a:avLst/>
          </a:prstGeom>
          <a:ln w="88900">
            <a:miter lim="400000"/>
          </a:ln>
        </p:spPr>
      </p:pic>
      <p:sp>
        <p:nvSpPr>
          <p:cNvPr id="338" name="Line"/>
          <p:cNvSpPr/>
          <p:nvPr/>
        </p:nvSpPr>
        <p:spPr>
          <a:xfrm flipH="1">
            <a:off x="9321800" y="2819400"/>
            <a:ext cx="12698" cy="4483100"/>
          </a:xfrm>
          <a:prstGeom prst="line">
            <a:avLst/>
          </a:prstGeom>
          <a:ln w="38100">
            <a:solidFill>
              <a:srgbClr val="000000"/>
            </a:solidFill>
            <a:custDash>
              <a:ds d="600000" sp="600000"/>
            </a:custDash>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imple Example: Nested Models"/>
          <p:cNvSpPr txBox="1"/>
          <p:nvPr>
            <p:ph type="title"/>
          </p:nvPr>
        </p:nvSpPr>
        <p:spPr>
          <a:prstGeom prst="rect">
            <a:avLst/>
          </a:prstGeom>
        </p:spPr>
        <p:txBody>
          <a:bodyPr/>
          <a:lstStyle/>
          <a:p>
            <a:pPr/>
            <a:r>
              <a:t>Simple Example: Nested Models</a:t>
            </a:r>
          </a:p>
        </p:txBody>
      </p:sp>
      <p:sp>
        <p:nvSpPr>
          <p:cNvPr id="341" name="Line"/>
          <p:cNvSpPr/>
          <p:nvPr/>
        </p:nvSpPr>
        <p:spPr>
          <a:xfrm flipH="1" flipV="1">
            <a:off x="6311899" y="6832600"/>
            <a:ext cx="6197601" cy="12701"/>
          </a:xfrm>
          <a:prstGeom prst="line">
            <a:avLst/>
          </a:prstGeom>
          <a:ln w="25400">
            <a:solidFill>
              <a:srgbClr val="000000"/>
            </a:solidFill>
            <a:miter lim="400000"/>
            <a:headEnd type="triangle"/>
          </a:ln>
        </p:spPr>
        <p:txBody>
          <a:bodyPr lIns="0" tIns="0" rIns="0" bIns="0"/>
          <a:lstStyle/>
          <a:p>
            <a:pPr algn="l">
              <a:defRPr sz="1200">
                <a:solidFill>
                  <a:srgbClr val="000000"/>
                </a:solidFill>
                <a:latin typeface="Helvetica"/>
                <a:ea typeface="Helvetica"/>
                <a:cs typeface="Helvetica"/>
                <a:sym typeface="Helvetica"/>
              </a:defRPr>
            </a:pPr>
          </a:p>
        </p:txBody>
      </p:sp>
      <p:sp>
        <p:nvSpPr>
          <p:cNvPr id="342" name="Line"/>
          <p:cNvSpPr/>
          <p:nvPr/>
        </p:nvSpPr>
        <p:spPr>
          <a:xfrm>
            <a:off x="5753100" y="5448300"/>
            <a:ext cx="6235701" cy="132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21600"/>
                  <a:pt x="7676" y="0"/>
                  <a:pt x="10646" y="0"/>
                </a:cubicBezTo>
                <a:cubicBezTo>
                  <a:pt x="13616" y="0"/>
                  <a:pt x="21600" y="21392"/>
                  <a:pt x="21600" y="21392"/>
                </a:cubicBezTo>
              </a:path>
            </a:pathLst>
          </a:custGeom>
          <a:ln w="50800">
            <a:solidFill>
              <a:srgbClr val="669C35"/>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343" name="Line"/>
          <p:cNvSpPr/>
          <p:nvPr/>
        </p:nvSpPr>
        <p:spPr>
          <a:xfrm>
            <a:off x="7670800" y="2996987"/>
            <a:ext cx="3314700" cy="3810001"/>
          </a:xfrm>
          <a:custGeom>
            <a:avLst/>
            <a:gdLst/>
            <a:ahLst/>
            <a:cxnLst>
              <a:cxn ang="0">
                <a:pos x="wd2" y="hd2"/>
              </a:cxn>
              <a:cxn ang="5400000">
                <a:pos x="wd2" y="hd2"/>
              </a:cxn>
              <a:cxn ang="10800000">
                <a:pos x="wd2" y="hd2"/>
              </a:cxn>
              <a:cxn ang="16200000">
                <a:pos x="wd2" y="hd2"/>
              </a:cxn>
            </a:cxnLst>
            <a:rect l="0" t="0" r="r" b="b"/>
            <a:pathLst>
              <a:path w="21600" h="21019" fill="norm" stroke="1" extrusionOk="0">
                <a:moveTo>
                  <a:pt x="0" y="20964"/>
                </a:moveTo>
                <a:cubicBezTo>
                  <a:pt x="0" y="20964"/>
                  <a:pt x="6326" y="19902"/>
                  <a:pt x="6673" y="19477"/>
                </a:cubicBezTo>
                <a:cubicBezTo>
                  <a:pt x="7020" y="19052"/>
                  <a:pt x="8699" y="16924"/>
                  <a:pt x="9334" y="14520"/>
                </a:cubicBezTo>
                <a:cubicBezTo>
                  <a:pt x="9951" y="12183"/>
                  <a:pt x="10260" y="143"/>
                  <a:pt x="10684" y="2"/>
                </a:cubicBezTo>
                <a:cubicBezTo>
                  <a:pt x="11109" y="-140"/>
                  <a:pt x="11880" y="12466"/>
                  <a:pt x="12304" y="13811"/>
                </a:cubicBezTo>
                <a:cubicBezTo>
                  <a:pt x="12482" y="14377"/>
                  <a:pt x="13037" y="17494"/>
                  <a:pt x="16393" y="19477"/>
                </a:cubicBezTo>
                <a:cubicBezTo>
                  <a:pt x="19749" y="21460"/>
                  <a:pt x="21600" y="20964"/>
                  <a:pt x="21600" y="20964"/>
                </a:cubicBezTo>
              </a:path>
            </a:pathLst>
          </a:custGeom>
          <a:ln w="50800">
            <a:solidFill>
              <a:srgbClr val="E63B7A"/>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344" name="Line"/>
          <p:cNvSpPr/>
          <p:nvPr/>
        </p:nvSpPr>
        <p:spPr>
          <a:xfrm>
            <a:off x="6908800" y="6223000"/>
            <a:ext cx="3746500" cy="12700"/>
          </a:xfrm>
          <a:prstGeom prst="line">
            <a:avLst/>
          </a:prstGeom>
          <a:ln w="38100">
            <a:solidFill>
              <a:srgbClr val="669C35"/>
            </a:solidFill>
            <a:miter lim="400000"/>
            <a:headEnd type="triangle"/>
            <a:tailEnd type="triangle"/>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345" name="Δ"/>
          <p:cNvSpPr txBox="1"/>
          <p:nvPr/>
        </p:nvSpPr>
        <p:spPr>
          <a:xfrm>
            <a:off x="8254185" y="5685741"/>
            <a:ext cx="49712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b="1" sz="2400">
                <a:solidFill>
                  <a:srgbClr val="77BB41"/>
                </a:solidFill>
                <a:latin typeface="Helvetica Neue"/>
                <a:ea typeface="Helvetica Neue"/>
                <a:cs typeface="Helvetica Neue"/>
                <a:sym typeface="Helvetica Neue"/>
              </a:defRPr>
            </a:lvl1pPr>
          </a:lstStyle>
          <a:p>
            <a:pPr/>
            <a:r>
              <a:t>Δ</a:t>
            </a:r>
          </a:p>
        </p:txBody>
      </p:sp>
      <p:sp>
        <p:nvSpPr>
          <p:cNvPr id="346" name="σ"/>
          <p:cNvSpPr txBox="1"/>
          <p:nvPr/>
        </p:nvSpPr>
        <p:spPr>
          <a:xfrm>
            <a:off x="9669164" y="4695141"/>
            <a:ext cx="457201"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584200">
              <a:defRPr b="1" sz="2400">
                <a:solidFill>
                  <a:srgbClr val="E63B7A"/>
                </a:solidFill>
                <a:latin typeface="Helvetica Neue"/>
                <a:ea typeface="Helvetica Neue"/>
                <a:cs typeface="Helvetica Neue"/>
                <a:sym typeface="Helvetica Neue"/>
              </a:defRPr>
            </a:lvl1pPr>
          </a:lstStyle>
          <a:p>
            <a:pPr/>
            <a:r>
              <a:t>σ</a:t>
            </a:r>
          </a:p>
        </p:txBody>
      </p:sp>
      <p:sp>
        <p:nvSpPr>
          <p:cNvPr id="347" name="Line"/>
          <p:cNvSpPr/>
          <p:nvPr/>
        </p:nvSpPr>
        <p:spPr>
          <a:xfrm>
            <a:off x="9105900" y="5130800"/>
            <a:ext cx="457200" cy="127"/>
          </a:xfrm>
          <a:prstGeom prst="line">
            <a:avLst/>
          </a:prstGeom>
          <a:ln w="38100">
            <a:solidFill>
              <a:srgbClr val="E63B7A"/>
            </a:solidFill>
            <a:miter lim="400000"/>
            <a:headEnd type="triangle"/>
            <a:tailEnd type="triangle"/>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348" name="Prior"/>
          <p:cNvSpPr txBox="1"/>
          <p:nvPr/>
        </p:nvSpPr>
        <p:spPr>
          <a:xfrm>
            <a:off x="10205362" y="5444441"/>
            <a:ext cx="81960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b="1" sz="2400">
                <a:solidFill>
                  <a:srgbClr val="77BB41"/>
                </a:solidFill>
                <a:latin typeface="Helvetica Neue"/>
                <a:ea typeface="Helvetica Neue"/>
                <a:cs typeface="Helvetica Neue"/>
                <a:sym typeface="Helvetica Neue"/>
              </a:defRPr>
            </a:lvl1pPr>
          </a:lstStyle>
          <a:p>
            <a:pPr/>
            <a:r>
              <a:t>Prior</a:t>
            </a:r>
          </a:p>
        </p:txBody>
      </p:sp>
      <p:sp>
        <p:nvSpPr>
          <p:cNvPr id="349" name="Likelihood"/>
          <p:cNvSpPr txBox="1"/>
          <p:nvPr/>
        </p:nvSpPr>
        <p:spPr>
          <a:xfrm>
            <a:off x="9542326" y="3209241"/>
            <a:ext cx="162031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b="1" sz="2400">
                <a:solidFill>
                  <a:srgbClr val="E63B7A"/>
                </a:solidFill>
                <a:latin typeface="Helvetica Neue"/>
                <a:ea typeface="Helvetica Neue"/>
                <a:cs typeface="Helvetica Neue"/>
                <a:sym typeface="Helvetica Neue"/>
              </a:defRPr>
            </a:lvl1pPr>
          </a:lstStyle>
          <a:p>
            <a:pPr/>
            <a:r>
              <a:t>Likelihood</a:t>
            </a:r>
          </a:p>
        </p:txBody>
      </p:sp>
      <p:sp>
        <p:nvSpPr>
          <p:cNvPr id="350" name="Line"/>
          <p:cNvSpPr/>
          <p:nvPr/>
        </p:nvSpPr>
        <p:spPr>
          <a:xfrm flipH="1">
            <a:off x="8407400" y="2819400"/>
            <a:ext cx="12698" cy="4483100"/>
          </a:xfrm>
          <a:prstGeom prst="line">
            <a:avLst/>
          </a:prstGeom>
          <a:ln w="38100">
            <a:solidFill>
              <a:srgbClr val="000000"/>
            </a:solidFill>
            <a:custDash>
              <a:ds d="600000" sp="600000"/>
            </a:custDash>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351" name="θ* = 0"/>
          <p:cNvSpPr txBox="1"/>
          <p:nvPr/>
        </p:nvSpPr>
        <p:spPr>
          <a:xfrm>
            <a:off x="8007050" y="7378700"/>
            <a:ext cx="930627" cy="469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2400">
                <a:solidFill>
                  <a:srgbClr val="000000"/>
                </a:solidFill>
                <a:latin typeface="+mn-lt"/>
                <a:ea typeface="+mn-ea"/>
                <a:cs typeface="+mn-cs"/>
                <a:sym typeface="Helvetica Neue Light"/>
              </a:defRPr>
            </a:lvl1pPr>
          </a:lstStyle>
          <a:p>
            <a:pPr/>
            <a:r>
              <a:t>θ* = 0</a:t>
            </a:r>
          </a:p>
        </p:txBody>
      </p:sp>
      <p:pic>
        <p:nvPicPr>
          <p:cNvPr id="352" name="droppedImage.pdf" descr="droppedImage.pdf"/>
          <p:cNvPicPr>
            <a:picLocks noChangeAspect="1"/>
          </p:cNvPicPr>
          <p:nvPr/>
        </p:nvPicPr>
        <p:blipFill>
          <a:blip r:embed="rId2">
            <a:extLst/>
          </a:blip>
          <a:stretch>
            <a:fillRect/>
          </a:stretch>
        </p:blipFill>
        <p:spPr>
          <a:xfrm>
            <a:off x="9220200" y="7239000"/>
            <a:ext cx="228600" cy="482600"/>
          </a:xfrm>
          <a:prstGeom prst="rect">
            <a:avLst/>
          </a:prstGeom>
          <a:ln w="88900">
            <a:miter lim="400000"/>
          </a:ln>
        </p:spPr>
      </p:pic>
      <p:sp>
        <p:nvSpPr>
          <p:cNvPr id="353" name="Line"/>
          <p:cNvSpPr/>
          <p:nvPr/>
        </p:nvSpPr>
        <p:spPr>
          <a:xfrm flipH="1">
            <a:off x="9321800" y="2819400"/>
            <a:ext cx="12698" cy="4483100"/>
          </a:xfrm>
          <a:prstGeom prst="line">
            <a:avLst/>
          </a:prstGeom>
          <a:ln w="38100">
            <a:solidFill>
              <a:srgbClr val="000000"/>
            </a:solidFill>
            <a:custDash>
              <a:ds d="600000" sp="600000"/>
            </a:custDash>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354" name="Define:"/>
          <p:cNvSpPr txBox="1"/>
          <p:nvPr/>
        </p:nvSpPr>
        <p:spPr>
          <a:xfrm>
            <a:off x="693014" y="2463800"/>
            <a:ext cx="1853166"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lgn="l" defTabSz="584200">
              <a:defRPr sz="2400">
                <a:solidFill>
                  <a:srgbClr val="000000"/>
                </a:solidFill>
                <a:latin typeface="+mn-lt"/>
                <a:ea typeface="+mn-ea"/>
                <a:cs typeface="+mn-cs"/>
                <a:sym typeface="Helvetica Neue Light"/>
              </a:defRPr>
            </a:lvl1pPr>
          </a:lstStyle>
          <a:p>
            <a:pPr/>
            <a:r>
              <a:t>Define: </a:t>
            </a:r>
          </a:p>
        </p:txBody>
      </p:sp>
      <p:pic>
        <p:nvPicPr>
          <p:cNvPr id="355" name="pasted-image.pdf" descr="pasted-image.pdf"/>
          <p:cNvPicPr>
            <a:picLocks noChangeAspect="1"/>
          </p:cNvPicPr>
          <p:nvPr/>
        </p:nvPicPr>
        <p:blipFill>
          <a:blip r:embed="rId3">
            <a:extLst/>
          </a:blip>
          <a:stretch>
            <a:fillRect/>
          </a:stretch>
        </p:blipFill>
        <p:spPr>
          <a:xfrm>
            <a:off x="3035300" y="2286623"/>
            <a:ext cx="2133600" cy="1066801"/>
          </a:xfrm>
          <a:prstGeom prst="rect">
            <a:avLst/>
          </a:prstGeom>
          <a:ln w="88900">
            <a:miter lim="400000"/>
          </a:ln>
        </p:spPr>
      </p:pic>
      <p:pic>
        <p:nvPicPr>
          <p:cNvPr id="356" name="pasted-image.pdf" descr="pasted-image.pdf"/>
          <p:cNvPicPr>
            <a:picLocks noChangeAspect="1"/>
          </p:cNvPicPr>
          <p:nvPr/>
        </p:nvPicPr>
        <p:blipFill>
          <a:blip r:embed="rId4">
            <a:extLst/>
          </a:blip>
          <a:stretch>
            <a:fillRect/>
          </a:stretch>
        </p:blipFill>
        <p:spPr>
          <a:xfrm>
            <a:off x="767754" y="4368800"/>
            <a:ext cx="3810001" cy="1016000"/>
          </a:xfrm>
          <a:prstGeom prst="rect">
            <a:avLst/>
          </a:prstGeom>
          <a:ln w="88900">
            <a:miter lim="400000"/>
          </a:ln>
        </p:spPr>
      </p:pic>
      <p:sp>
        <p:nvSpPr>
          <p:cNvPr id="357" name="For “informative” data (i.e., Δ&gt;&gt; σ):"/>
          <p:cNvSpPr txBox="1"/>
          <p:nvPr/>
        </p:nvSpPr>
        <p:spPr>
          <a:xfrm>
            <a:off x="685800" y="3689222"/>
            <a:ext cx="5527675"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defTabSz="584200">
              <a:defRPr sz="2400">
                <a:solidFill>
                  <a:srgbClr val="000000"/>
                </a:solidFill>
                <a:latin typeface="+mn-lt"/>
                <a:ea typeface="+mn-ea"/>
                <a:cs typeface="+mn-cs"/>
                <a:sym typeface="Helvetica Neue Light"/>
              </a:defRPr>
            </a:lvl1pPr>
          </a:lstStyle>
          <a:p>
            <a:pPr/>
            <a:r>
              <a:t>For “informative” data (i.e., Δ&gt;&gt; σ): </a:t>
            </a:r>
          </a:p>
        </p:txBody>
      </p:sp>
      <p:sp>
        <p:nvSpPr>
          <p:cNvPr id="358" name="Line"/>
          <p:cNvSpPr/>
          <p:nvPr/>
        </p:nvSpPr>
        <p:spPr>
          <a:xfrm flipH="1">
            <a:off x="2477564" y="5605253"/>
            <a:ext cx="635001" cy="647701"/>
          </a:xfrm>
          <a:prstGeom prst="line">
            <a:avLst/>
          </a:prstGeom>
          <a:ln w="38100">
            <a:solidFill>
              <a:schemeClr val="accent1">
                <a:satOff val="18910"/>
                <a:lumOff val="-23604"/>
              </a:schemeClr>
            </a:solidFill>
            <a:miter lim="400000"/>
            <a:headEnd type="triangle"/>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359" name="wasted parameter space…"/>
          <p:cNvSpPr txBox="1"/>
          <p:nvPr/>
        </p:nvSpPr>
        <p:spPr>
          <a:xfrm>
            <a:off x="38100" y="6577359"/>
            <a:ext cx="3187700" cy="15659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defTabSz="584200">
              <a:defRPr sz="2400">
                <a:solidFill>
                  <a:schemeClr val="accent1">
                    <a:satOff val="14131"/>
                    <a:lumOff val="-30114"/>
                  </a:schemeClr>
                </a:solidFill>
                <a:latin typeface="+mn-lt"/>
                <a:ea typeface="+mn-ea"/>
                <a:cs typeface="+mn-cs"/>
                <a:sym typeface="Helvetica Neue Light"/>
              </a:defRPr>
            </a:pPr>
            <a:r>
              <a:t>wasted parameter space</a:t>
            </a:r>
          </a:p>
          <a:p>
            <a:pPr defTabSz="584200">
              <a:defRPr sz="2400">
                <a:solidFill>
                  <a:schemeClr val="accent1">
                    <a:satOff val="14131"/>
                    <a:lumOff val="-30114"/>
                  </a:schemeClr>
                </a:solidFill>
                <a:latin typeface="+mn-lt"/>
                <a:ea typeface="+mn-ea"/>
                <a:cs typeface="+mn-cs"/>
                <a:sym typeface="Helvetica Neue Light"/>
              </a:defRPr>
            </a:pPr>
            <a:r>
              <a:t>(favours simpler model)</a:t>
            </a:r>
          </a:p>
        </p:txBody>
      </p:sp>
      <p:sp>
        <p:nvSpPr>
          <p:cNvPr id="360" name="mismatch of prediction with observed data (favours more complex model)"/>
          <p:cNvSpPr txBox="1"/>
          <p:nvPr/>
        </p:nvSpPr>
        <p:spPr>
          <a:xfrm>
            <a:off x="3162300" y="6463059"/>
            <a:ext cx="2882900" cy="19342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584200">
              <a:defRPr sz="2400">
                <a:solidFill>
                  <a:schemeClr val="accent1">
                    <a:satOff val="14131"/>
                    <a:lumOff val="-30114"/>
                  </a:schemeClr>
                </a:solidFill>
                <a:latin typeface="+mn-lt"/>
                <a:ea typeface="+mn-ea"/>
                <a:cs typeface="+mn-cs"/>
                <a:sym typeface="Helvetica Neue Light"/>
              </a:defRPr>
            </a:lvl1pPr>
          </a:lstStyle>
          <a:p>
            <a:pPr/>
            <a:r>
              <a:t>mismatch of prediction with observed data (favours more complex model)</a:t>
            </a:r>
          </a:p>
        </p:txBody>
      </p:sp>
      <p:sp>
        <p:nvSpPr>
          <p:cNvPr id="361" name="Line"/>
          <p:cNvSpPr/>
          <p:nvPr/>
        </p:nvSpPr>
        <p:spPr>
          <a:xfrm flipH="1">
            <a:off x="4426401" y="5605253"/>
            <a:ext cx="1" cy="725479"/>
          </a:xfrm>
          <a:prstGeom prst="line">
            <a:avLst/>
          </a:prstGeom>
          <a:ln w="38100">
            <a:solidFill>
              <a:schemeClr val="accent1">
                <a:satOff val="18910"/>
                <a:lumOff val="-23604"/>
              </a:schemeClr>
            </a:solidFill>
            <a:miter lim="400000"/>
            <a:headEnd type="triangle"/>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3" name="The Rough Guide to Model Comparison"/>
          <p:cNvSpPr txBox="1"/>
          <p:nvPr>
            <p:ph type="title"/>
          </p:nvPr>
        </p:nvSpPr>
        <p:spPr>
          <a:prstGeom prst="rect">
            <a:avLst/>
          </a:prstGeom>
        </p:spPr>
        <p:txBody>
          <a:bodyPr/>
          <a:lstStyle/>
          <a:p>
            <a:pPr/>
            <a:r>
              <a:t>The Rough Guide to Model Comparison</a:t>
            </a:r>
          </a:p>
        </p:txBody>
      </p:sp>
      <p:pic>
        <p:nvPicPr>
          <p:cNvPr id="364" name="Eplan_v3.pdf" descr="Eplan_v3.pdf"/>
          <p:cNvPicPr>
            <a:picLocks noChangeAspect="1"/>
          </p:cNvPicPr>
          <p:nvPr/>
        </p:nvPicPr>
        <p:blipFill>
          <a:blip r:embed="rId3">
            <a:extLst/>
          </a:blip>
          <a:stretch>
            <a:fillRect/>
          </a:stretch>
        </p:blipFill>
        <p:spPr>
          <a:xfrm>
            <a:off x="2476500" y="3048000"/>
            <a:ext cx="6223000" cy="6223000"/>
          </a:xfrm>
          <a:prstGeom prst="rect">
            <a:avLst/>
          </a:prstGeom>
          <a:ln w="88900">
            <a:miter lim="400000"/>
          </a:ln>
        </p:spPr>
      </p:pic>
      <p:sp>
        <p:nvSpPr>
          <p:cNvPr id="365" name="Line"/>
          <p:cNvSpPr/>
          <p:nvPr/>
        </p:nvSpPr>
        <p:spPr>
          <a:xfrm flipH="1" flipV="1">
            <a:off x="3530600" y="2324100"/>
            <a:ext cx="5118100" cy="1"/>
          </a:xfrm>
          <a:prstGeom prst="line">
            <a:avLst/>
          </a:prstGeom>
          <a:ln w="38100">
            <a:solidFill>
              <a:srgbClr val="0433FF"/>
            </a:solidFill>
            <a:miter lim="400000"/>
            <a:headEnd type="triangle"/>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366" name="wider prior (fixed data)"/>
          <p:cNvSpPr txBox="1"/>
          <p:nvPr/>
        </p:nvSpPr>
        <p:spPr>
          <a:xfrm>
            <a:off x="4433416" y="1746250"/>
            <a:ext cx="3322589"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b="1" sz="2400">
                <a:solidFill>
                  <a:srgbClr val="0061FF"/>
                </a:solidFill>
                <a:latin typeface="Palatino"/>
                <a:ea typeface="Palatino"/>
                <a:cs typeface="Palatino"/>
                <a:sym typeface="Palatino"/>
              </a:defRPr>
            </a:lvl1pPr>
          </a:lstStyle>
          <a:p>
            <a:pPr/>
            <a:r>
              <a:t>wider prior (fixed data)</a:t>
            </a:r>
          </a:p>
        </p:txBody>
      </p:sp>
      <p:sp>
        <p:nvSpPr>
          <p:cNvPr id="367" name="R. Trotta (2008), Contemporary Physics, 49, No. 2, March-April 2008, 71-104,  e-print archive: 0803.4089,"/>
          <p:cNvSpPr txBox="1"/>
          <p:nvPr/>
        </p:nvSpPr>
        <p:spPr>
          <a:xfrm>
            <a:off x="9210706" y="7841211"/>
            <a:ext cx="3627340" cy="12125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defTabSz="584200">
              <a:defRPr sz="1800">
                <a:solidFill>
                  <a:srgbClr val="000000"/>
                </a:solidFill>
                <a:latin typeface="+mn-lt"/>
                <a:ea typeface="+mn-ea"/>
                <a:cs typeface="+mn-cs"/>
                <a:sym typeface="Helvetica Neue Light"/>
              </a:defRPr>
            </a:lvl1pPr>
          </a:lstStyle>
          <a:p>
            <a:pPr/>
            <a:r>
              <a:t>R. Trotta (2008), Contemporary Physics, 49, No. 2, March-April 2008, 71-104,  e-print archive: 0803.4089,</a:t>
            </a:r>
          </a:p>
        </p:txBody>
      </p:sp>
      <p:sp>
        <p:nvSpPr>
          <p:cNvPr id="368" name="Line"/>
          <p:cNvSpPr/>
          <p:nvPr/>
        </p:nvSpPr>
        <p:spPr>
          <a:xfrm flipH="1" flipV="1">
            <a:off x="3530600" y="3073400"/>
            <a:ext cx="5118100" cy="1"/>
          </a:xfrm>
          <a:prstGeom prst="line">
            <a:avLst/>
          </a:prstGeom>
          <a:ln w="38100">
            <a:solidFill>
              <a:srgbClr val="96D35F"/>
            </a:solidFill>
            <a:miter lim="400000"/>
            <a:tailEnd type="triangle"/>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369" name="larger sample (fixed σ and Δ)"/>
          <p:cNvSpPr txBox="1"/>
          <p:nvPr/>
        </p:nvSpPr>
        <p:spPr>
          <a:xfrm>
            <a:off x="3353916" y="2482850"/>
            <a:ext cx="6048227"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b="1" sz="2400">
                <a:solidFill>
                  <a:srgbClr val="96D35F"/>
                </a:solidFill>
                <a:latin typeface="Palatino"/>
                <a:ea typeface="Palatino"/>
                <a:cs typeface="Palatino"/>
                <a:sym typeface="Palatino"/>
              </a:defRPr>
            </a:lvl1pPr>
          </a:lstStyle>
          <a:p>
            <a:pPr/>
            <a:r>
              <a:t>larger sample (fixed σ and Δ)</a:t>
            </a:r>
          </a:p>
        </p:txBody>
      </p:sp>
      <p:grpSp>
        <p:nvGrpSpPr>
          <p:cNvPr id="372" name="Group"/>
          <p:cNvGrpSpPr/>
          <p:nvPr/>
        </p:nvGrpSpPr>
        <p:grpSpPr>
          <a:xfrm>
            <a:off x="4651342" y="6388100"/>
            <a:ext cx="1081289" cy="330200"/>
            <a:chOff x="-2" y="0"/>
            <a:chExt cx="1081287" cy="330199"/>
          </a:xfrm>
        </p:grpSpPr>
        <p:sp>
          <p:nvSpPr>
            <p:cNvPr id="370" name="Star"/>
            <p:cNvSpPr/>
            <p:nvPr/>
          </p:nvSpPr>
          <p:spPr>
            <a:xfrm>
              <a:off x="779325" y="0"/>
              <a:ext cx="301961" cy="287182"/>
            </a:xfrm>
            <a:prstGeom prst="star5">
              <a:avLst>
                <a:gd name="adj" fmla="val 25000"/>
                <a:gd name="hf" fmla="val 105146"/>
                <a:gd name="vf" fmla="val 110557"/>
              </a:avLst>
            </a:prstGeom>
            <a:solidFill>
              <a:srgbClr val="FFFC41"/>
            </a:solidFill>
            <a:ln w="25400" cap="flat">
              <a:solidFill>
                <a:srgbClr val="000000"/>
              </a:solidFill>
              <a:prstDash val="solid"/>
              <a:miter lim="400000"/>
            </a:ln>
            <a:effectLst/>
          </p:spPr>
          <p:txBody>
            <a:bodyPr wrap="square" lIns="50800" tIns="50800" rIns="50800" bIns="50800" numCol="1" anchor="ctr">
              <a:noAutofit/>
            </a:bodyPr>
            <a:lstStyle/>
            <a:p>
              <a:pPr defTabSz="584200">
                <a:defRPr sz="3600">
                  <a:solidFill>
                    <a:srgbClr val="000000"/>
                  </a:solidFill>
                  <a:latin typeface="+mn-lt"/>
                  <a:ea typeface="+mn-ea"/>
                  <a:cs typeface="+mn-cs"/>
                  <a:sym typeface="Helvetica Neue Light"/>
                </a:defRPr>
              </a:pPr>
            </a:p>
          </p:txBody>
        </p:sp>
        <p:sp>
          <p:nvSpPr>
            <p:cNvPr id="371" name="WMAP1"/>
            <p:cNvSpPr txBox="1"/>
            <p:nvPr/>
          </p:nvSpPr>
          <p:spPr>
            <a:xfrm>
              <a:off x="-3" y="17857"/>
              <a:ext cx="782651" cy="3123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lvl1pPr defTabSz="584200">
                <a:defRPr b="1" sz="1400">
                  <a:solidFill>
                    <a:srgbClr val="000000"/>
                  </a:solidFill>
                  <a:latin typeface="Helvetica Neue"/>
                  <a:ea typeface="Helvetica Neue"/>
                  <a:cs typeface="Helvetica Neue"/>
                  <a:sym typeface="Helvetica Neue"/>
                </a:defRPr>
              </a:lvl1pPr>
            </a:lstStyle>
            <a:p>
              <a:pPr/>
              <a:r>
                <a:t>WMAP1</a:t>
              </a:r>
            </a:p>
          </p:txBody>
        </p:sp>
      </p:grpSp>
      <p:grpSp>
        <p:nvGrpSpPr>
          <p:cNvPr id="375" name="Group"/>
          <p:cNvGrpSpPr/>
          <p:nvPr/>
        </p:nvGrpSpPr>
        <p:grpSpPr>
          <a:xfrm>
            <a:off x="4749797" y="5161357"/>
            <a:ext cx="1084434" cy="312343"/>
            <a:chOff x="-2" y="5157"/>
            <a:chExt cx="1084432" cy="312342"/>
          </a:xfrm>
        </p:grpSpPr>
        <p:sp>
          <p:nvSpPr>
            <p:cNvPr id="373" name="Star"/>
            <p:cNvSpPr/>
            <p:nvPr/>
          </p:nvSpPr>
          <p:spPr>
            <a:xfrm>
              <a:off x="782469" y="12700"/>
              <a:ext cx="301962" cy="287182"/>
            </a:xfrm>
            <a:prstGeom prst="star5">
              <a:avLst>
                <a:gd name="adj" fmla="val 25000"/>
                <a:gd name="hf" fmla="val 105146"/>
                <a:gd name="vf" fmla="val 110557"/>
              </a:avLst>
            </a:prstGeom>
            <a:solidFill>
              <a:srgbClr val="FFFC41"/>
            </a:solidFill>
            <a:ln w="25400" cap="flat">
              <a:solidFill>
                <a:srgbClr val="000000"/>
              </a:solidFill>
              <a:prstDash val="solid"/>
              <a:miter lim="400000"/>
            </a:ln>
            <a:effectLst/>
          </p:spPr>
          <p:txBody>
            <a:bodyPr wrap="square" lIns="50800" tIns="50800" rIns="50800" bIns="50800" numCol="1" anchor="ctr">
              <a:noAutofit/>
            </a:bodyPr>
            <a:lstStyle/>
            <a:p>
              <a:pPr defTabSz="584200">
                <a:defRPr sz="3600">
                  <a:solidFill>
                    <a:srgbClr val="000000"/>
                  </a:solidFill>
                  <a:latin typeface="+mn-lt"/>
                  <a:ea typeface="+mn-ea"/>
                  <a:cs typeface="+mn-cs"/>
                  <a:sym typeface="Helvetica Neue Light"/>
                </a:defRPr>
              </a:pPr>
            </a:p>
          </p:txBody>
        </p:sp>
        <p:sp>
          <p:nvSpPr>
            <p:cNvPr id="374" name="WMAP3"/>
            <p:cNvSpPr txBox="1"/>
            <p:nvPr/>
          </p:nvSpPr>
          <p:spPr>
            <a:xfrm>
              <a:off x="-3" y="5157"/>
              <a:ext cx="782651" cy="3123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lvl1pPr defTabSz="584200">
                <a:defRPr b="1" sz="1400">
                  <a:solidFill>
                    <a:srgbClr val="000000"/>
                  </a:solidFill>
                  <a:latin typeface="Helvetica Neue"/>
                  <a:ea typeface="Helvetica Neue"/>
                  <a:cs typeface="Helvetica Neue"/>
                  <a:sym typeface="Helvetica Neue"/>
                </a:defRPr>
              </a:lvl1pPr>
            </a:lstStyle>
            <a:p>
              <a:pPr/>
              <a:r>
                <a:t>WMAP3</a:t>
              </a:r>
            </a:p>
          </p:txBody>
        </p:sp>
      </p:grpSp>
      <p:grpSp>
        <p:nvGrpSpPr>
          <p:cNvPr id="378" name="Group"/>
          <p:cNvGrpSpPr/>
          <p:nvPr/>
        </p:nvGrpSpPr>
        <p:grpSpPr>
          <a:xfrm>
            <a:off x="6383169" y="4119957"/>
            <a:ext cx="957340" cy="345525"/>
            <a:chOff x="7769" y="5157"/>
            <a:chExt cx="957338" cy="345524"/>
          </a:xfrm>
        </p:grpSpPr>
        <p:sp>
          <p:nvSpPr>
            <p:cNvPr id="376" name="Star"/>
            <p:cNvSpPr/>
            <p:nvPr/>
          </p:nvSpPr>
          <p:spPr>
            <a:xfrm>
              <a:off x="7769" y="63500"/>
              <a:ext cx="301962" cy="287182"/>
            </a:xfrm>
            <a:prstGeom prst="star5">
              <a:avLst>
                <a:gd name="adj" fmla="val 25000"/>
                <a:gd name="hf" fmla="val 105146"/>
                <a:gd name="vf" fmla="val 110557"/>
              </a:avLst>
            </a:prstGeom>
            <a:solidFill>
              <a:srgbClr val="FFFC41"/>
            </a:solidFill>
            <a:ln w="25400" cap="flat">
              <a:solidFill>
                <a:srgbClr val="000000"/>
              </a:solidFill>
              <a:prstDash val="solid"/>
              <a:miter lim="400000"/>
            </a:ln>
            <a:effectLst/>
          </p:spPr>
          <p:txBody>
            <a:bodyPr wrap="square" lIns="50800" tIns="50800" rIns="50800" bIns="50800" numCol="1" anchor="ctr">
              <a:noAutofit/>
            </a:bodyPr>
            <a:lstStyle/>
            <a:p>
              <a:pPr defTabSz="584200">
                <a:defRPr sz="3600">
                  <a:solidFill>
                    <a:srgbClr val="000000"/>
                  </a:solidFill>
                  <a:latin typeface="+mn-lt"/>
                  <a:ea typeface="+mn-ea"/>
                  <a:cs typeface="+mn-cs"/>
                  <a:sym typeface="Helvetica Neue Light"/>
                </a:defRPr>
              </a:pPr>
            </a:p>
          </p:txBody>
        </p:sp>
        <p:sp>
          <p:nvSpPr>
            <p:cNvPr id="377" name="Planck"/>
            <p:cNvSpPr txBox="1"/>
            <p:nvPr/>
          </p:nvSpPr>
          <p:spPr>
            <a:xfrm>
              <a:off x="274736" y="5157"/>
              <a:ext cx="690373" cy="3123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b">
              <a:spAutoFit/>
            </a:bodyPr>
            <a:lstStyle>
              <a:lvl1pPr defTabSz="584200">
                <a:defRPr b="1" sz="1400">
                  <a:solidFill>
                    <a:srgbClr val="000000"/>
                  </a:solidFill>
                  <a:latin typeface="Helvetica Neue"/>
                  <a:ea typeface="Helvetica Neue"/>
                  <a:cs typeface="Helvetica Neue"/>
                  <a:sym typeface="Helvetica Neue"/>
                </a:defRPr>
              </a:lvl1pPr>
            </a:lstStyle>
            <a:p>
              <a:pPr/>
              <a:r>
                <a:t>Planck</a:t>
              </a:r>
            </a:p>
          </p:txBody>
        </p:sp>
      </p:grpSp>
      <p:sp>
        <p:nvSpPr>
          <p:cNvPr id="379" name="Δ = Prior width…"/>
          <p:cNvSpPr txBox="1"/>
          <p:nvPr/>
        </p:nvSpPr>
        <p:spPr>
          <a:xfrm>
            <a:off x="9409218" y="5074445"/>
            <a:ext cx="3230316" cy="6537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lgn="l" defTabSz="584200">
              <a:defRPr sz="1800">
                <a:solidFill>
                  <a:srgbClr val="000000"/>
                </a:solidFill>
                <a:latin typeface="+mn-lt"/>
                <a:ea typeface="+mn-ea"/>
                <a:cs typeface="+mn-cs"/>
                <a:sym typeface="Helvetica Neue Light"/>
              </a:defRPr>
            </a:pPr>
            <a:r>
              <a:t>Δ = Prior width </a:t>
            </a:r>
          </a:p>
          <a:p>
            <a:pPr algn="l" defTabSz="584200">
              <a:defRPr sz="1800">
                <a:solidFill>
                  <a:srgbClr val="000000"/>
                </a:solidFill>
                <a:latin typeface="+mn-lt"/>
                <a:ea typeface="+mn-ea"/>
                <a:cs typeface="+mn-cs"/>
                <a:sym typeface="Helvetica Neue Light"/>
              </a:defRPr>
            </a:pPr>
            <a:r>
              <a:t>σ = Likelihood width</a:t>
            </a:r>
          </a:p>
        </p:txBody>
      </p:sp>
      <p:pic>
        <p:nvPicPr>
          <p:cNvPr id="380" name="pasted-image.pdf" descr="pasted-image.pdf"/>
          <p:cNvPicPr>
            <a:picLocks noChangeAspect="1"/>
          </p:cNvPicPr>
          <p:nvPr/>
        </p:nvPicPr>
        <p:blipFill>
          <a:blip r:embed="rId4">
            <a:extLst/>
          </a:blip>
          <a:stretch>
            <a:fillRect/>
          </a:stretch>
        </p:blipFill>
        <p:spPr>
          <a:xfrm>
            <a:off x="9343107" y="3825278"/>
            <a:ext cx="2679701" cy="965201"/>
          </a:xfrm>
          <a:prstGeom prst="rect">
            <a:avLst/>
          </a:prstGeom>
          <a:ln w="889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5" grpId="2"/>
      <p:bldP build="whole" bldLvl="1" animBg="1" rev="0" advAuto="0" spid="378" grpId="3"/>
      <p:bldP build="whole" bldLvl="1" animBg="1" rev="0" advAuto="0" spid="372"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Prior-free” Evidence Bounds"/>
          <p:cNvSpPr txBox="1"/>
          <p:nvPr>
            <p:ph type="title"/>
          </p:nvPr>
        </p:nvSpPr>
        <p:spPr>
          <a:prstGeom prst="rect">
            <a:avLst/>
          </a:prstGeom>
        </p:spPr>
        <p:txBody>
          <a:bodyPr/>
          <a:lstStyle/>
          <a:p>
            <a:pPr/>
            <a:r>
              <a:t>“Prior-free” Evidence Bounds</a:t>
            </a:r>
          </a:p>
        </p:txBody>
      </p:sp>
      <p:sp>
        <p:nvSpPr>
          <p:cNvPr id="385" name="What if we do not know how to set the prior? For nested models, we can still choose a prior that will maximise the support for the more complex model:"/>
          <p:cNvSpPr txBox="1"/>
          <p:nvPr>
            <p:ph type="body" sz="quarter" idx="1"/>
          </p:nvPr>
        </p:nvSpPr>
        <p:spPr>
          <a:xfrm>
            <a:off x="444500" y="2108200"/>
            <a:ext cx="12242800" cy="1574800"/>
          </a:xfrm>
          <a:prstGeom prst="rect">
            <a:avLst/>
          </a:prstGeom>
        </p:spPr>
        <p:txBody>
          <a:bodyPr/>
          <a:lstStyle/>
          <a:p>
            <a:pPr/>
            <a:r>
              <a:t>What if we do not know how to set the prior? For nested models, we can still choose a prior that will maximise the support for the more complex model: </a:t>
            </a:r>
          </a:p>
        </p:txBody>
      </p:sp>
      <p:pic>
        <p:nvPicPr>
          <p:cNvPr id="386" name="image.png" descr="image.png"/>
          <p:cNvPicPr>
            <a:picLocks noChangeAspect="0"/>
          </p:cNvPicPr>
          <p:nvPr/>
        </p:nvPicPr>
        <p:blipFill>
          <a:blip r:embed="rId2">
            <a:extLst/>
          </a:blip>
          <a:stretch>
            <a:fillRect/>
          </a:stretch>
        </p:blipFill>
        <p:spPr>
          <a:xfrm>
            <a:off x="1916112" y="4752975"/>
            <a:ext cx="7031038" cy="3381375"/>
          </a:xfrm>
          <a:prstGeom prst="rect">
            <a:avLst/>
          </a:prstGeom>
          <a:ln w="88900">
            <a:miter lim="400000"/>
          </a:ln>
        </p:spPr>
      </p:pic>
      <p:sp>
        <p:nvSpPr>
          <p:cNvPr id="387" name="Line"/>
          <p:cNvSpPr/>
          <p:nvPr/>
        </p:nvSpPr>
        <p:spPr>
          <a:xfrm>
            <a:off x="5664201" y="6604000"/>
            <a:ext cx="1079499" cy="1714500"/>
          </a:xfrm>
          <a:prstGeom prst="line">
            <a:avLst/>
          </a:prstGeom>
          <a:ln w="38100">
            <a:solidFill>
              <a:srgbClr val="E63B7A"/>
            </a:solidFill>
            <a:miter lim="400000"/>
            <a:headEnd type="triangle"/>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388" name="maximum evidence for Model 1"/>
          <p:cNvSpPr txBox="1"/>
          <p:nvPr/>
        </p:nvSpPr>
        <p:spPr>
          <a:xfrm>
            <a:off x="4419600" y="8238441"/>
            <a:ext cx="4457700"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584200">
              <a:defRPr sz="2400">
                <a:solidFill>
                  <a:srgbClr val="E63B7A"/>
                </a:solidFill>
                <a:latin typeface="+mn-lt"/>
                <a:ea typeface="+mn-ea"/>
                <a:cs typeface="+mn-cs"/>
                <a:sym typeface="Helvetica Neue Light"/>
              </a:defRPr>
            </a:lvl1pPr>
          </a:lstStyle>
          <a:p>
            <a:pPr/>
            <a:r>
              <a:t>maximum evidence for Model 1 </a:t>
            </a:r>
          </a:p>
        </p:txBody>
      </p:sp>
      <p:sp>
        <p:nvSpPr>
          <p:cNvPr id="389" name="Line"/>
          <p:cNvSpPr/>
          <p:nvPr/>
        </p:nvSpPr>
        <p:spPr>
          <a:xfrm flipH="1" flipV="1">
            <a:off x="3213100" y="3784600"/>
            <a:ext cx="5118100" cy="1"/>
          </a:xfrm>
          <a:prstGeom prst="line">
            <a:avLst/>
          </a:prstGeom>
          <a:ln w="38100">
            <a:solidFill>
              <a:srgbClr val="0433FF"/>
            </a:solidFill>
            <a:miter lim="400000"/>
            <a:headEnd type="triangle"/>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390" name="wider prior (fixed data)"/>
          <p:cNvSpPr txBox="1"/>
          <p:nvPr/>
        </p:nvSpPr>
        <p:spPr>
          <a:xfrm>
            <a:off x="4115916" y="3206750"/>
            <a:ext cx="3322589"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b="1" sz="2400">
                <a:solidFill>
                  <a:srgbClr val="0061FF"/>
                </a:solidFill>
                <a:latin typeface="Palatino"/>
                <a:ea typeface="Palatino"/>
                <a:cs typeface="Palatino"/>
                <a:sym typeface="Palatino"/>
              </a:defRPr>
            </a:lvl1pPr>
          </a:lstStyle>
          <a:p>
            <a:pPr/>
            <a:r>
              <a:t>wider prior (fixed data)</a:t>
            </a:r>
          </a:p>
        </p:txBody>
      </p:sp>
      <p:sp>
        <p:nvSpPr>
          <p:cNvPr id="391" name="Line"/>
          <p:cNvSpPr/>
          <p:nvPr/>
        </p:nvSpPr>
        <p:spPr>
          <a:xfrm flipH="1" flipV="1">
            <a:off x="3213100" y="4533900"/>
            <a:ext cx="5118100" cy="1"/>
          </a:xfrm>
          <a:prstGeom prst="line">
            <a:avLst/>
          </a:prstGeom>
          <a:ln w="38100">
            <a:solidFill>
              <a:srgbClr val="8EFA00"/>
            </a:solidFill>
            <a:miter lim="400000"/>
            <a:tailEnd type="triangle"/>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392" name="larger sample (fixed prior and significance)"/>
          <p:cNvSpPr txBox="1"/>
          <p:nvPr/>
        </p:nvSpPr>
        <p:spPr>
          <a:xfrm>
            <a:off x="3036416" y="3943350"/>
            <a:ext cx="6048227"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b="1" sz="2400">
                <a:solidFill>
                  <a:srgbClr val="00F900"/>
                </a:solidFill>
                <a:latin typeface="Palatino"/>
                <a:ea typeface="Palatino"/>
                <a:cs typeface="Palatino"/>
                <a:sym typeface="Palatino"/>
              </a:defRPr>
            </a:lvl1pPr>
          </a:lstStyle>
          <a:p>
            <a:pPr/>
            <a:r>
              <a:t>larger sample (fixed prior and significance)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4" name="Maximum Evidence for a Detection"/>
          <p:cNvSpPr txBox="1"/>
          <p:nvPr>
            <p:ph type="title"/>
          </p:nvPr>
        </p:nvSpPr>
        <p:spPr>
          <a:prstGeom prst="rect">
            <a:avLst/>
          </a:prstGeom>
        </p:spPr>
        <p:txBody>
          <a:bodyPr/>
          <a:lstStyle/>
          <a:p>
            <a:pPr/>
            <a:r>
              <a:t>Maximum Evidence for a Detection</a:t>
            </a:r>
          </a:p>
        </p:txBody>
      </p:sp>
      <p:sp>
        <p:nvSpPr>
          <p:cNvPr id="395" name="The absolute upper bound: put all prior mass for the alternative onto the observed maximum likelihood value. Then…"/>
          <p:cNvSpPr txBox="1"/>
          <p:nvPr>
            <p:ph type="body" sz="half" idx="1"/>
          </p:nvPr>
        </p:nvSpPr>
        <p:spPr>
          <a:xfrm>
            <a:off x="292100" y="2247900"/>
            <a:ext cx="12115800" cy="3111500"/>
          </a:xfrm>
          <a:prstGeom prst="rect">
            <a:avLst/>
          </a:prstGeom>
        </p:spPr>
        <p:txBody>
          <a:bodyPr/>
          <a:lstStyle/>
          <a:p>
            <a:pPr/>
            <a:r>
              <a:rPr b="1">
                <a:solidFill>
                  <a:srgbClr val="E63B7A"/>
                </a:solidFill>
              </a:rPr>
              <a:t>The absolute upper bound:</a:t>
            </a:r>
            <a:r>
              <a:t> put all prior mass for the alternative onto the observed maximum likelihood value. Then</a:t>
            </a:r>
            <a:br/>
            <a:br/>
          </a:p>
          <a:p>
            <a:pPr/>
            <a:r>
              <a:rPr b="1">
                <a:solidFill>
                  <a:srgbClr val="E63B7A"/>
                </a:solidFill>
              </a:rPr>
              <a:t>More reasonable class of priors:</a:t>
            </a:r>
            <a:r>
              <a:t> symmetric and unimodal around Ψ=0, then </a:t>
            </a:r>
            <a:br/>
            <a:r>
              <a:t>(α = significance level)</a:t>
            </a:r>
          </a:p>
        </p:txBody>
      </p:sp>
      <p:sp>
        <p:nvSpPr>
          <p:cNvPr id="396" name="If the upper bound is small, no other choice of prior will make the extra parameter significant."/>
          <p:cNvSpPr txBox="1"/>
          <p:nvPr/>
        </p:nvSpPr>
        <p:spPr>
          <a:xfrm>
            <a:off x="533400" y="6413500"/>
            <a:ext cx="11633200" cy="120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584200">
              <a:defRPr b="1" i="1" sz="3600">
                <a:solidFill>
                  <a:srgbClr val="E63B7A"/>
                </a:solidFill>
                <a:latin typeface="Helvetica Neue"/>
                <a:ea typeface="Helvetica Neue"/>
                <a:cs typeface="Helvetica Neue"/>
                <a:sym typeface="Helvetica Neue"/>
              </a:defRPr>
            </a:lvl1pPr>
          </a:lstStyle>
          <a:p>
            <a:pPr/>
            <a:r>
              <a:t>If the upper bound is small, no other choice of prior will make the extra parameter significant.</a:t>
            </a:r>
          </a:p>
        </p:txBody>
      </p:sp>
      <p:pic>
        <p:nvPicPr>
          <p:cNvPr id="397" name="droppedImage.pdf" descr="droppedImage.pdf"/>
          <p:cNvPicPr>
            <a:picLocks noChangeAspect="1"/>
          </p:cNvPicPr>
          <p:nvPr/>
        </p:nvPicPr>
        <p:blipFill>
          <a:blip r:embed="rId3">
            <a:extLst/>
          </a:blip>
          <a:stretch>
            <a:fillRect/>
          </a:stretch>
        </p:blipFill>
        <p:spPr>
          <a:xfrm>
            <a:off x="3873500" y="3340100"/>
            <a:ext cx="3759200" cy="585090"/>
          </a:xfrm>
          <a:prstGeom prst="rect">
            <a:avLst/>
          </a:prstGeom>
          <a:ln w="88900">
            <a:miter lim="400000"/>
          </a:ln>
        </p:spPr>
      </p:pic>
      <p:pic>
        <p:nvPicPr>
          <p:cNvPr id="398" name="droppedImage.pdf" descr="droppedImage.pdf"/>
          <p:cNvPicPr>
            <a:picLocks noChangeAspect="1"/>
          </p:cNvPicPr>
          <p:nvPr/>
        </p:nvPicPr>
        <p:blipFill>
          <a:blip r:embed="rId4">
            <a:extLst/>
          </a:blip>
          <a:stretch>
            <a:fillRect/>
          </a:stretch>
        </p:blipFill>
        <p:spPr>
          <a:xfrm>
            <a:off x="3746500" y="5422900"/>
            <a:ext cx="3524126" cy="774700"/>
          </a:xfrm>
          <a:prstGeom prst="rect">
            <a:avLst/>
          </a:prstGeom>
          <a:ln w="88900">
            <a:miter lim="400000"/>
          </a:ln>
        </p:spPr>
      </p:pic>
      <p:sp>
        <p:nvSpPr>
          <p:cNvPr id="399" name="For details, see: Sellke, Bayarri &amp; Berger, The American Statistician, 55, 1 (2001)"/>
          <p:cNvSpPr txBox="1"/>
          <p:nvPr/>
        </p:nvSpPr>
        <p:spPr>
          <a:xfrm>
            <a:off x="685800" y="8153400"/>
            <a:ext cx="10657333"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584200">
              <a:defRPr sz="2400">
                <a:solidFill>
                  <a:srgbClr val="000000"/>
                </a:solidFill>
                <a:latin typeface="+mn-lt"/>
                <a:ea typeface="+mn-ea"/>
                <a:cs typeface="+mn-cs"/>
                <a:sym typeface="Helvetica Neue Light"/>
              </a:defRPr>
            </a:pPr>
            <a:r>
              <a:t> For details, see: Sellke, Bayarri &amp; Berger, </a:t>
            </a:r>
            <a:r>
              <a:t>The American Statistician</a:t>
            </a:r>
            <a:r>
              <a:t>, 55, 1 (2001)</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3" name="How to Interpret the “Number of σ”"/>
          <p:cNvSpPr txBox="1"/>
          <p:nvPr>
            <p:ph type="title"/>
          </p:nvPr>
        </p:nvSpPr>
        <p:spPr>
          <a:prstGeom prst="rect">
            <a:avLst/>
          </a:prstGeom>
        </p:spPr>
        <p:txBody>
          <a:bodyPr/>
          <a:lstStyle/>
          <a:p>
            <a:pPr/>
            <a:r>
              <a:t>How to Interpret the “Number of σ”</a:t>
            </a:r>
          </a:p>
        </p:txBody>
      </p:sp>
      <p:graphicFrame>
        <p:nvGraphicFramePr>
          <p:cNvPr id="404" name="Table"/>
          <p:cNvGraphicFramePr/>
          <p:nvPr/>
        </p:nvGraphicFramePr>
        <p:xfrm>
          <a:off x="825500" y="2197100"/>
          <a:ext cx="10883901" cy="57658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626711"/>
                <a:gridCol w="2626711"/>
                <a:gridCol w="2626711"/>
                <a:gridCol w="3003766"/>
              </a:tblGrid>
              <a:tr h="1441450">
                <a:tc>
                  <a:txBody>
                    <a:bodyPr/>
                    <a:lstStyle/>
                    <a:p>
                      <a:pPr algn="ctr" defTabSz="457200">
                        <a:defRPr sz="1800">
                          <a:solidFill>
                            <a:srgbClr val="000000"/>
                          </a:solidFill>
                        </a:defRPr>
                      </a:pPr>
                      <a:r>
                        <a:rPr b="1" sz="2400">
                          <a:latin typeface="Helvetica Neue"/>
                          <a:ea typeface="Helvetica Neue"/>
                          <a:cs typeface="Helvetica Neue"/>
                        </a:rPr>
                        <a:t>α</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4E3FE"/>
                    </a:solidFill>
                  </a:tcPr>
                </a:tc>
                <a:tc>
                  <a:txBody>
                    <a:bodyPr/>
                    <a:lstStyle/>
                    <a:p>
                      <a:pPr algn="ctr" defTabSz="457200">
                        <a:defRPr sz="1800">
                          <a:solidFill>
                            <a:srgbClr val="000000"/>
                          </a:solidFill>
                        </a:defRPr>
                      </a:pPr>
                      <a:r>
                        <a:rPr b="1" sz="2400">
                          <a:latin typeface="Helvetica Neue"/>
                          <a:ea typeface="Helvetica Neue"/>
                          <a:cs typeface="Helvetica Neue"/>
                        </a:rPr>
                        <a:t>sigma</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4E3FE"/>
                    </a:solidFill>
                  </a:tcPr>
                </a:tc>
                <a:tc>
                  <a:txBody>
                    <a:bodyPr/>
                    <a:lstStyle/>
                    <a:p>
                      <a:pPr algn="ctr" defTabSz="457200">
                        <a:defRPr sz="1800">
                          <a:solidFill>
                            <a:srgbClr val="000000"/>
                          </a:solidFill>
                        </a:defRPr>
                      </a:pPr>
                      <a:r>
                        <a:rPr b="1" sz="2400">
                          <a:latin typeface="Helvetica Neue"/>
                          <a:ea typeface="Helvetica Neue"/>
                          <a:cs typeface="Helvetica Neue"/>
                        </a:rPr>
                        <a:t>Absolute bound on lnB (B)</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4E3FE"/>
                    </a:solidFill>
                  </a:tcPr>
                </a:tc>
                <a:tc>
                  <a:txBody>
                    <a:bodyPr/>
                    <a:lstStyle/>
                    <a:p>
                      <a:pPr algn="ctr" defTabSz="457200">
                        <a:defRPr sz="1800">
                          <a:solidFill>
                            <a:srgbClr val="000000"/>
                          </a:solidFill>
                        </a:defRPr>
                      </a:pPr>
                      <a:r>
                        <a:rPr b="1" sz="2400">
                          <a:latin typeface="Helvetica Neue"/>
                          <a:ea typeface="Helvetica Neue"/>
                          <a:cs typeface="Helvetica Neue"/>
                        </a:rPr>
                        <a:t>“Reasonable” bound on lnB
(B)</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4E3FE"/>
                    </a:solidFill>
                  </a:tcPr>
                </a:tc>
              </a:tr>
              <a:tr h="1441450">
                <a:tc>
                  <a:txBody>
                    <a:bodyPr/>
                    <a:lstStyle/>
                    <a:p>
                      <a:pPr algn="ctr" defTabSz="457200">
                        <a:defRPr sz="1800">
                          <a:solidFill>
                            <a:srgbClr val="000000"/>
                          </a:solidFill>
                        </a:defRPr>
                      </a:pPr>
                      <a:r>
                        <a:rPr sz="2400">
                          <a:latin typeface="+mn-lt"/>
                          <a:ea typeface="+mn-ea"/>
                          <a:cs typeface="+mn-cs"/>
                          <a:sym typeface="Helvetica Neue Light"/>
                        </a:rPr>
                        <a:t>0.05</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1800">
                          <a:solidFill>
                            <a:srgbClr val="000000"/>
                          </a:solidFill>
                        </a:defRPr>
                      </a:pPr>
                      <a:r>
                        <a:rPr sz="2400">
                          <a:latin typeface="+mn-lt"/>
                          <a:ea typeface="+mn-ea"/>
                          <a:cs typeface="+mn-cs"/>
                          <a:sym typeface="Helvetica Neue Light"/>
                        </a:rPr>
                        <a:t>2</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2400">
                          <a:solidFill>
                            <a:srgbClr val="000000"/>
                          </a:solidFill>
                          <a:latin typeface="+mn-lt"/>
                          <a:ea typeface="+mn-ea"/>
                          <a:cs typeface="+mn-cs"/>
                          <a:sym typeface="Helvetica Neue Light"/>
                        </a:defRPr>
                      </a:pPr>
                      <a:r>
                        <a:t>2.0</a:t>
                      </a:r>
                      <a:br/>
                      <a:r>
                        <a:t>(7:1)</a:t>
                      </a:r>
                    </a:p>
                    <a:p>
                      <a:pPr algn="ctr" defTabSz="457200">
                        <a:defRPr sz="2400">
                          <a:solidFill>
                            <a:srgbClr val="E63B7A"/>
                          </a:solidFill>
                          <a:latin typeface="+mn-lt"/>
                          <a:ea typeface="+mn-ea"/>
                          <a:cs typeface="+mn-cs"/>
                          <a:sym typeface="Helvetica Neue Light"/>
                        </a:defRPr>
                      </a:pPr>
                      <a:r>
                        <a:t>weak</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2400">
                          <a:solidFill>
                            <a:srgbClr val="000000"/>
                          </a:solidFill>
                          <a:latin typeface="+mn-lt"/>
                          <a:ea typeface="+mn-ea"/>
                          <a:cs typeface="+mn-cs"/>
                          <a:sym typeface="Helvetica Neue Light"/>
                        </a:defRPr>
                      </a:pPr>
                      <a:r>
                        <a:t>0.9</a:t>
                      </a:r>
                    </a:p>
                    <a:p>
                      <a:pPr algn="ctr" defTabSz="457200">
                        <a:defRPr sz="2400">
                          <a:solidFill>
                            <a:srgbClr val="000000"/>
                          </a:solidFill>
                          <a:latin typeface="+mn-lt"/>
                          <a:ea typeface="+mn-ea"/>
                          <a:cs typeface="+mn-cs"/>
                          <a:sym typeface="Helvetica Neue Light"/>
                        </a:defRPr>
                      </a:pPr>
                      <a:r>
                        <a:t>(3:1)</a:t>
                      </a:r>
                    </a:p>
                    <a:p>
                      <a:pPr algn="ctr" defTabSz="457200">
                        <a:defRPr sz="2400">
                          <a:solidFill>
                            <a:srgbClr val="E63B7A"/>
                          </a:solidFill>
                          <a:latin typeface="+mn-lt"/>
                          <a:ea typeface="+mn-ea"/>
                          <a:cs typeface="+mn-cs"/>
                          <a:sym typeface="Helvetica Neue Light"/>
                        </a:defRPr>
                      </a:pPr>
                      <a:r>
                        <a:t>undecided</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1441450">
                <a:tc>
                  <a:txBody>
                    <a:bodyPr/>
                    <a:lstStyle/>
                    <a:p>
                      <a:pPr algn="ctr" defTabSz="457200">
                        <a:defRPr sz="1800">
                          <a:solidFill>
                            <a:srgbClr val="000000"/>
                          </a:solidFill>
                        </a:defRPr>
                      </a:pPr>
                      <a:r>
                        <a:rPr sz="2400">
                          <a:latin typeface="+mn-lt"/>
                          <a:ea typeface="+mn-ea"/>
                          <a:cs typeface="+mn-cs"/>
                          <a:sym typeface="Helvetica Neue Light"/>
                        </a:rPr>
                        <a:t>0.003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1800">
                          <a:solidFill>
                            <a:srgbClr val="000000"/>
                          </a:solidFill>
                        </a:defRPr>
                      </a:pPr>
                      <a:r>
                        <a:rPr sz="2400">
                          <a:latin typeface="+mn-lt"/>
                          <a:ea typeface="+mn-ea"/>
                          <a:cs typeface="+mn-cs"/>
                          <a:sym typeface="Helvetica Neue Light"/>
                        </a:rPr>
                        <a:t>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2400">
                          <a:solidFill>
                            <a:srgbClr val="000000"/>
                          </a:solidFill>
                          <a:latin typeface="+mn-lt"/>
                          <a:ea typeface="+mn-ea"/>
                          <a:cs typeface="+mn-cs"/>
                          <a:sym typeface="Helvetica Neue Light"/>
                        </a:defRPr>
                      </a:pPr>
                      <a:r>
                        <a:t>4.5</a:t>
                      </a:r>
                    </a:p>
                    <a:p>
                      <a:pPr algn="ctr" defTabSz="457200">
                        <a:defRPr sz="2400">
                          <a:solidFill>
                            <a:srgbClr val="000000"/>
                          </a:solidFill>
                          <a:latin typeface="+mn-lt"/>
                          <a:ea typeface="+mn-ea"/>
                          <a:cs typeface="+mn-cs"/>
                          <a:sym typeface="Helvetica Neue Light"/>
                        </a:defRPr>
                      </a:pPr>
                      <a:r>
                        <a:t>(90:1)</a:t>
                      </a:r>
                    </a:p>
                    <a:p>
                      <a:pPr algn="ctr" defTabSz="457200">
                        <a:defRPr sz="2400">
                          <a:solidFill>
                            <a:srgbClr val="E63B7A"/>
                          </a:solidFill>
                          <a:latin typeface="+mn-lt"/>
                          <a:ea typeface="+mn-ea"/>
                          <a:cs typeface="+mn-cs"/>
                          <a:sym typeface="Helvetica Neue Light"/>
                        </a:defRPr>
                      </a:pPr>
                      <a:r>
                        <a:t>moderate</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2400">
                          <a:solidFill>
                            <a:srgbClr val="000000"/>
                          </a:solidFill>
                          <a:latin typeface="+mn-lt"/>
                          <a:ea typeface="+mn-ea"/>
                          <a:cs typeface="+mn-cs"/>
                          <a:sym typeface="Helvetica Neue Light"/>
                        </a:defRPr>
                      </a:pPr>
                      <a:r>
                        <a:t>3.0</a:t>
                      </a:r>
                    </a:p>
                    <a:p>
                      <a:pPr algn="ctr" defTabSz="457200">
                        <a:defRPr sz="2400">
                          <a:solidFill>
                            <a:srgbClr val="000000"/>
                          </a:solidFill>
                          <a:latin typeface="+mn-lt"/>
                          <a:ea typeface="+mn-ea"/>
                          <a:cs typeface="+mn-cs"/>
                          <a:sym typeface="Helvetica Neue Light"/>
                        </a:defRPr>
                      </a:pPr>
                      <a:r>
                        <a:t>(21:1)</a:t>
                      </a:r>
                    </a:p>
                    <a:p>
                      <a:pPr algn="ctr" defTabSz="457200">
                        <a:defRPr sz="2400">
                          <a:solidFill>
                            <a:srgbClr val="E63B7A"/>
                          </a:solidFill>
                          <a:latin typeface="+mn-lt"/>
                          <a:ea typeface="+mn-ea"/>
                          <a:cs typeface="+mn-cs"/>
                          <a:sym typeface="Helvetica Neue Light"/>
                        </a:defRPr>
                      </a:pPr>
                      <a:r>
                        <a:t>moderate</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1441450">
                <a:tc>
                  <a:txBody>
                    <a:bodyPr/>
                    <a:lstStyle/>
                    <a:p>
                      <a:pPr algn="ctr" defTabSz="457200">
                        <a:defRPr sz="1800">
                          <a:solidFill>
                            <a:srgbClr val="000000"/>
                          </a:solidFill>
                        </a:defRPr>
                      </a:pPr>
                      <a:r>
                        <a:rPr sz="2400">
                          <a:latin typeface="+mn-lt"/>
                          <a:ea typeface="+mn-ea"/>
                          <a:cs typeface="+mn-cs"/>
                          <a:sym typeface="Helvetica Neue Light"/>
                        </a:rPr>
                        <a:t>0.0003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1800">
                          <a:solidFill>
                            <a:srgbClr val="000000"/>
                          </a:solidFill>
                        </a:defRPr>
                      </a:pPr>
                      <a:r>
                        <a:rPr sz="2400">
                          <a:latin typeface="+mn-lt"/>
                          <a:ea typeface="+mn-ea"/>
                          <a:cs typeface="+mn-cs"/>
                          <a:sym typeface="Helvetica Neue Light"/>
                        </a:rPr>
                        <a:t>3.6</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2400">
                          <a:solidFill>
                            <a:srgbClr val="000000"/>
                          </a:solidFill>
                          <a:latin typeface="+mn-lt"/>
                          <a:ea typeface="+mn-ea"/>
                          <a:cs typeface="+mn-cs"/>
                          <a:sym typeface="Helvetica Neue Light"/>
                        </a:defRPr>
                      </a:pPr>
                      <a:r>
                        <a:t>6.48</a:t>
                      </a:r>
                    </a:p>
                    <a:p>
                      <a:pPr algn="ctr" defTabSz="457200">
                        <a:defRPr sz="2400">
                          <a:solidFill>
                            <a:srgbClr val="000000"/>
                          </a:solidFill>
                          <a:latin typeface="+mn-lt"/>
                          <a:ea typeface="+mn-ea"/>
                          <a:cs typeface="+mn-cs"/>
                          <a:sym typeface="Helvetica Neue Light"/>
                        </a:defRPr>
                      </a:pPr>
                      <a:r>
                        <a:t>(650:1)</a:t>
                      </a:r>
                    </a:p>
                    <a:p>
                      <a:pPr algn="ctr" defTabSz="457200">
                        <a:defRPr sz="2400">
                          <a:solidFill>
                            <a:srgbClr val="E63B7A"/>
                          </a:solidFill>
                          <a:latin typeface="+mn-lt"/>
                          <a:ea typeface="+mn-ea"/>
                          <a:cs typeface="+mn-cs"/>
                          <a:sym typeface="Helvetica Neue Light"/>
                        </a:defRPr>
                      </a:pPr>
                      <a:r>
                        <a:t>strong</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2400">
                          <a:solidFill>
                            <a:srgbClr val="000000"/>
                          </a:solidFill>
                          <a:latin typeface="+mn-lt"/>
                          <a:ea typeface="+mn-ea"/>
                          <a:cs typeface="+mn-cs"/>
                          <a:sym typeface="Helvetica Neue Light"/>
                        </a:defRPr>
                      </a:pPr>
                      <a:r>
                        <a:t>5.0 </a:t>
                      </a:r>
                      <a:br/>
                      <a:r>
                        <a:t>(150:1)</a:t>
                      </a:r>
                      <a:br/>
                      <a:r>
                        <a:rPr>
                          <a:solidFill>
                            <a:srgbClr val="E63B7A"/>
                          </a:solidFill>
                        </a:rPr>
                        <a:t>strong</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bl>
          </a:graphicData>
        </a:graphic>
      </p:graphicFrame>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Frequentist Hypothesis Testing"/>
          <p:cNvSpPr txBox="1"/>
          <p:nvPr>
            <p:ph type="title"/>
          </p:nvPr>
        </p:nvSpPr>
        <p:spPr>
          <a:prstGeom prst="rect">
            <a:avLst/>
          </a:prstGeom>
        </p:spPr>
        <p:txBody>
          <a:bodyPr/>
          <a:lstStyle/>
          <a:p>
            <a:pPr/>
            <a:r>
              <a:t>Frequentist Hypothesis Testing</a:t>
            </a:r>
          </a:p>
        </p:txBody>
      </p:sp>
      <p:sp>
        <p:nvSpPr>
          <p:cNvPr id="219" name="Warning: frequentist hypothesis testing (e.g., likelihood ratio test) cannot be interpreted as a statement about the probability of the hypothesis!…"/>
          <p:cNvSpPr txBox="1"/>
          <p:nvPr>
            <p:ph type="body" idx="1"/>
          </p:nvPr>
        </p:nvSpPr>
        <p:spPr>
          <a:xfrm>
            <a:off x="444500" y="2374900"/>
            <a:ext cx="12115800" cy="7162800"/>
          </a:xfrm>
          <a:prstGeom prst="rect">
            <a:avLst/>
          </a:prstGeom>
        </p:spPr>
        <p:txBody>
          <a:bodyPr/>
          <a:lstStyle/>
          <a:p>
            <a:pPr/>
            <a:r>
              <a:rPr b="1">
                <a:solidFill>
                  <a:srgbClr val="E63B7A"/>
                </a:solidFill>
              </a:rPr>
              <a:t>Warning:</a:t>
            </a:r>
            <a:r>
              <a:t> frequentist hypothesis testing (e.g., likelihood ratio test) cannot be interpreted as a statement about the probability of the hypothesis! </a:t>
            </a:r>
          </a:p>
          <a:p>
            <a:pPr/>
            <a:r>
              <a:rPr b="1"/>
              <a:t>Example:</a:t>
            </a:r>
            <a:r>
              <a:t> to test the null hypothesis H</a:t>
            </a:r>
            <a:r>
              <a:rPr baseline="-5999"/>
              <a:t>0</a:t>
            </a:r>
            <a:r>
              <a:t>: θ = 0, draw </a:t>
            </a:r>
            <a:r>
              <a:rPr i="1"/>
              <a:t>n </a:t>
            </a:r>
            <a:r>
              <a:t>normally distributed points (with known variance σ</a:t>
            </a:r>
            <a:r>
              <a:rPr baseline="31999"/>
              <a:t>2</a:t>
            </a:r>
            <a:r>
              <a:t>). The χ</a:t>
            </a:r>
            <a:r>
              <a:rPr baseline="31999"/>
              <a:t>2</a:t>
            </a:r>
            <a:r>
              <a:t> is distributed as a chi-square distribution with </a:t>
            </a:r>
            <a:r>
              <a:rPr i="1"/>
              <a:t>(n-1)</a:t>
            </a:r>
            <a:r>
              <a:t> degrees of freedom (dof). Pick a significance level α (or p-value, e.g. α = 0.05). If P(χ</a:t>
            </a:r>
            <a:r>
              <a:rPr baseline="31999"/>
              <a:t>2  </a:t>
            </a:r>
            <a:r>
              <a:t>&gt; χ</a:t>
            </a:r>
            <a:r>
              <a:rPr baseline="31999"/>
              <a:t>2</a:t>
            </a:r>
            <a:r>
              <a:rPr baseline="-5999"/>
              <a:t>obs</a:t>
            </a:r>
            <a:r>
              <a:t>) &lt; α reject the null hypothesis.</a:t>
            </a:r>
          </a:p>
          <a:p>
            <a:pPr/>
            <a:r>
              <a:t>This is a statement about the likelihood of observing data as extreme or more extreme than have been measured</a:t>
            </a:r>
            <a:r>
              <a:rPr i="1"/>
              <a:t> assuming the null hypothesis is correct</a:t>
            </a:r>
            <a:r>
              <a:t>.</a:t>
            </a:r>
          </a:p>
          <a:p>
            <a:pPr>
              <a:defRPr b="1"/>
            </a:pPr>
            <a:r>
              <a:t>It is not a statement about the probability of the null hypothesis itself and cannot be interpreted as such! (or you’ll make gross mistakes)  </a:t>
            </a:r>
          </a:p>
          <a:p>
            <a:pPr/>
            <a:r>
              <a:rPr i="1"/>
              <a:t>The use of p-values implies that a hypothesis that may be true can be rejected because it has not predicted observable results that have not actually occurred. </a:t>
            </a:r>
            <a:br>
              <a:rPr i="1"/>
            </a:br>
            <a:r>
              <a:t>(Jeffreys, 1961)</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6" name="How to Assess p-values"/>
          <p:cNvSpPr txBox="1"/>
          <p:nvPr>
            <p:ph type="title"/>
          </p:nvPr>
        </p:nvSpPr>
        <p:spPr>
          <a:prstGeom prst="rect">
            <a:avLst/>
          </a:prstGeom>
        </p:spPr>
        <p:txBody>
          <a:bodyPr/>
          <a:lstStyle/>
          <a:p>
            <a:pPr/>
            <a:r>
              <a:t>How to Assess p-values</a:t>
            </a:r>
          </a:p>
        </p:txBody>
      </p:sp>
      <p:pic>
        <p:nvPicPr>
          <p:cNvPr id="407" name="pasted-image.tif" descr="pasted-image.tif"/>
          <p:cNvPicPr>
            <a:picLocks noChangeAspect="1"/>
          </p:cNvPicPr>
          <p:nvPr/>
        </p:nvPicPr>
        <p:blipFill>
          <a:blip r:embed="rId2">
            <a:extLst/>
          </a:blip>
          <a:stretch>
            <a:fillRect/>
          </a:stretch>
        </p:blipFill>
        <p:spPr>
          <a:xfrm>
            <a:off x="3905250" y="3206495"/>
            <a:ext cx="5194300" cy="6096001"/>
          </a:xfrm>
          <a:prstGeom prst="rect">
            <a:avLst/>
          </a:prstGeom>
          <a:ln w="88900">
            <a:miter lim="400000"/>
          </a:ln>
        </p:spPr>
      </p:pic>
      <p:sp>
        <p:nvSpPr>
          <p:cNvPr id="408" name="Rule of thumb:…"/>
          <p:cNvSpPr txBox="1"/>
          <p:nvPr/>
        </p:nvSpPr>
        <p:spPr>
          <a:xfrm>
            <a:off x="404480" y="1677023"/>
            <a:ext cx="12195841"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84200">
              <a:defRPr sz="3600">
                <a:solidFill>
                  <a:srgbClr val="000000"/>
                </a:solidFill>
                <a:latin typeface="Helvetica Light"/>
                <a:ea typeface="Helvetica Light"/>
                <a:cs typeface="Helvetica Light"/>
                <a:sym typeface="Helvetica Light"/>
              </a:defRPr>
            </a:pPr>
            <a:r>
              <a:t>Rule of thumb: </a:t>
            </a:r>
          </a:p>
          <a:p>
            <a:pPr defTabSz="584200">
              <a:defRPr sz="3600">
                <a:solidFill>
                  <a:srgbClr val="000000"/>
                </a:solidFill>
                <a:latin typeface="Helvetica Light"/>
                <a:ea typeface="Helvetica Light"/>
                <a:cs typeface="Helvetica Light"/>
                <a:sym typeface="Helvetica Light"/>
              </a:defRPr>
            </a:pPr>
            <a:r>
              <a:t>interpret a n-sigma result as a (n-1)-sigma result</a:t>
            </a:r>
          </a:p>
        </p:txBody>
      </p:sp>
      <p:sp>
        <p:nvSpPr>
          <p:cNvPr id="409" name="Sellke, Bayarri &amp; Berger, The American Statistician, 55, 1 (2001)"/>
          <p:cNvSpPr txBox="1"/>
          <p:nvPr/>
        </p:nvSpPr>
        <p:spPr>
          <a:xfrm>
            <a:off x="190500" y="9182406"/>
            <a:ext cx="12268200"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584200">
              <a:defRPr sz="2400">
                <a:solidFill>
                  <a:srgbClr val="000000"/>
                </a:solidFill>
                <a:latin typeface="+mn-lt"/>
                <a:ea typeface="+mn-ea"/>
                <a:cs typeface="+mn-cs"/>
                <a:sym typeface="Helvetica Neue Light"/>
              </a:defRPr>
            </a:lvl1pPr>
          </a:lstStyle>
          <a:p>
            <a:pPr/>
            <a:r>
              <a:t>Sellke, Bayarri &amp; Berger, The American Statistician, 55, 1 (2001)</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 name="Computational Aspects"/>
          <p:cNvSpPr txBox="1"/>
          <p:nvPr>
            <p:ph type="title"/>
          </p:nvPr>
        </p:nvSpPr>
        <p:spPr>
          <a:prstGeom prst="rect">
            <a:avLst/>
          </a:prstGeom>
        </p:spPr>
        <p:txBody>
          <a:bodyPr/>
          <a:lstStyle/>
          <a:p>
            <a:pPr/>
            <a:r>
              <a:t>Computational Aspects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3" name="Computing the Model Likelihood"/>
          <p:cNvSpPr txBox="1"/>
          <p:nvPr>
            <p:ph type="title"/>
          </p:nvPr>
        </p:nvSpPr>
        <p:spPr>
          <a:prstGeom prst="rect">
            <a:avLst/>
          </a:prstGeom>
        </p:spPr>
        <p:txBody>
          <a:bodyPr/>
          <a:lstStyle/>
          <a:p>
            <a:pPr/>
            <a:r>
              <a:t>Computing the Model Likelihood  </a:t>
            </a:r>
          </a:p>
        </p:txBody>
      </p:sp>
      <p:sp>
        <p:nvSpPr>
          <p:cNvPr id="414" name="Usually computational demanding: it’s a multi-dimensional integral, averaging the likelihood over the (possibly much wider) prior…"/>
          <p:cNvSpPr txBox="1"/>
          <p:nvPr>
            <p:ph type="body" idx="1"/>
          </p:nvPr>
        </p:nvSpPr>
        <p:spPr>
          <a:xfrm>
            <a:off x="444500" y="3296784"/>
            <a:ext cx="12115800" cy="6502401"/>
          </a:xfrm>
          <a:prstGeom prst="rect">
            <a:avLst/>
          </a:prstGeom>
        </p:spPr>
        <p:txBody>
          <a:bodyPr/>
          <a:lstStyle/>
          <a:p>
            <a:pPr/>
            <a:r>
              <a:t>Usually computational demanding: it’s a multi-dimensional integral, averaging the likelihood over the (possibly much wider) prior</a:t>
            </a:r>
          </a:p>
          <a:p>
            <a:pPr/>
            <a:r>
              <a:t>I’ll present two methods used by cosmologists: </a:t>
            </a:r>
          </a:p>
          <a:p>
            <a:pPr lvl="1"/>
            <a:r>
              <a:rPr b="1"/>
              <a:t>Savage-Dickey density ratio (Dickey 1971):</a:t>
            </a:r>
            <a:r>
              <a:t> Gives the Bayes factor between </a:t>
            </a:r>
            <a:r>
              <a:rPr i="1"/>
              <a:t>nested</a:t>
            </a:r>
            <a:r>
              <a:t> models (under mild conditions). Can be usually derived from posterior samples of the larger (higher D) model. </a:t>
            </a:r>
          </a:p>
          <a:p>
            <a:pPr lvl="1"/>
            <a:r>
              <a:rPr b="1"/>
              <a:t>Nested sampling (Skilling 2004): </a:t>
            </a:r>
            <a:r>
              <a:t>Transforms the D-dim integral in 1D integration. Can be used generally (within limitations of the efficiency of the sampling method adopted).</a:t>
            </a:r>
          </a:p>
          <a:p>
            <a:pPr/>
            <a:r>
              <a:t>There are many others. One recent clever idea to re-use MCMC samples to estimate the evidence is presented in Heavens et al, arXiv:1704.03472</a:t>
            </a:r>
          </a:p>
          <a:p>
            <a:pPr/>
            <a:r>
              <a:t>For a method that sidesteps the need to compute the evidence explicitly, see Hee et al, Mon.Not.Roy.Astron.Soc. 455 (2016) no.3, 2461-2473, arXiv:1506.09024</a:t>
            </a:r>
          </a:p>
        </p:txBody>
      </p:sp>
      <p:pic>
        <p:nvPicPr>
          <p:cNvPr id="415" name="droppedImage.pdf" descr="droppedImage.pdf"/>
          <p:cNvPicPr>
            <a:picLocks noChangeAspect="1"/>
          </p:cNvPicPr>
          <p:nvPr/>
        </p:nvPicPr>
        <p:blipFill>
          <a:blip r:embed="rId2">
            <a:extLst/>
          </a:blip>
          <a:stretch>
            <a:fillRect/>
          </a:stretch>
        </p:blipFill>
        <p:spPr>
          <a:xfrm>
            <a:off x="4813300" y="2025757"/>
            <a:ext cx="4737101" cy="399943"/>
          </a:xfrm>
          <a:prstGeom prst="rect">
            <a:avLst/>
          </a:prstGeom>
          <a:ln w="88900">
            <a:miter lim="400000"/>
          </a:ln>
        </p:spPr>
      </p:pic>
      <p:sp>
        <p:nvSpPr>
          <p:cNvPr id="416" name="Model likelihood:"/>
          <p:cNvSpPr txBox="1"/>
          <p:nvPr/>
        </p:nvSpPr>
        <p:spPr>
          <a:xfrm>
            <a:off x="1687071" y="1951941"/>
            <a:ext cx="230672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2400">
                <a:solidFill>
                  <a:srgbClr val="000000"/>
                </a:solidFill>
                <a:latin typeface="+mn-lt"/>
                <a:ea typeface="+mn-ea"/>
                <a:cs typeface="+mn-cs"/>
                <a:sym typeface="Helvetica Neue Light"/>
              </a:defRPr>
            </a:lvl1pPr>
          </a:lstStyle>
          <a:p>
            <a:pPr/>
            <a:r>
              <a:t>Model likelihood:</a:t>
            </a:r>
          </a:p>
        </p:txBody>
      </p:sp>
      <p:sp>
        <p:nvSpPr>
          <p:cNvPr id="417" name="Bayes factor:"/>
          <p:cNvSpPr txBox="1"/>
          <p:nvPr/>
        </p:nvSpPr>
        <p:spPr>
          <a:xfrm>
            <a:off x="1731482" y="2586941"/>
            <a:ext cx="184221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2400">
                <a:solidFill>
                  <a:srgbClr val="000000"/>
                </a:solidFill>
                <a:latin typeface="+mn-lt"/>
                <a:ea typeface="+mn-ea"/>
                <a:cs typeface="+mn-cs"/>
                <a:sym typeface="Helvetica Neue Light"/>
              </a:defRPr>
            </a:lvl1pPr>
          </a:lstStyle>
          <a:p>
            <a:pPr/>
            <a:r>
              <a:t>Bayes factor:</a:t>
            </a:r>
          </a:p>
        </p:txBody>
      </p:sp>
      <p:pic>
        <p:nvPicPr>
          <p:cNvPr id="418" name="droppedImage.pdf" descr="droppedImage.pdf"/>
          <p:cNvPicPr>
            <a:picLocks noChangeAspect="1"/>
          </p:cNvPicPr>
          <p:nvPr/>
        </p:nvPicPr>
        <p:blipFill>
          <a:blip r:embed="rId3">
            <a:extLst/>
          </a:blip>
          <a:stretch>
            <a:fillRect/>
          </a:stretch>
        </p:blipFill>
        <p:spPr>
          <a:xfrm>
            <a:off x="5156200" y="2509384"/>
            <a:ext cx="2717800" cy="703717"/>
          </a:xfrm>
          <a:prstGeom prst="rect">
            <a:avLst/>
          </a:prstGeom>
          <a:ln w="889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0" name="The Savage-Dickey Density Ratio"/>
          <p:cNvSpPr txBox="1"/>
          <p:nvPr>
            <p:ph type="title"/>
          </p:nvPr>
        </p:nvSpPr>
        <p:spPr>
          <a:prstGeom prst="rect">
            <a:avLst/>
          </a:prstGeom>
        </p:spPr>
        <p:txBody>
          <a:bodyPr/>
          <a:lstStyle/>
          <a:p>
            <a:pPr/>
            <a:r>
              <a:t>The Savage-Dickey Density Ratio</a:t>
            </a:r>
          </a:p>
        </p:txBody>
      </p:sp>
      <p:sp>
        <p:nvSpPr>
          <p:cNvPr id="421" name="This method works for nested models and gives the Bayes factor analytically.…"/>
          <p:cNvSpPr txBox="1"/>
          <p:nvPr>
            <p:ph type="body" sz="half" idx="1"/>
          </p:nvPr>
        </p:nvSpPr>
        <p:spPr>
          <a:xfrm>
            <a:off x="613833" y="2133080"/>
            <a:ext cx="12115801" cy="3326625"/>
          </a:xfrm>
          <a:prstGeom prst="rect">
            <a:avLst/>
          </a:prstGeom>
        </p:spPr>
        <p:txBody>
          <a:bodyPr/>
          <a:lstStyle/>
          <a:p>
            <a:pPr/>
            <a:r>
              <a:t>This method works for </a:t>
            </a:r>
            <a:r>
              <a:rPr i="1"/>
              <a:t>nested models</a:t>
            </a:r>
            <a:r>
              <a:t> and gives the Bayes factor analytically.</a:t>
            </a:r>
          </a:p>
          <a:p>
            <a:pPr/>
            <a:r>
              <a:rPr b="1"/>
              <a:t>Assumptions:</a:t>
            </a:r>
            <a:r>
              <a:t> </a:t>
            </a:r>
          </a:p>
          <a:p>
            <a:pPr lvl="1"/>
            <a:r>
              <a:t>Nested models: M</a:t>
            </a:r>
            <a:r>
              <a:rPr baseline="-5999"/>
              <a:t>1</a:t>
            </a:r>
            <a:r>
              <a:t> with parameters (Ψ,𝜔) reduces to M</a:t>
            </a:r>
            <a:r>
              <a:rPr baseline="-5999"/>
              <a:t>0 </a:t>
            </a:r>
            <a:r>
              <a:t>for e.g. 𝜔=𝜔</a:t>
            </a:r>
            <a:r>
              <a:rPr sz="1200">
                <a:latin typeface="Consolas"/>
                <a:ea typeface="Consolas"/>
                <a:cs typeface="Consolas"/>
                <a:sym typeface="Consolas"/>
              </a:rPr>
              <a:t>✶</a:t>
            </a:r>
          </a:p>
          <a:p>
            <a:pPr lvl="1"/>
            <a:r>
              <a:t>Separable priors: the prior π</a:t>
            </a:r>
            <a:r>
              <a:rPr baseline="-5999"/>
              <a:t>1</a:t>
            </a:r>
            <a:r>
              <a:t>(Ψ,𝜔|M</a:t>
            </a:r>
            <a:r>
              <a:rPr baseline="-5999"/>
              <a:t>1</a:t>
            </a:r>
            <a:r>
              <a:t>) is uncorrelated with  π</a:t>
            </a:r>
            <a:r>
              <a:rPr baseline="-5999"/>
              <a:t>0</a:t>
            </a:r>
            <a:r>
              <a:t>(Ψ|M</a:t>
            </a:r>
            <a:r>
              <a:rPr baseline="-5999"/>
              <a:t>0</a:t>
            </a:r>
            <a:r>
              <a:t>)</a:t>
            </a:r>
          </a:p>
          <a:p>
            <a:pPr/>
          </a:p>
          <a:p>
            <a:pPr>
              <a:defRPr b="1"/>
            </a:pPr>
            <a:r>
              <a:t>Result: </a:t>
            </a:r>
          </a:p>
        </p:txBody>
      </p:sp>
      <p:sp>
        <p:nvSpPr>
          <p:cNvPr id="422" name="Line"/>
          <p:cNvSpPr/>
          <p:nvPr/>
        </p:nvSpPr>
        <p:spPr>
          <a:xfrm flipH="1" flipV="1">
            <a:off x="6134099" y="8407400"/>
            <a:ext cx="6197601" cy="12701"/>
          </a:xfrm>
          <a:prstGeom prst="line">
            <a:avLst/>
          </a:prstGeom>
          <a:ln w="25400">
            <a:solidFill>
              <a:srgbClr val="000000"/>
            </a:solidFill>
            <a:miter lim="400000"/>
            <a:headEnd type="triangle"/>
          </a:ln>
        </p:spPr>
        <p:txBody>
          <a:bodyPr lIns="0" tIns="0" rIns="0" bIns="0"/>
          <a:lstStyle/>
          <a:p>
            <a:pPr algn="l">
              <a:defRPr sz="1200">
                <a:solidFill>
                  <a:srgbClr val="000000"/>
                </a:solidFill>
                <a:latin typeface="Helvetica"/>
                <a:ea typeface="Helvetica"/>
                <a:cs typeface="Helvetica"/>
                <a:sym typeface="Helvetica"/>
              </a:defRPr>
            </a:pPr>
          </a:p>
        </p:txBody>
      </p:sp>
      <p:sp>
        <p:nvSpPr>
          <p:cNvPr id="423" name="Line"/>
          <p:cNvSpPr/>
          <p:nvPr/>
        </p:nvSpPr>
        <p:spPr>
          <a:xfrm>
            <a:off x="5575300" y="7023100"/>
            <a:ext cx="6235701" cy="1320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21600"/>
                  <a:pt x="7676" y="0"/>
                  <a:pt x="10646" y="0"/>
                </a:cubicBezTo>
                <a:cubicBezTo>
                  <a:pt x="13616" y="0"/>
                  <a:pt x="21600" y="21392"/>
                  <a:pt x="21600" y="21392"/>
                </a:cubicBezTo>
              </a:path>
            </a:pathLst>
          </a:custGeom>
          <a:ln w="50800">
            <a:solidFill>
              <a:srgbClr val="669C35"/>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424" name="Line"/>
          <p:cNvSpPr/>
          <p:nvPr/>
        </p:nvSpPr>
        <p:spPr>
          <a:xfrm>
            <a:off x="7493000" y="4571787"/>
            <a:ext cx="3314700" cy="3810001"/>
          </a:xfrm>
          <a:custGeom>
            <a:avLst/>
            <a:gdLst/>
            <a:ahLst/>
            <a:cxnLst>
              <a:cxn ang="0">
                <a:pos x="wd2" y="hd2"/>
              </a:cxn>
              <a:cxn ang="5400000">
                <a:pos x="wd2" y="hd2"/>
              </a:cxn>
              <a:cxn ang="10800000">
                <a:pos x="wd2" y="hd2"/>
              </a:cxn>
              <a:cxn ang="16200000">
                <a:pos x="wd2" y="hd2"/>
              </a:cxn>
            </a:cxnLst>
            <a:rect l="0" t="0" r="r" b="b"/>
            <a:pathLst>
              <a:path w="21600" h="21019" fill="norm" stroke="1" extrusionOk="0">
                <a:moveTo>
                  <a:pt x="0" y="20964"/>
                </a:moveTo>
                <a:cubicBezTo>
                  <a:pt x="0" y="20964"/>
                  <a:pt x="6326" y="19902"/>
                  <a:pt x="6673" y="19477"/>
                </a:cubicBezTo>
                <a:cubicBezTo>
                  <a:pt x="7020" y="19052"/>
                  <a:pt x="8699" y="16924"/>
                  <a:pt x="9334" y="14520"/>
                </a:cubicBezTo>
                <a:cubicBezTo>
                  <a:pt x="9951" y="12183"/>
                  <a:pt x="10260" y="143"/>
                  <a:pt x="10684" y="2"/>
                </a:cubicBezTo>
                <a:cubicBezTo>
                  <a:pt x="11109" y="-140"/>
                  <a:pt x="11880" y="12466"/>
                  <a:pt x="12304" y="13811"/>
                </a:cubicBezTo>
                <a:cubicBezTo>
                  <a:pt x="12482" y="14377"/>
                  <a:pt x="13037" y="17494"/>
                  <a:pt x="16393" y="19477"/>
                </a:cubicBezTo>
                <a:cubicBezTo>
                  <a:pt x="19749" y="21460"/>
                  <a:pt x="21600" y="20964"/>
                  <a:pt x="21600" y="20964"/>
                </a:cubicBezTo>
              </a:path>
            </a:pathLst>
          </a:custGeom>
          <a:ln w="50800">
            <a:solidFill>
              <a:srgbClr val="371A94"/>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425" name="Prior"/>
          <p:cNvSpPr txBox="1"/>
          <p:nvPr/>
        </p:nvSpPr>
        <p:spPr>
          <a:xfrm>
            <a:off x="10027562" y="7019241"/>
            <a:ext cx="81960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b="1" sz="2400">
                <a:solidFill>
                  <a:srgbClr val="77BB41"/>
                </a:solidFill>
                <a:latin typeface="Helvetica Neue"/>
                <a:ea typeface="Helvetica Neue"/>
                <a:cs typeface="Helvetica Neue"/>
                <a:sym typeface="Helvetica Neue"/>
              </a:defRPr>
            </a:lvl1pPr>
          </a:lstStyle>
          <a:p>
            <a:pPr/>
            <a:r>
              <a:t>Prior</a:t>
            </a:r>
          </a:p>
        </p:txBody>
      </p:sp>
      <p:sp>
        <p:nvSpPr>
          <p:cNvPr id="426" name="Marginal posterior…"/>
          <p:cNvSpPr txBox="1"/>
          <p:nvPr/>
        </p:nvSpPr>
        <p:spPr>
          <a:xfrm>
            <a:off x="8479391" y="4713009"/>
            <a:ext cx="4584701" cy="8293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defTabSz="584200">
              <a:defRPr b="1" sz="2400">
                <a:solidFill>
                  <a:srgbClr val="371A94"/>
                </a:solidFill>
                <a:latin typeface="Helvetica Neue"/>
                <a:ea typeface="Helvetica Neue"/>
                <a:cs typeface="Helvetica Neue"/>
                <a:sym typeface="Helvetica Neue"/>
              </a:defRPr>
            </a:pPr>
            <a:r>
              <a:t>Marginal posterior</a:t>
            </a:r>
          </a:p>
          <a:p>
            <a:pPr defTabSz="584200">
              <a:defRPr b="1" sz="2400">
                <a:solidFill>
                  <a:srgbClr val="371A94"/>
                </a:solidFill>
                <a:latin typeface="Helvetica Neue"/>
                <a:ea typeface="Helvetica Neue"/>
                <a:cs typeface="Helvetica Neue"/>
                <a:sym typeface="Helvetica Neue"/>
              </a:defRPr>
            </a:pPr>
            <a:r>
              <a:t>under M</a:t>
            </a:r>
            <a:r>
              <a:rPr baseline="-5999"/>
              <a:t>1</a:t>
            </a:r>
            <a:r>
              <a:t> </a:t>
            </a:r>
          </a:p>
        </p:txBody>
      </p:sp>
      <p:sp>
        <p:nvSpPr>
          <p:cNvPr id="427" name="Line"/>
          <p:cNvSpPr/>
          <p:nvPr/>
        </p:nvSpPr>
        <p:spPr>
          <a:xfrm flipH="1">
            <a:off x="8229600" y="4394200"/>
            <a:ext cx="12698" cy="4483100"/>
          </a:xfrm>
          <a:prstGeom prst="line">
            <a:avLst/>
          </a:prstGeom>
          <a:ln w="38100">
            <a:solidFill>
              <a:srgbClr val="728FBC">
                <a:alpha val="50000"/>
              </a:srgbClr>
            </a:solidFill>
            <a:custDash>
              <a:ds d="600000" sp="600000"/>
            </a:custDash>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428" name="𝜔 = 𝜔✶"/>
          <p:cNvSpPr txBox="1"/>
          <p:nvPr/>
        </p:nvSpPr>
        <p:spPr>
          <a:xfrm>
            <a:off x="7738976" y="8661400"/>
            <a:ext cx="992757" cy="469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p>
            <a:pPr defTabSz="584200">
              <a:defRPr sz="2400">
                <a:solidFill>
                  <a:srgbClr val="000000"/>
                </a:solidFill>
                <a:latin typeface="+mn-lt"/>
                <a:ea typeface="+mn-ea"/>
                <a:cs typeface="+mn-cs"/>
                <a:sym typeface="Helvetica Neue Light"/>
              </a:defRPr>
            </a:pPr>
            <a:r>
              <a:t>𝜔 = 𝜔</a:t>
            </a:r>
            <a:r>
              <a:rPr sz="1200">
                <a:latin typeface="Consolas"/>
                <a:ea typeface="Consolas"/>
                <a:cs typeface="Consolas"/>
                <a:sym typeface="Consolas"/>
              </a:rPr>
              <a:t>✶</a:t>
            </a:r>
          </a:p>
        </p:txBody>
      </p:sp>
      <p:sp>
        <p:nvSpPr>
          <p:cNvPr id="429" name="Circle"/>
          <p:cNvSpPr/>
          <p:nvPr/>
        </p:nvSpPr>
        <p:spPr>
          <a:xfrm>
            <a:off x="8140700" y="6972300"/>
            <a:ext cx="203200" cy="203200"/>
          </a:xfrm>
          <a:prstGeom prst="ellipse">
            <a:avLst/>
          </a:prstGeom>
          <a:solidFill>
            <a:srgbClr val="669C35"/>
          </a:solidFill>
          <a:ln w="25400">
            <a:solidFill>
              <a:srgbClr val="000000">
                <a:alpha val="0"/>
              </a:srgbClr>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430" name="Circle"/>
          <p:cNvSpPr/>
          <p:nvPr/>
        </p:nvSpPr>
        <p:spPr>
          <a:xfrm>
            <a:off x="8140700" y="8102600"/>
            <a:ext cx="203200" cy="203200"/>
          </a:xfrm>
          <a:prstGeom prst="ellipse">
            <a:avLst/>
          </a:prstGeom>
          <a:solidFill>
            <a:srgbClr val="371A94"/>
          </a:solidFill>
          <a:ln w="25400">
            <a:solidFill>
              <a:srgbClr val="000000">
                <a:alpha val="0"/>
              </a:srgbClr>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431" name="Dickey J. M., 1971, Ann. Math. Stat., 42, 204"/>
          <p:cNvSpPr txBox="1"/>
          <p:nvPr/>
        </p:nvSpPr>
        <p:spPr>
          <a:xfrm>
            <a:off x="618066" y="1587563"/>
            <a:ext cx="6715990" cy="4987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2600">
                <a:solidFill>
                  <a:srgbClr val="000000"/>
                </a:solidFill>
                <a:latin typeface="Helvetica Neue"/>
                <a:ea typeface="Helvetica Neue"/>
                <a:cs typeface="Helvetica Neue"/>
                <a:sym typeface="Helvetica Neue"/>
              </a:defRPr>
            </a:lvl1pPr>
          </a:lstStyle>
          <a:p>
            <a:pPr/>
            <a:r>
              <a:t>Dickey J. M., 1971, Ann. Math. Stat., 42, 204</a:t>
            </a:r>
          </a:p>
        </p:txBody>
      </p:sp>
      <p:sp>
        <p:nvSpPr>
          <p:cNvPr id="432" name="The Bayes factor is the ratio of the normalised (1D) marginal posterior on the additional parameter in M1 over its prior, evaluated at the value of the parameter for which M1 reduces to M0."/>
          <p:cNvSpPr txBox="1"/>
          <p:nvPr/>
        </p:nvSpPr>
        <p:spPr>
          <a:xfrm>
            <a:off x="444500" y="5998808"/>
            <a:ext cx="6466450" cy="33266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marL="266700" indent="-266700" algn="l" defTabSz="584200">
              <a:spcBef>
                <a:spcPts val="1000"/>
              </a:spcBef>
              <a:buSzPct val="100000"/>
              <a:buChar char="•"/>
              <a:defRPr sz="2400">
                <a:solidFill>
                  <a:srgbClr val="000000"/>
                </a:solidFill>
                <a:latin typeface="Helvetica Neue"/>
                <a:ea typeface="Helvetica Neue"/>
                <a:cs typeface="Helvetica Neue"/>
                <a:sym typeface="Helvetica Neue"/>
              </a:defRPr>
            </a:pPr>
            <a:r>
              <a:t>The Bayes factor is the ratio of the normalised (1D) marginal posterior on the additional parameter in M</a:t>
            </a:r>
            <a:r>
              <a:rPr baseline="-5999"/>
              <a:t>1</a:t>
            </a:r>
            <a:r>
              <a:t> over its prior, evaluated at the value of the parameter for which M</a:t>
            </a:r>
            <a:r>
              <a:rPr baseline="-5999"/>
              <a:t>1</a:t>
            </a:r>
            <a:r>
              <a:t> reduces to M</a:t>
            </a:r>
            <a:r>
              <a:rPr baseline="-5999"/>
              <a:t>0</a:t>
            </a:r>
            <a:r>
              <a:t>.</a:t>
            </a:r>
          </a:p>
        </p:txBody>
      </p:sp>
      <p:pic>
        <p:nvPicPr>
          <p:cNvPr id="433" name="pasted-image.pdf" descr="pasted-image.pdf"/>
          <p:cNvPicPr>
            <a:picLocks noChangeAspect="1"/>
          </p:cNvPicPr>
          <p:nvPr/>
        </p:nvPicPr>
        <p:blipFill>
          <a:blip r:embed="rId3">
            <a:extLst/>
          </a:blip>
          <a:stretch>
            <a:fillRect/>
          </a:stretch>
        </p:blipFill>
        <p:spPr>
          <a:xfrm>
            <a:off x="2957944" y="4472516"/>
            <a:ext cx="2832101" cy="1092201"/>
          </a:xfrm>
          <a:prstGeom prst="rect">
            <a:avLst/>
          </a:prstGeom>
          <a:ln w="889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 name="Derivation of the SDDR"/>
          <p:cNvSpPr txBox="1"/>
          <p:nvPr>
            <p:ph type="title"/>
          </p:nvPr>
        </p:nvSpPr>
        <p:spPr>
          <a:prstGeom prst="rect">
            <a:avLst/>
          </a:prstGeom>
        </p:spPr>
        <p:txBody>
          <a:bodyPr/>
          <a:lstStyle/>
          <a:p>
            <a:pPr/>
            <a:r>
              <a:t>Derivation of the SDDR  </a:t>
            </a:r>
          </a:p>
        </p:txBody>
      </p:sp>
      <p:pic>
        <p:nvPicPr>
          <p:cNvPr id="438" name="pasted-image.pdf" descr="pasted-image.pdf"/>
          <p:cNvPicPr>
            <a:picLocks noChangeAspect="1"/>
          </p:cNvPicPr>
          <p:nvPr/>
        </p:nvPicPr>
        <p:blipFill>
          <a:blip r:embed="rId3">
            <a:extLst/>
          </a:blip>
          <a:stretch>
            <a:fillRect/>
          </a:stretch>
        </p:blipFill>
        <p:spPr>
          <a:xfrm>
            <a:off x="5872877" y="3316469"/>
            <a:ext cx="2907220" cy="769296"/>
          </a:xfrm>
          <a:prstGeom prst="rect">
            <a:avLst/>
          </a:prstGeom>
          <a:ln w="88900">
            <a:miter lim="400000"/>
          </a:ln>
        </p:spPr>
      </p:pic>
      <p:sp>
        <p:nvSpPr>
          <p:cNvPr id="439" name="Divide and multiply B01 by:"/>
          <p:cNvSpPr txBox="1"/>
          <p:nvPr/>
        </p:nvSpPr>
        <p:spPr>
          <a:xfrm>
            <a:off x="717760" y="3385165"/>
            <a:ext cx="4121058" cy="4987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584200">
              <a:defRPr sz="2600">
                <a:solidFill>
                  <a:srgbClr val="000000"/>
                </a:solidFill>
                <a:latin typeface="Helvetica Neue"/>
                <a:ea typeface="Helvetica Neue"/>
                <a:cs typeface="Helvetica Neue"/>
                <a:sym typeface="Helvetica Neue"/>
              </a:defRPr>
            </a:pPr>
            <a:r>
              <a:t>Divide and multiply B</a:t>
            </a:r>
            <a:r>
              <a:rPr baseline="-5999"/>
              <a:t>01</a:t>
            </a:r>
            <a:r>
              <a:t> by: </a:t>
            </a:r>
          </a:p>
        </p:txBody>
      </p:sp>
      <p:pic>
        <p:nvPicPr>
          <p:cNvPr id="440" name="pasted-image.pdf" descr="pasted-image.pdf"/>
          <p:cNvPicPr>
            <a:picLocks noChangeAspect="1"/>
          </p:cNvPicPr>
          <p:nvPr/>
        </p:nvPicPr>
        <p:blipFill>
          <a:blip r:embed="rId4">
            <a:extLst/>
          </a:blip>
          <a:stretch>
            <a:fillRect/>
          </a:stretch>
        </p:blipFill>
        <p:spPr>
          <a:xfrm>
            <a:off x="5815288" y="4311341"/>
            <a:ext cx="6547952" cy="769296"/>
          </a:xfrm>
          <a:prstGeom prst="rect">
            <a:avLst/>
          </a:prstGeom>
          <a:ln w="88900">
            <a:miter lim="400000"/>
          </a:ln>
        </p:spPr>
      </p:pic>
      <p:sp>
        <p:nvSpPr>
          <p:cNvPr id="441" name="Since:"/>
          <p:cNvSpPr txBox="1"/>
          <p:nvPr/>
        </p:nvSpPr>
        <p:spPr>
          <a:xfrm>
            <a:off x="768560" y="5324033"/>
            <a:ext cx="1123392" cy="4987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2600">
                <a:solidFill>
                  <a:srgbClr val="000000"/>
                </a:solidFill>
                <a:latin typeface="Helvetica Neue"/>
                <a:ea typeface="Helvetica Neue"/>
                <a:cs typeface="Helvetica Neue"/>
                <a:sym typeface="Helvetica Neue"/>
              </a:defRPr>
            </a:lvl1pPr>
          </a:lstStyle>
          <a:p>
            <a:pPr/>
            <a:r>
              <a:t>Since: </a:t>
            </a:r>
          </a:p>
        </p:txBody>
      </p:sp>
      <p:pic>
        <p:nvPicPr>
          <p:cNvPr id="442" name="pasted-image.pdf" descr="pasted-image.pdf"/>
          <p:cNvPicPr>
            <a:picLocks noChangeAspect="1"/>
          </p:cNvPicPr>
          <p:nvPr/>
        </p:nvPicPr>
        <p:blipFill>
          <a:blip r:embed="rId5">
            <a:extLst/>
          </a:blip>
          <a:stretch>
            <a:fillRect/>
          </a:stretch>
        </p:blipFill>
        <p:spPr>
          <a:xfrm>
            <a:off x="790223" y="6003393"/>
            <a:ext cx="3742180" cy="623698"/>
          </a:xfrm>
          <a:prstGeom prst="rect">
            <a:avLst/>
          </a:prstGeom>
          <a:ln w="88900">
            <a:miter lim="400000"/>
          </a:ln>
        </p:spPr>
      </p:pic>
      <p:pic>
        <p:nvPicPr>
          <p:cNvPr id="443" name="pasted-image.pdf" descr="pasted-image.pdf"/>
          <p:cNvPicPr>
            <a:picLocks noChangeAspect="1"/>
          </p:cNvPicPr>
          <p:nvPr/>
        </p:nvPicPr>
        <p:blipFill>
          <a:blip r:embed="rId6">
            <a:extLst/>
          </a:blip>
          <a:stretch>
            <a:fillRect/>
          </a:stretch>
        </p:blipFill>
        <p:spPr>
          <a:xfrm>
            <a:off x="5720371" y="5847421"/>
            <a:ext cx="5063033" cy="769296"/>
          </a:xfrm>
          <a:prstGeom prst="rect">
            <a:avLst/>
          </a:prstGeom>
          <a:ln w="88900">
            <a:miter lim="400000"/>
          </a:ln>
        </p:spPr>
      </p:pic>
      <p:pic>
        <p:nvPicPr>
          <p:cNvPr id="444" name="pasted-image.pdf" descr="pasted-image.pdf"/>
          <p:cNvPicPr>
            <a:picLocks noChangeAspect="1"/>
          </p:cNvPicPr>
          <p:nvPr/>
        </p:nvPicPr>
        <p:blipFill>
          <a:blip r:embed="rId7">
            <a:extLst/>
          </a:blip>
          <a:stretch>
            <a:fillRect/>
          </a:stretch>
        </p:blipFill>
        <p:spPr>
          <a:xfrm>
            <a:off x="913832" y="8227476"/>
            <a:ext cx="2818528" cy="292938"/>
          </a:xfrm>
          <a:prstGeom prst="rect">
            <a:avLst/>
          </a:prstGeom>
          <a:ln w="88900">
            <a:miter lim="400000"/>
          </a:ln>
        </p:spPr>
      </p:pic>
      <p:sp>
        <p:nvSpPr>
          <p:cNvPr id="445" name="Assuming separable priors:"/>
          <p:cNvSpPr txBox="1"/>
          <p:nvPr/>
        </p:nvSpPr>
        <p:spPr>
          <a:xfrm>
            <a:off x="789415" y="7181711"/>
            <a:ext cx="4005032" cy="9051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defRPr sz="2600">
                <a:solidFill>
                  <a:srgbClr val="000000"/>
                </a:solidFill>
                <a:latin typeface="Helvetica Neue"/>
                <a:ea typeface="Helvetica Neue"/>
                <a:cs typeface="Helvetica Neue"/>
                <a:sym typeface="Helvetica Neue"/>
              </a:defRPr>
            </a:lvl1pPr>
          </a:lstStyle>
          <a:p>
            <a:pPr/>
            <a:r>
              <a:t>Assuming separable priors:</a:t>
            </a:r>
          </a:p>
        </p:txBody>
      </p:sp>
      <p:pic>
        <p:nvPicPr>
          <p:cNvPr id="446" name="pasted-image.pdf" descr="pasted-image.pdf"/>
          <p:cNvPicPr>
            <a:picLocks noChangeAspect="1"/>
          </p:cNvPicPr>
          <p:nvPr/>
        </p:nvPicPr>
        <p:blipFill>
          <a:blip r:embed="rId8">
            <a:extLst/>
          </a:blip>
          <a:stretch>
            <a:fillRect/>
          </a:stretch>
        </p:blipFill>
        <p:spPr>
          <a:xfrm>
            <a:off x="5635687" y="7588572"/>
            <a:ext cx="6086550" cy="812801"/>
          </a:xfrm>
          <a:prstGeom prst="rect">
            <a:avLst/>
          </a:prstGeom>
          <a:ln w="88900">
            <a:miter lim="400000"/>
          </a:ln>
        </p:spPr>
      </p:pic>
      <p:sp>
        <p:nvSpPr>
          <p:cNvPr id="447" name="RT, Mon.Not.Roy.Astron.Soc. 378 (2007) 72-82"/>
          <p:cNvSpPr txBox="1"/>
          <p:nvPr/>
        </p:nvSpPr>
        <p:spPr>
          <a:xfrm>
            <a:off x="590760" y="1672236"/>
            <a:ext cx="7106286" cy="4987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2600">
                <a:solidFill>
                  <a:srgbClr val="000000"/>
                </a:solidFill>
                <a:latin typeface="Helvetica Neue"/>
                <a:ea typeface="Helvetica Neue"/>
                <a:cs typeface="Helvetica Neue"/>
                <a:sym typeface="Helvetica Neue"/>
              </a:defRPr>
            </a:lvl1pPr>
          </a:lstStyle>
          <a:p>
            <a:pPr/>
            <a:r>
              <a:t>RT, Mon.Not.Roy.Astron.Soc. 378 (2007) 72-82 </a:t>
            </a:r>
          </a:p>
        </p:txBody>
      </p:sp>
      <p:pic>
        <p:nvPicPr>
          <p:cNvPr id="448" name="pasted-image.pdf" descr="pasted-image.pdf"/>
          <p:cNvPicPr>
            <a:picLocks noChangeAspect="1"/>
          </p:cNvPicPr>
          <p:nvPr/>
        </p:nvPicPr>
        <p:blipFill>
          <a:blip r:embed="rId9">
            <a:extLst/>
          </a:blip>
          <a:stretch>
            <a:fillRect/>
          </a:stretch>
        </p:blipFill>
        <p:spPr>
          <a:xfrm>
            <a:off x="5833830" y="2328716"/>
            <a:ext cx="5512431" cy="755129"/>
          </a:xfrm>
          <a:prstGeom prst="rect">
            <a:avLst/>
          </a:prstGeom>
          <a:ln w="88900">
            <a:miter lim="400000"/>
          </a:ln>
        </p:spPr>
      </p:pic>
      <p:pic>
        <p:nvPicPr>
          <p:cNvPr id="449" name="pasted-image.pdf" descr="pasted-image.pdf"/>
          <p:cNvPicPr>
            <a:picLocks noChangeAspect="1"/>
          </p:cNvPicPr>
          <p:nvPr/>
        </p:nvPicPr>
        <p:blipFill>
          <a:blip r:embed="rId10">
            <a:extLst/>
          </a:blip>
          <a:stretch>
            <a:fillRect/>
          </a:stretch>
        </p:blipFill>
        <p:spPr>
          <a:xfrm>
            <a:off x="807706" y="2328716"/>
            <a:ext cx="4703539" cy="727821"/>
          </a:xfrm>
          <a:prstGeom prst="rect">
            <a:avLst/>
          </a:prstGeom>
          <a:ln w="889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SDDR: Some Comments"/>
          <p:cNvSpPr txBox="1"/>
          <p:nvPr>
            <p:ph type="title"/>
          </p:nvPr>
        </p:nvSpPr>
        <p:spPr>
          <a:prstGeom prst="rect">
            <a:avLst/>
          </a:prstGeom>
        </p:spPr>
        <p:txBody>
          <a:bodyPr/>
          <a:lstStyle/>
          <a:p>
            <a:pPr/>
            <a:r>
              <a:t>SDDR: Some Comments</a:t>
            </a:r>
          </a:p>
        </p:txBody>
      </p:sp>
      <p:sp>
        <p:nvSpPr>
          <p:cNvPr id="454" name="For separable priors (and nested models), the common parameters do not matter for the value of the Bayes factor…"/>
          <p:cNvSpPr txBox="1"/>
          <p:nvPr>
            <p:ph type="body" idx="1"/>
          </p:nvPr>
        </p:nvSpPr>
        <p:spPr>
          <a:prstGeom prst="rect">
            <a:avLst/>
          </a:prstGeom>
        </p:spPr>
        <p:txBody>
          <a:bodyPr/>
          <a:lstStyle/>
          <a:p>
            <a:pPr/>
            <a:r>
              <a:t>For separable priors (and nested models), the common parameters do not matter for the value of the Bayes factor </a:t>
            </a:r>
          </a:p>
          <a:p>
            <a:pPr/>
            <a:r>
              <a:t>No need to spend time/resources to average the likelihoods over the common parameters </a:t>
            </a:r>
          </a:p>
          <a:p>
            <a:pPr/>
            <a:r>
              <a:t>Role of the prior on the additional parameter is clarified: the wider, the stronger the Occam’s razor effect (due to dilution of the predictive power of model 1)</a:t>
            </a:r>
          </a:p>
          <a:p>
            <a:pPr/>
            <a:r>
              <a:t>Sensitivity analysis simplified: only the prior/scale on the additional parameter between the models needs to be considered. </a:t>
            </a:r>
          </a:p>
          <a:p>
            <a:pPr/>
            <a:r>
              <a:t>Notice: SDDR does not assume Gaussianity, but it does require sufficiently detailed sampling of the posterior to evaluate reliably its value at 𝜔=𝜔</a:t>
            </a:r>
            <a:r>
              <a:rPr sz="1200">
                <a:latin typeface="Consolas"/>
                <a:ea typeface="Consolas"/>
                <a:cs typeface="Consolas"/>
                <a:sym typeface="Consolas"/>
              </a:rPr>
              <a:t>✶. </a:t>
            </a:r>
          </a:p>
        </p:txBody>
      </p:sp>
      <p:sp>
        <p:nvSpPr>
          <p:cNvPr id="455" name="Line"/>
          <p:cNvSpPr/>
          <p:nvPr/>
        </p:nvSpPr>
        <p:spPr>
          <a:xfrm flipH="1">
            <a:off x="2405344" y="8369821"/>
            <a:ext cx="3761020" cy="1"/>
          </a:xfrm>
          <a:prstGeom prst="line">
            <a:avLst/>
          </a:prstGeom>
          <a:ln w="25400">
            <a:solidFill>
              <a:srgbClr val="000000"/>
            </a:solidFill>
            <a:miter lim="400000"/>
            <a:headEnd type="triangle"/>
          </a:ln>
        </p:spPr>
        <p:txBody>
          <a:bodyPr lIns="0" tIns="0" rIns="0" bIns="0"/>
          <a:lstStyle/>
          <a:p>
            <a:pPr algn="l">
              <a:defRPr sz="1200">
                <a:solidFill>
                  <a:srgbClr val="000000"/>
                </a:solidFill>
                <a:latin typeface="Helvetica"/>
                <a:ea typeface="Helvetica"/>
                <a:cs typeface="Helvetica"/>
                <a:sym typeface="Helvetica"/>
              </a:defRPr>
            </a:pPr>
          </a:p>
        </p:txBody>
      </p:sp>
      <p:sp>
        <p:nvSpPr>
          <p:cNvPr id="456" name="Line"/>
          <p:cNvSpPr/>
          <p:nvPr/>
        </p:nvSpPr>
        <p:spPr>
          <a:xfrm>
            <a:off x="2531533" y="6312323"/>
            <a:ext cx="3314701" cy="1993537"/>
          </a:xfrm>
          <a:custGeom>
            <a:avLst/>
            <a:gdLst/>
            <a:ahLst/>
            <a:cxnLst>
              <a:cxn ang="0">
                <a:pos x="wd2" y="hd2"/>
              </a:cxn>
              <a:cxn ang="5400000">
                <a:pos x="wd2" y="hd2"/>
              </a:cxn>
              <a:cxn ang="10800000">
                <a:pos x="wd2" y="hd2"/>
              </a:cxn>
              <a:cxn ang="16200000">
                <a:pos x="wd2" y="hd2"/>
              </a:cxn>
            </a:cxnLst>
            <a:rect l="0" t="0" r="r" b="b"/>
            <a:pathLst>
              <a:path w="21600" h="21019" fill="norm" stroke="1" extrusionOk="0">
                <a:moveTo>
                  <a:pt x="0" y="20964"/>
                </a:moveTo>
                <a:cubicBezTo>
                  <a:pt x="0" y="20964"/>
                  <a:pt x="6326" y="19902"/>
                  <a:pt x="6673" y="19477"/>
                </a:cubicBezTo>
                <a:cubicBezTo>
                  <a:pt x="7020" y="19052"/>
                  <a:pt x="8699" y="16924"/>
                  <a:pt x="9334" y="14520"/>
                </a:cubicBezTo>
                <a:cubicBezTo>
                  <a:pt x="9951" y="12183"/>
                  <a:pt x="10260" y="143"/>
                  <a:pt x="10684" y="2"/>
                </a:cubicBezTo>
                <a:cubicBezTo>
                  <a:pt x="11109" y="-140"/>
                  <a:pt x="11880" y="12466"/>
                  <a:pt x="12304" y="13811"/>
                </a:cubicBezTo>
                <a:cubicBezTo>
                  <a:pt x="12482" y="14377"/>
                  <a:pt x="13037" y="17494"/>
                  <a:pt x="16393" y="19477"/>
                </a:cubicBezTo>
                <a:cubicBezTo>
                  <a:pt x="19749" y="21460"/>
                  <a:pt x="21600" y="20964"/>
                  <a:pt x="21600" y="20964"/>
                </a:cubicBezTo>
              </a:path>
            </a:pathLst>
          </a:custGeom>
          <a:ln w="50800">
            <a:solidFill>
              <a:srgbClr val="371A94"/>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457" name="Line"/>
          <p:cNvSpPr/>
          <p:nvPr/>
        </p:nvSpPr>
        <p:spPr>
          <a:xfrm>
            <a:off x="3268133" y="6048681"/>
            <a:ext cx="1" cy="2752692"/>
          </a:xfrm>
          <a:prstGeom prst="line">
            <a:avLst/>
          </a:prstGeom>
          <a:ln w="38100">
            <a:solidFill>
              <a:srgbClr val="728FBC">
                <a:alpha val="50000"/>
              </a:srgbClr>
            </a:solidFill>
            <a:custDash>
              <a:ds d="600000" sp="600000"/>
            </a:custDash>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458" name="𝜔 = 𝜔✶"/>
          <p:cNvSpPr txBox="1"/>
          <p:nvPr/>
        </p:nvSpPr>
        <p:spPr>
          <a:xfrm>
            <a:off x="2777510" y="8585472"/>
            <a:ext cx="99275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p>
            <a:pPr defTabSz="584200">
              <a:defRPr sz="2400">
                <a:solidFill>
                  <a:srgbClr val="000000"/>
                </a:solidFill>
                <a:latin typeface="+mn-lt"/>
                <a:ea typeface="+mn-ea"/>
                <a:cs typeface="+mn-cs"/>
                <a:sym typeface="Helvetica Neue Light"/>
              </a:defRPr>
            </a:pPr>
            <a:r>
              <a:t>𝜔 = 𝜔</a:t>
            </a:r>
            <a:r>
              <a:rPr sz="1200">
                <a:latin typeface="Consolas"/>
                <a:ea typeface="Consolas"/>
                <a:cs typeface="Consolas"/>
                <a:sym typeface="Consolas"/>
              </a:rPr>
              <a:t>✶</a:t>
            </a:r>
          </a:p>
        </p:txBody>
      </p:sp>
      <p:sp>
        <p:nvSpPr>
          <p:cNvPr id="459" name="Circle"/>
          <p:cNvSpPr/>
          <p:nvPr/>
        </p:nvSpPr>
        <p:spPr>
          <a:xfrm>
            <a:off x="3172287" y="8069502"/>
            <a:ext cx="203201" cy="203201"/>
          </a:xfrm>
          <a:prstGeom prst="ellipse">
            <a:avLst/>
          </a:prstGeom>
          <a:solidFill>
            <a:srgbClr val="371A94"/>
          </a:solidFill>
          <a:ln w="25400">
            <a:solidFill>
              <a:srgbClr val="000000">
                <a:alpha val="0"/>
              </a:srgbClr>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460" name="Line"/>
          <p:cNvSpPr/>
          <p:nvPr/>
        </p:nvSpPr>
        <p:spPr>
          <a:xfrm flipH="1">
            <a:off x="7459944" y="8369821"/>
            <a:ext cx="5393399" cy="1"/>
          </a:xfrm>
          <a:prstGeom prst="line">
            <a:avLst/>
          </a:prstGeom>
          <a:ln w="25400">
            <a:solidFill>
              <a:srgbClr val="000000"/>
            </a:solidFill>
            <a:miter lim="400000"/>
            <a:headEnd type="triangle"/>
          </a:ln>
        </p:spPr>
        <p:txBody>
          <a:bodyPr lIns="0" tIns="0" rIns="0" bIns="0"/>
          <a:lstStyle/>
          <a:p>
            <a:pPr algn="l">
              <a:defRPr sz="1200">
                <a:solidFill>
                  <a:srgbClr val="000000"/>
                </a:solidFill>
                <a:latin typeface="Helvetica"/>
                <a:ea typeface="Helvetica"/>
                <a:cs typeface="Helvetica"/>
                <a:sym typeface="Helvetica"/>
              </a:defRPr>
            </a:pPr>
          </a:p>
        </p:txBody>
      </p:sp>
      <p:sp>
        <p:nvSpPr>
          <p:cNvPr id="461" name="Line"/>
          <p:cNvSpPr/>
          <p:nvPr/>
        </p:nvSpPr>
        <p:spPr>
          <a:xfrm>
            <a:off x="9122833" y="6312323"/>
            <a:ext cx="3314701" cy="1993537"/>
          </a:xfrm>
          <a:custGeom>
            <a:avLst/>
            <a:gdLst/>
            <a:ahLst/>
            <a:cxnLst>
              <a:cxn ang="0">
                <a:pos x="wd2" y="hd2"/>
              </a:cxn>
              <a:cxn ang="5400000">
                <a:pos x="wd2" y="hd2"/>
              </a:cxn>
              <a:cxn ang="10800000">
                <a:pos x="wd2" y="hd2"/>
              </a:cxn>
              <a:cxn ang="16200000">
                <a:pos x="wd2" y="hd2"/>
              </a:cxn>
            </a:cxnLst>
            <a:rect l="0" t="0" r="r" b="b"/>
            <a:pathLst>
              <a:path w="21600" h="21019" fill="norm" stroke="1" extrusionOk="0">
                <a:moveTo>
                  <a:pt x="0" y="20964"/>
                </a:moveTo>
                <a:cubicBezTo>
                  <a:pt x="0" y="20964"/>
                  <a:pt x="6326" y="19902"/>
                  <a:pt x="6673" y="19477"/>
                </a:cubicBezTo>
                <a:cubicBezTo>
                  <a:pt x="7020" y="19052"/>
                  <a:pt x="8699" y="16924"/>
                  <a:pt x="9334" y="14520"/>
                </a:cubicBezTo>
                <a:cubicBezTo>
                  <a:pt x="9951" y="12183"/>
                  <a:pt x="10260" y="143"/>
                  <a:pt x="10684" y="2"/>
                </a:cubicBezTo>
                <a:cubicBezTo>
                  <a:pt x="11109" y="-140"/>
                  <a:pt x="11880" y="12466"/>
                  <a:pt x="12304" y="13811"/>
                </a:cubicBezTo>
                <a:cubicBezTo>
                  <a:pt x="12482" y="14377"/>
                  <a:pt x="13037" y="17494"/>
                  <a:pt x="16393" y="19477"/>
                </a:cubicBezTo>
                <a:cubicBezTo>
                  <a:pt x="19749" y="21460"/>
                  <a:pt x="21600" y="20964"/>
                  <a:pt x="21600" y="20964"/>
                </a:cubicBezTo>
              </a:path>
            </a:pathLst>
          </a:custGeom>
          <a:ln w="50800">
            <a:solidFill>
              <a:srgbClr val="371A94"/>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462" name="Line"/>
          <p:cNvSpPr/>
          <p:nvPr/>
        </p:nvSpPr>
        <p:spPr>
          <a:xfrm>
            <a:off x="8322733" y="6048681"/>
            <a:ext cx="1" cy="2752692"/>
          </a:xfrm>
          <a:prstGeom prst="line">
            <a:avLst/>
          </a:prstGeom>
          <a:ln w="38100">
            <a:solidFill>
              <a:srgbClr val="728FBC">
                <a:alpha val="50000"/>
              </a:srgbClr>
            </a:solidFill>
            <a:custDash>
              <a:ds d="600000" sp="600000"/>
            </a:custDash>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463" name="𝜔 = 𝜔✶"/>
          <p:cNvSpPr txBox="1"/>
          <p:nvPr/>
        </p:nvSpPr>
        <p:spPr>
          <a:xfrm>
            <a:off x="7832110" y="8585472"/>
            <a:ext cx="99275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p>
            <a:pPr defTabSz="584200">
              <a:defRPr sz="2400">
                <a:solidFill>
                  <a:srgbClr val="000000"/>
                </a:solidFill>
                <a:latin typeface="+mn-lt"/>
                <a:ea typeface="+mn-ea"/>
                <a:cs typeface="+mn-cs"/>
                <a:sym typeface="Helvetica Neue Light"/>
              </a:defRPr>
            </a:pPr>
            <a:r>
              <a:t>𝜔 = 𝜔</a:t>
            </a:r>
            <a:r>
              <a:rPr sz="1200">
                <a:latin typeface="Consolas"/>
                <a:ea typeface="Consolas"/>
                <a:cs typeface="Consolas"/>
                <a:sym typeface="Consolas"/>
              </a:rPr>
              <a:t>✶</a:t>
            </a:r>
          </a:p>
        </p:txBody>
      </p:sp>
      <p:sp>
        <p:nvSpPr>
          <p:cNvPr id="464" name="Good"/>
          <p:cNvSpPr txBox="1"/>
          <p:nvPr/>
        </p:nvSpPr>
        <p:spPr>
          <a:xfrm>
            <a:off x="4525433" y="6315970"/>
            <a:ext cx="1447801" cy="7216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solidFill>
                <a:latin typeface="Helvetica Neue"/>
                <a:ea typeface="Helvetica Neue"/>
                <a:cs typeface="Helvetica Neue"/>
                <a:sym typeface="Helvetica Neue"/>
              </a:defRPr>
            </a:lvl1pPr>
          </a:lstStyle>
          <a:p>
            <a:pPr/>
            <a:r>
              <a:t>Good</a:t>
            </a:r>
          </a:p>
        </p:txBody>
      </p:sp>
      <p:sp>
        <p:nvSpPr>
          <p:cNvPr id="465" name="Bad"/>
          <p:cNvSpPr txBox="1"/>
          <p:nvPr/>
        </p:nvSpPr>
        <p:spPr>
          <a:xfrm>
            <a:off x="11295189" y="6315970"/>
            <a:ext cx="1082422" cy="7216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Helvetica Neue"/>
                <a:ea typeface="Helvetica Neue"/>
                <a:cs typeface="Helvetica Neue"/>
                <a:sym typeface="Helvetica Neue"/>
              </a:defRPr>
            </a:lvl1pPr>
          </a:lstStyle>
          <a:p>
            <a:pPr/>
            <a:r>
              <a:t>Bad</a:t>
            </a:r>
          </a:p>
        </p:txBody>
      </p:sp>
      <p:sp>
        <p:nvSpPr>
          <p:cNvPr id="466" name="?"/>
          <p:cNvSpPr txBox="1"/>
          <p:nvPr/>
        </p:nvSpPr>
        <p:spPr>
          <a:xfrm>
            <a:off x="8368586" y="7403175"/>
            <a:ext cx="410871" cy="721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371A94"/>
                </a:solidFill>
                <a:latin typeface="Helvetica Neue"/>
                <a:ea typeface="Helvetica Neue"/>
                <a:cs typeface="Helvetica Neue"/>
                <a:sym typeface="Helvetica Neue"/>
              </a:defRPr>
            </a:lvl1pPr>
          </a:lstStyle>
          <a:p>
            <a:pPr/>
            <a:r>
              <a: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 name="Accuracy Tests (Normal case)"/>
          <p:cNvSpPr txBox="1"/>
          <p:nvPr>
            <p:ph type="title"/>
          </p:nvPr>
        </p:nvSpPr>
        <p:spPr>
          <a:prstGeom prst="rect">
            <a:avLst/>
          </a:prstGeom>
        </p:spPr>
        <p:txBody>
          <a:bodyPr/>
          <a:lstStyle/>
          <a:p>
            <a:pPr/>
            <a:r>
              <a:t>Accuracy Tests (Normal case)</a:t>
            </a:r>
          </a:p>
        </p:txBody>
      </p:sp>
      <p:sp>
        <p:nvSpPr>
          <p:cNvPr id="469" name="Tests with variable dimensionality (D) and number of MCMC samples…"/>
          <p:cNvSpPr txBox="1"/>
          <p:nvPr>
            <p:ph type="body" sz="half" idx="1"/>
          </p:nvPr>
        </p:nvSpPr>
        <p:spPr>
          <a:xfrm>
            <a:off x="601414" y="1694360"/>
            <a:ext cx="5294148" cy="5088666"/>
          </a:xfrm>
          <a:prstGeom prst="rect">
            <a:avLst/>
          </a:prstGeom>
        </p:spPr>
        <p:txBody>
          <a:bodyPr/>
          <a:lstStyle/>
          <a:p>
            <a:pPr/>
            <a:r>
              <a:t>Tests with variable dimensionality (D) and number of MCMC samples </a:t>
            </a:r>
          </a:p>
          <a:p>
            <a:pPr/>
            <a:r>
              <a:t>λ is the distance of peak posterior from 𝜔</a:t>
            </a:r>
            <a:r>
              <a:rPr sz="1200">
                <a:latin typeface="Consolas"/>
                <a:ea typeface="Consolas"/>
                <a:cs typeface="Consolas"/>
                <a:sym typeface="Consolas"/>
              </a:rPr>
              <a:t>✶ </a:t>
            </a:r>
            <a:r>
              <a:t>in units of posterior std dev  </a:t>
            </a:r>
          </a:p>
          <a:p>
            <a:pPr/>
            <a:r>
              <a:t>SDDR accurate with standard MCMC sampling up to 20-D and λ=3 </a:t>
            </a:r>
          </a:p>
          <a:p>
            <a:pPr/>
            <a:r>
              <a:t>Accurate estimates further in the tails might required dedicated sampling schemes</a:t>
            </a:r>
          </a:p>
        </p:txBody>
      </p:sp>
      <p:sp>
        <p:nvSpPr>
          <p:cNvPr id="470" name="Line"/>
          <p:cNvSpPr/>
          <p:nvPr/>
        </p:nvSpPr>
        <p:spPr>
          <a:xfrm flipH="1">
            <a:off x="2379944" y="8733888"/>
            <a:ext cx="3761020" cy="1"/>
          </a:xfrm>
          <a:prstGeom prst="line">
            <a:avLst/>
          </a:prstGeom>
          <a:ln w="25400">
            <a:solidFill>
              <a:srgbClr val="000000"/>
            </a:solidFill>
            <a:miter lim="400000"/>
            <a:headEnd type="triangle"/>
          </a:ln>
        </p:spPr>
        <p:txBody>
          <a:bodyPr lIns="0" tIns="0" rIns="0" bIns="0"/>
          <a:lstStyle/>
          <a:p>
            <a:pPr algn="l">
              <a:defRPr sz="1200">
                <a:solidFill>
                  <a:srgbClr val="000000"/>
                </a:solidFill>
                <a:latin typeface="Helvetica"/>
                <a:ea typeface="Helvetica"/>
                <a:cs typeface="Helvetica"/>
                <a:sym typeface="Helvetica"/>
              </a:defRPr>
            </a:pPr>
          </a:p>
        </p:txBody>
      </p:sp>
      <p:sp>
        <p:nvSpPr>
          <p:cNvPr id="471" name="Line"/>
          <p:cNvSpPr/>
          <p:nvPr/>
        </p:nvSpPr>
        <p:spPr>
          <a:xfrm>
            <a:off x="2506133" y="6676390"/>
            <a:ext cx="3314701" cy="1993537"/>
          </a:xfrm>
          <a:custGeom>
            <a:avLst/>
            <a:gdLst/>
            <a:ahLst/>
            <a:cxnLst>
              <a:cxn ang="0">
                <a:pos x="wd2" y="hd2"/>
              </a:cxn>
              <a:cxn ang="5400000">
                <a:pos x="wd2" y="hd2"/>
              </a:cxn>
              <a:cxn ang="10800000">
                <a:pos x="wd2" y="hd2"/>
              </a:cxn>
              <a:cxn ang="16200000">
                <a:pos x="wd2" y="hd2"/>
              </a:cxn>
            </a:cxnLst>
            <a:rect l="0" t="0" r="r" b="b"/>
            <a:pathLst>
              <a:path w="21600" h="21019" fill="norm" stroke="1" extrusionOk="0">
                <a:moveTo>
                  <a:pt x="0" y="20964"/>
                </a:moveTo>
                <a:cubicBezTo>
                  <a:pt x="0" y="20964"/>
                  <a:pt x="6326" y="19902"/>
                  <a:pt x="6673" y="19477"/>
                </a:cubicBezTo>
                <a:cubicBezTo>
                  <a:pt x="7020" y="19052"/>
                  <a:pt x="8699" y="16924"/>
                  <a:pt x="9334" y="14520"/>
                </a:cubicBezTo>
                <a:cubicBezTo>
                  <a:pt x="9951" y="12183"/>
                  <a:pt x="10260" y="143"/>
                  <a:pt x="10684" y="2"/>
                </a:cubicBezTo>
                <a:cubicBezTo>
                  <a:pt x="11109" y="-140"/>
                  <a:pt x="11880" y="12466"/>
                  <a:pt x="12304" y="13811"/>
                </a:cubicBezTo>
                <a:cubicBezTo>
                  <a:pt x="12482" y="14377"/>
                  <a:pt x="13037" y="17494"/>
                  <a:pt x="16393" y="19477"/>
                </a:cubicBezTo>
                <a:cubicBezTo>
                  <a:pt x="19749" y="21460"/>
                  <a:pt x="21600" y="20964"/>
                  <a:pt x="21600" y="20964"/>
                </a:cubicBezTo>
              </a:path>
            </a:pathLst>
          </a:custGeom>
          <a:ln w="50800">
            <a:solidFill>
              <a:srgbClr val="371A94"/>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472" name="Line"/>
          <p:cNvSpPr/>
          <p:nvPr/>
        </p:nvSpPr>
        <p:spPr>
          <a:xfrm>
            <a:off x="3242733" y="6412747"/>
            <a:ext cx="1" cy="2752692"/>
          </a:xfrm>
          <a:prstGeom prst="line">
            <a:avLst/>
          </a:prstGeom>
          <a:ln w="38100">
            <a:solidFill>
              <a:srgbClr val="728FBC">
                <a:alpha val="50000"/>
              </a:srgbClr>
            </a:solidFill>
            <a:custDash>
              <a:ds d="600000" sp="600000"/>
            </a:custDash>
            <a:miter lim="400000"/>
          </a:ln>
        </p:spPr>
        <p:txBody>
          <a:bodyPr lIns="50800" tIns="50800" rIns="50800" bIns="50800" anchor="ctr"/>
          <a:lstStyle/>
          <a:p>
            <a:pPr algn="l">
              <a:defRPr sz="1200">
                <a:solidFill>
                  <a:srgbClr val="000000"/>
                </a:solidFill>
                <a:latin typeface="Helvetica"/>
                <a:ea typeface="Helvetica"/>
                <a:cs typeface="Helvetica"/>
                <a:sym typeface="Helvetica"/>
              </a:defRPr>
            </a:pPr>
          </a:p>
        </p:txBody>
      </p:sp>
      <p:sp>
        <p:nvSpPr>
          <p:cNvPr id="473" name="𝜔 = 𝜔✶"/>
          <p:cNvSpPr txBox="1"/>
          <p:nvPr/>
        </p:nvSpPr>
        <p:spPr>
          <a:xfrm>
            <a:off x="2752110" y="8949539"/>
            <a:ext cx="99275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p>
            <a:pPr defTabSz="584200">
              <a:defRPr sz="2400">
                <a:solidFill>
                  <a:srgbClr val="000000"/>
                </a:solidFill>
                <a:latin typeface="+mn-lt"/>
                <a:ea typeface="+mn-ea"/>
                <a:cs typeface="+mn-cs"/>
                <a:sym typeface="Helvetica Neue Light"/>
              </a:defRPr>
            </a:pPr>
            <a:r>
              <a:t>𝜔 = 𝜔</a:t>
            </a:r>
            <a:r>
              <a:rPr sz="1200">
                <a:latin typeface="Consolas"/>
                <a:ea typeface="Consolas"/>
                <a:cs typeface="Consolas"/>
                <a:sym typeface="Consolas"/>
              </a:rPr>
              <a:t>✶</a:t>
            </a:r>
          </a:p>
        </p:txBody>
      </p:sp>
      <p:sp>
        <p:nvSpPr>
          <p:cNvPr id="474" name="Circle"/>
          <p:cNvSpPr/>
          <p:nvPr/>
        </p:nvSpPr>
        <p:spPr>
          <a:xfrm>
            <a:off x="3146887" y="8433569"/>
            <a:ext cx="203201" cy="203201"/>
          </a:xfrm>
          <a:prstGeom prst="ellipse">
            <a:avLst/>
          </a:prstGeom>
          <a:solidFill>
            <a:srgbClr val="371A94"/>
          </a:solidFill>
          <a:ln w="25400">
            <a:solidFill>
              <a:srgbClr val="000000">
                <a:alpha val="0"/>
              </a:srgbClr>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475" name="Line"/>
          <p:cNvSpPr/>
          <p:nvPr/>
        </p:nvSpPr>
        <p:spPr>
          <a:xfrm flipH="1">
            <a:off x="3308185" y="7078133"/>
            <a:ext cx="689960" cy="1"/>
          </a:xfrm>
          <a:prstGeom prst="line">
            <a:avLst/>
          </a:prstGeom>
          <a:ln w="38100">
            <a:solidFill>
              <a:srgbClr val="371A94"/>
            </a:solidFill>
            <a:miter lim="400000"/>
            <a:headEnd type="triangle"/>
            <a:tailEnd type="triangle"/>
          </a:ln>
        </p:spPr>
        <p:txBody>
          <a:bodyPr lIns="50800" tIns="50800" rIns="50800" bIns="50800" anchor="ctr"/>
          <a:lstStyle/>
          <a:p>
            <a:pPr>
              <a:defRPr>
                <a:effectLst>
                  <a:outerShdw sx="100000" sy="100000" kx="0" ky="0" algn="b" rotWithShape="0" blurRad="63500" dist="25400" dir="2700000">
                    <a:srgbClr val="000000">
                      <a:alpha val="70000"/>
                    </a:srgbClr>
                  </a:outerShdw>
                </a:effectLst>
              </a:defRPr>
            </a:pPr>
          </a:p>
        </p:txBody>
      </p:sp>
      <p:pic>
        <p:nvPicPr>
          <p:cNvPr id="476" name="Screen Shot 2016-04-18 at 14.39.17.png" descr="Screen Shot 2016-04-18 at 14.39.17.png"/>
          <p:cNvPicPr>
            <a:picLocks noChangeAspect="1"/>
          </p:cNvPicPr>
          <p:nvPr/>
        </p:nvPicPr>
        <p:blipFill>
          <a:blip r:embed="rId2">
            <a:extLst/>
          </a:blip>
          <a:stretch>
            <a:fillRect/>
          </a:stretch>
        </p:blipFill>
        <p:spPr>
          <a:xfrm>
            <a:off x="6428316" y="1694360"/>
            <a:ext cx="6680220" cy="6364880"/>
          </a:xfrm>
          <a:prstGeom prst="rect">
            <a:avLst/>
          </a:prstGeom>
          <a:ln w="88900">
            <a:miter lim="400000"/>
          </a:ln>
        </p:spPr>
      </p:pic>
      <p:sp>
        <p:nvSpPr>
          <p:cNvPr id="477" name="λ = (𝜔ML-𝜔✶)/σ"/>
          <p:cNvSpPr txBox="1"/>
          <p:nvPr/>
        </p:nvSpPr>
        <p:spPr>
          <a:xfrm>
            <a:off x="3527497" y="6105138"/>
            <a:ext cx="1860003" cy="4490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200">
                <a:solidFill>
                  <a:srgbClr val="371A94"/>
                </a:solidFill>
                <a:latin typeface="Helvetica Neue"/>
                <a:ea typeface="Helvetica Neue"/>
                <a:cs typeface="Helvetica Neue"/>
                <a:sym typeface="Helvetica Neue"/>
              </a:defRPr>
            </a:pPr>
            <a:r>
              <a:t>λ = (𝜔</a:t>
            </a:r>
            <a:r>
              <a:rPr baseline="-5999"/>
              <a:t>ML</a:t>
            </a:r>
            <a:r>
              <a:t>-𝜔</a:t>
            </a:r>
            <a:r>
              <a:rPr baseline="-5999">
                <a:latin typeface="Consolas"/>
                <a:ea typeface="Consolas"/>
                <a:cs typeface="Consolas"/>
                <a:sym typeface="Consolas"/>
              </a:rPr>
              <a:t>✶</a:t>
            </a:r>
            <a:r>
              <a:t>)/σ</a:t>
            </a:r>
          </a:p>
        </p:txBody>
      </p:sp>
      <p:sp>
        <p:nvSpPr>
          <p:cNvPr id="478" name="RT, MNRAS, 378, 72-82 (2007)"/>
          <p:cNvSpPr txBox="1"/>
          <p:nvPr/>
        </p:nvSpPr>
        <p:spPr>
          <a:xfrm>
            <a:off x="7763933" y="8405302"/>
            <a:ext cx="4629125" cy="4987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2600">
                <a:solidFill>
                  <a:srgbClr val="000000"/>
                </a:solidFill>
                <a:latin typeface="Helvetica Neue"/>
                <a:ea typeface="Helvetica Neue"/>
                <a:cs typeface="Helvetica Neue"/>
                <a:sym typeface="Helvetica Neue"/>
              </a:defRPr>
            </a:lvl1pPr>
          </a:lstStyle>
          <a:p>
            <a:pPr/>
            <a:r>
              <a:t>RT, MNRAS, 378, 72-82 (2007)</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0" name="Nested Sampling"/>
          <p:cNvSpPr txBox="1"/>
          <p:nvPr>
            <p:ph type="title"/>
          </p:nvPr>
        </p:nvSpPr>
        <p:spPr>
          <a:prstGeom prst="rect">
            <a:avLst/>
          </a:prstGeom>
        </p:spPr>
        <p:txBody>
          <a:bodyPr/>
          <a:lstStyle/>
          <a:p>
            <a:pPr/>
            <a:r>
              <a:t>Nested Sampling </a:t>
            </a:r>
          </a:p>
        </p:txBody>
      </p:sp>
      <p:sp>
        <p:nvSpPr>
          <p:cNvPr id="481" name="Proposed by John Skilling in 2004: the idea is to convert a D-dimensional integral in a 1D integral that can be done easily.…"/>
          <p:cNvSpPr txBox="1"/>
          <p:nvPr>
            <p:ph type="body" sz="half" idx="1"/>
          </p:nvPr>
        </p:nvSpPr>
        <p:spPr>
          <a:xfrm>
            <a:off x="656166" y="2103564"/>
            <a:ext cx="4535422" cy="6502401"/>
          </a:xfrm>
          <a:prstGeom prst="rect">
            <a:avLst/>
          </a:prstGeom>
        </p:spPr>
        <p:txBody>
          <a:bodyPr/>
          <a:lstStyle/>
          <a:p>
            <a:pPr/>
            <a:r>
              <a:t>Proposed by John Skilling in 2004: the idea is to convert a D-dimensional integral in a 1D integral that can be done easily.</a:t>
            </a:r>
          </a:p>
          <a:p>
            <a:pPr/>
            <a:r>
              <a:t>As a by-product, it also produces posterior samples: model likelihood and parameter inference obtained simultaneously</a:t>
            </a:r>
          </a:p>
        </p:txBody>
      </p:sp>
      <p:pic>
        <p:nvPicPr>
          <p:cNvPr id="482" name="droppedImage.png" descr="droppedImage.png"/>
          <p:cNvPicPr>
            <a:picLocks noChangeAspect="1"/>
          </p:cNvPicPr>
          <p:nvPr/>
        </p:nvPicPr>
        <p:blipFill>
          <a:blip r:embed="rId2">
            <a:extLst/>
          </a:blip>
          <a:stretch>
            <a:fillRect/>
          </a:stretch>
        </p:blipFill>
        <p:spPr>
          <a:xfrm>
            <a:off x="5139721" y="2294740"/>
            <a:ext cx="7866302" cy="6120049"/>
          </a:xfrm>
          <a:prstGeom prst="rect">
            <a:avLst/>
          </a:prstGeom>
          <a:ln w="88900">
            <a:miter lim="400000"/>
          </a:ln>
        </p:spPr>
      </p:pic>
      <p:sp>
        <p:nvSpPr>
          <p:cNvPr id="483" name="Mukherjee+06"/>
          <p:cNvSpPr txBox="1"/>
          <p:nvPr/>
        </p:nvSpPr>
        <p:spPr>
          <a:xfrm>
            <a:off x="10532155" y="7571597"/>
            <a:ext cx="1859190" cy="3743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1800">
                <a:solidFill>
                  <a:srgbClr val="000000"/>
                </a:solidFill>
                <a:latin typeface="+mn-lt"/>
                <a:ea typeface="+mn-ea"/>
                <a:cs typeface="+mn-cs"/>
                <a:sym typeface="Helvetica Neue Light"/>
              </a:defRPr>
            </a:lvl1pPr>
          </a:lstStyle>
          <a:p>
            <a:pPr/>
            <a:r>
              <a:t>Mukherjee+06</a:t>
            </a:r>
          </a:p>
        </p:txBody>
      </p:sp>
      <p:sp>
        <p:nvSpPr>
          <p:cNvPr id="484" name="X = Prior fraction"/>
          <p:cNvSpPr txBox="1"/>
          <p:nvPr/>
        </p:nvSpPr>
        <p:spPr>
          <a:xfrm>
            <a:off x="7128555" y="8502930"/>
            <a:ext cx="1859190" cy="3743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1800">
                <a:solidFill>
                  <a:srgbClr val="000000"/>
                </a:solidFill>
                <a:latin typeface="+mn-lt"/>
                <a:ea typeface="+mn-ea"/>
                <a:cs typeface="+mn-cs"/>
                <a:sym typeface="Helvetica Neue Light"/>
              </a:defRPr>
            </a:lvl1pPr>
          </a:lstStyle>
          <a:p>
            <a:pPr/>
            <a:r>
              <a:t>X = Prior fraction</a:t>
            </a:r>
          </a:p>
        </p:txBody>
      </p:sp>
      <p:sp>
        <p:nvSpPr>
          <p:cNvPr id="485" name="L(X) = likelihood value for iso-likelihood contour enclosing X prior fraction"/>
          <p:cNvSpPr txBox="1"/>
          <p:nvPr/>
        </p:nvSpPr>
        <p:spPr>
          <a:xfrm>
            <a:off x="5427531" y="3112578"/>
            <a:ext cx="2734996" cy="9331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584200">
              <a:defRPr sz="1800">
                <a:solidFill>
                  <a:srgbClr val="000000"/>
                </a:solidFill>
                <a:latin typeface="+mn-lt"/>
                <a:ea typeface="+mn-ea"/>
                <a:cs typeface="+mn-cs"/>
                <a:sym typeface="Helvetica Neue Light"/>
              </a:defRPr>
            </a:lvl1pPr>
          </a:lstStyle>
          <a:p>
            <a:pPr/>
            <a:r>
              <a:t>L(X) = likelihood value for iso-likelihood contour enclosing X prior fraction</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7" name="Nested Sampling Basics"/>
          <p:cNvSpPr txBox="1"/>
          <p:nvPr>
            <p:ph type="title"/>
          </p:nvPr>
        </p:nvSpPr>
        <p:spPr>
          <a:prstGeom prst="rect">
            <a:avLst/>
          </a:prstGeom>
        </p:spPr>
        <p:txBody>
          <a:bodyPr/>
          <a:lstStyle/>
          <a:p>
            <a:pPr/>
            <a:r>
              <a:t>Nested Sampling Basics </a:t>
            </a:r>
          </a:p>
        </p:txBody>
      </p:sp>
      <p:pic>
        <p:nvPicPr>
          <p:cNvPr id="488" name="droppedImage.pdf" descr="droppedImage.pdf"/>
          <p:cNvPicPr>
            <a:picLocks noChangeAspect="1"/>
          </p:cNvPicPr>
          <p:nvPr/>
        </p:nvPicPr>
        <p:blipFill>
          <a:blip r:embed="rId2">
            <a:extLst/>
          </a:blip>
          <a:stretch>
            <a:fillRect/>
          </a:stretch>
        </p:blipFill>
        <p:spPr>
          <a:xfrm>
            <a:off x="8669818" y="1905623"/>
            <a:ext cx="4178301" cy="3484143"/>
          </a:xfrm>
          <a:prstGeom prst="rect">
            <a:avLst/>
          </a:prstGeom>
          <a:ln w="88900">
            <a:miter lim="400000"/>
          </a:ln>
        </p:spPr>
      </p:pic>
      <p:pic>
        <p:nvPicPr>
          <p:cNvPr id="489" name="droppedImage.pdf" descr="droppedImage.pdf"/>
          <p:cNvPicPr>
            <a:picLocks noChangeAspect="1"/>
          </p:cNvPicPr>
          <p:nvPr/>
        </p:nvPicPr>
        <p:blipFill>
          <a:blip r:embed="rId3">
            <a:extLst/>
          </a:blip>
          <a:stretch>
            <a:fillRect/>
          </a:stretch>
        </p:blipFill>
        <p:spPr>
          <a:xfrm>
            <a:off x="690033" y="3652977"/>
            <a:ext cx="4559301" cy="622301"/>
          </a:xfrm>
          <a:prstGeom prst="rect">
            <a:avLst/>
          </a:prstGeom>
          <a:ln w="88900">
            <a:miter lim="400000"/>
          </a:ln>
        </p:spPr>
      </p:pic>
      <p:pic>
        <p:nvPicPr>
          <p:cNvPr id="490" name="droppedImage.pdf" descr="droppedImage.pdf"/>
          <p:cNvPicPr>
            <a:picLocks noChangeAspect="1"/>
          </p:cNvPicPr>
          <p:nvPr/>
        </p:nvPicPr>
        <p:blipFill>
          <a:blip r:embed="rId4">
            <a:extLst/>
          </a:blip>
          <a:stretch>
            <a:fillRect/>
          </a:stretch>
        </p:blipFill>
        <p:spPr>
          <a:xfrm>
            <a:off x="1722644" y="7027333"/>
            <a:ext cx="7404101" cy="1143001"/>
          </a:xfrm>
          <a:prstGeom prst="rect">
            <a:avLst/>
          </a:prstGeom>
          <a:ln w="88900">
            <a:miter lim="400000"/>
          </a:ln>
        </p:spPr>
      </p:pic>
      <p:sp>
        <p:nvSpPr>
          <p:cNvPr id="491" name="Skilling, AIP Conf.Proc. 735, 395 (2004); doi: 10.1063/1.1835238"/>
          <p:cNvSpPr txBox="1"/>
          <p:nvPr/>
        </p:nvSpPr>
        <p:spPr>
          <a:xfrm>
            <a:off x="626533" y="1647156"/>
            <a:ext cx="9596324" cy="4987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2600">
                <a:solidFill>
                  <a:srgbClr val="000000"/>
                </a:solidFill>
                <a:latin typeface="Helvetica Neue"/>
                <a:ea typeface="Helvetica Neue"/>
                <a:cs typeface="Helvetica Neue"/>
                <a:sym typeface="Helvetica Neue"/>
              </a:defRPr>
            </a:lvl1pPr>
          </a:lstStyle>
          <a:p>
            <a:pPr/>
            <a:r>
              <a:t>Skilling, AIP Conf.Proc. 735, 395 (2004); doi: 10.1063/1.1835238</a:t>
            </a:r>
          </a:p>
        </p:txBody>
      </p:sp>
      <p:sp>
        <p:nvSpPr>
          <p:cNvPr id="492" name="Define X(λ) as the prior mass associated with likelihood values above λ"/>
          <p:cNvSpPr txBox="1"/>
          <p:nvPr/>
        </p:nvSpPr>
        <p:spPr>
          <a:xfrm>
            <a:off x="626533" y="2446866"/>
            <a:ext cx="8727678" cy="9051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defRPr sz="2600">
                <a:solidFill>
                  <a:srgbClr val="000000"/>
                </a:solidFill>
                <a:latin typeface="Helvetica Neue"/>
                <a:ea typeface="Helvetica Neue"/>
                <a:cs typeface="Helvetica Neue"/>
                <a:sym typeface="Helvetica Neue"/>
              </a:defRPr>
            </a:lvl1pPr>
          </a:lstStyle>
          <a:p>
            <a:pPr/>
            <a:r>
              <a:t>Define X(λ) as the prior mass associated with likelihood values above λ</a:t>
            </a:r>
          </a:p>
        </p:txBody>
      </p:sp>
      <p:pic>
        <p:nvPicPr>
          <p:cNvPr id="493" name="pasted-image.pdf" descr="pasted-image.pdf"/>
          <p:cNvPicPr>
            <a:picLocks noChangeAspect="1"/>
          </p:cNvPicPr>
          <p:nvPr/>
        </p:nvPicPr>
        <p:blipFill>
          <a:blip r:embed="rId5">
            <a:extLst/>
          </a:blip>
          <a:stretch>
            <a:fillRect/>
          </a:stretch>
        </p:blipFill>
        <p:spPr>
          <a:xfrm>
            <a:off x="666981" y="5352660"/>
            <a:ext cx="1790701" cy="469901"/>
          </a:xfrm>
          <a:prstGeom prst="rect">
            <a:avLst/>
          </a:prstGeom>
          <a:ln w="88900">
            <a:miter lim="400000"/>
          </a:ln>
        </p:spPr>
      </p:pic>
      <p:pic>
        <p:nvPicPr>
          <p:cNvPr id="494" name="pasted-image.pdf" descr="pasted-image.pdf"/>
          <p:cNvPicPr>
            <a:picLocks noChangeAspect="1"/>
          </p:cNvPicPr>
          <p:nvPr/>
        </p:nvPicPr>
        <p:blipFill>
          <a:blip r:embed="rId6">
            <a:extLst/>
          </a:blip>
          <a:stretch>
            <a:fillRect/>
          </a:stretch>
        </p:blipFill>
        <p:spPr>
          <a:xfrm>
            <a:off x="3551303" y="5352660"/>
            <a:ext cx="2590801" cy="469901"/>
          </a:xfrm>
          <a:prstGeom prst="rect">
            <a:avLst/>
          </a:prstGeom>
          <a:ln w="88900">
            <a:miter lim="400000"/>
          </a:ln>
        </p:spPr>
      </p:pic>
      <p:sp>
        <p:nvSpPr>
          <p:cNvPr id="495" name="This is a decreasing function of λ:"/>
          <p:cNvSpPr txBox="1"/>
          <p:nvPr/>
        </p:nvSpPr>
        <p:spPr>
          <a:xfrm>
            <a:off x="626533" y="4564591"/>
            <a:ext cx="8727678" cy="4987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defRPr sz="2600">
                <a:solidFill>
                  <a:srgbClr val="000000"/>
                </a:solidFill>
                <a:latin typeface="Helvetica Neue"/>
                <a:ea typeface="Helvetica Neue"/>
                <a:cs typeface="Helvetica Neue"/>
                <a:sym typeface="Helvetica Neue"/>
              </a:defRPr>
            </a:lvl1pPr>
          </a:lstStyle>
          <a:p>
            <a:pPr/>
            <a:r>
              <a:t>This is a decreasing function of λ: </a:t>
            </a:r>
          </a:p>
        </p:txBody>
      </p:sp>
      <p:sp>
        <p:nvSpPr>
          <p:cNvPr id="496" name="dX is the prior mass associated with likelihoods [λ, λ+dλ]…"/>
          <p:cNvSpPr txBox="1"/>
          <p:nvPr/>
        </p:nvSpPr>
        <p:spPr>
          <a:xfrm>
            <a:off x="626533" y="6041161"/>
            <a:ext cx="10020961" cy="9051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584200">
              <a:defRPr sz="2600">
                <a:solidFill>
                  <a:srgbClr val="000000"/>
                </a:solidFill>
                <a:latin typeface="Helvetica Neue"/>
                <a:ea typeface="Helvetica Neue"/>
                <a:cs typeface="Helvetica Neue"/>
                <a:sym typeface="Helvetica Neue"/>
              </a:defRPr>
            </a:pPr>
            <a:r>
              <a:t>dX is the prior mass associated with likelihoods [λ, λ+dλ]</a:t>
            </a:r>
          </a:p>
          <a:p>
            <a:pPr algn="l" defTabSz="584200">
              <a:defRPr sz="2600">
                <a:solidFill>
                  <a:srgbClr val="000000"/>
                </a:solidFill>
                <a:latin typeface="Helvetica Neue"/>
                <a:ea typeface="Helvetica Neue"/>
                <a:cs typeface="Helvetica Neue"/>
                <a:sym typeface="Helvetica Neue"/>
              </a:defRPr>
            </a:pPr>
            <a:r>
              <a:t>An infinitesimal interval dX contributes λdx to the evidence, so that: </a:t>
            </a:r>
          </a:p>
        </p:txBody>
      </p:sp>
      <p:sp>
        <p:nvSpPr>
          <p:cNvPr id="497" name="where L(X) is the inverse of X(λ)."/>
          <p:cNvSpPr txBox="1"/>
          <p:nvPr/>
        </p:nvSpPr>
        <p:spPr>
          <a:xfrm>
            <a:off x="2751666" y="8393565"/>
            <a:ext cx="8727679" cy="4987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defRPr sz="2600">
                <a:solidFill>
                  <a:srgbClr val="000000"/>
                </a:solidFill>
                <a:latin typeface="Helvetica Neue"/>
                <a:ea typeface="Helvetica Neue"/>
                <a:cs typeface="Helvetica Neue"/>
                <a:sym typeface="Helvetica Neue"/>
              </a:defRPr>
            </a:lvl1pPr>
          </a:lstStyle>
          <a:p>
            <a:pPr/>
            <a:r>
              <a:t>where L(X) is the inverse of X(λ).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9" name="Nested Sampling Basics"/>
          <p:cNvSpPr txBox="1"/>
          <p:nvPr>
            <p:ph type="title"/>
          </p:nvPr>
        </p:nvSpPr>
        <p:spPr>
          <a:prstGeom prst="rect">
            <a:avLst/>
          </a:prstGeom>
        </p:spPr>
        <p:txBody>
          <a:bodyPr/>
          <a:lstStyle/>
          <a:p>
            <a:pPr/>
            <a:r>
              <a:t>Nested Sampling Basics </a:t>
            </a:r>
          </a:p>
        </p:txBody>
      </p:sp>
      <p:sp>
        <p:nvSpPr>
          <p:cNvPr id="500" name="Suppose that we can evaluate Lj = L(Xj), for a sequence:"/>
          <p:cNvSpPr txBox="1"/>
          <p:nvPr>
            <p:ph type="body" sz="quarter" idx="1"/>
          </p:nvPr>
        </p:nvSpPr>
        <p:spPr>
          <a:xfrm>
            <a:off x="571500" y="1663700"/>
            <a:ext cx="11861800" cy="1397000"/>
          </a:xfrm>
          <a:prstGeom prst="rect">
            <a:avLst/>
          </a:prstGeom>
        </p:spPr>
        <p:txBody>
          <a:bodyPr/>
          <a:lstStyle/>
          <a:p>
            <a:pPr marL="0" indent="0">
              <a:buSzTx/>
              <a:buNone/>
            </a:pPr>
            <a:r>
              <a:t>Suppose that we can evaluate L</a:t>
            </a:r>
            <a:r>
              <a:rPr baseline="-5999"/>
              <a:t>j</a:t>
            </a:r>
            <a:r>
              <a:t> = L(X</a:t>
            </a:r>
            <a:r>
              <a:rPr baseline="-5999"/>
              <a:t>j</a:t>
            </a:r>
            <a:r>
              <a:t>), for a sequence:</a:t>
            </a:r>
          </a:p>
        </p:txBody>
      </p:sp>
      <p:pic>
        <p:nvPicPr>
          <p:cNvPr id="501" name="pasted-image.pdf" descr="pasted-image.pdf"/>
          <p:cNvPicPr>
            <a:picLocks noChangeAspect="1"/>
          </p:cNvPicPr>
          <p:nvPr/>
        </p:nvPicPr>
        <p:blipFill>
          <a:blip r:embed="rId2">
            <a:extLst/>
          </a:blip>
          <a:stretch>
            <a:fillRect/>
          </a:stretch>
        </p:blipFill>
        <p:spPr>
          <a:xfrm>
            <a:off x="2996075" y="2401093"/>
            <a:ext cx="5867401" cy="393701"/>
          </a:xfrm>
          <a:prstGeom prst="rect">
            <a:avLst/>
          </a:prstGeom>
          <a:ln w="88900">
            <a:miter lim="400000"/>
          </a:ln>
        </p:spPr>
      </p:pic>
      <p:sp>
        <p:nvSpPr>
          <p:cNvPr id="502" name="Then the model likelihood P(d) can be estimated numerically as:"/>
          <p:cNvSpPr txBox="1"/>
          <p:nvPr/>
        </p:nvSpPr>
        <p:spPr>
          <a:xfrm>
            <a:off x="478366" y="3378200"/>
            <a:ext cx="11861801"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defTabSz="584200">
              <a:spcBef>
                <a:spcPts val="1000"/>
              </a:spcBef>
              <a:defRPr sz="2400">
                <a:solidFill>
                  <a:srgbClr val="000000"/>
                </a:solidFill>
                <a:latin typeface="Helvetica Neue"/>
                <a:ea typeface="Helvetica Neue"/>
                <a:cs typeface="Helvetica Neue"/>
                <a:sym typeface="Helvetica Neue"/>
              </a:defRPr>
            </a:lvl1pPr>
          </a:lstStyle>
          <a:p>
            <a:pPr/>
            <a:r>
              <a:t>Then the model likelihood P(d) can be estimated numerically as: </a:t>
            </a:r>
          </a:p>
        </p:txBody>
      </p:sp>
      <p:pic>
        <p:nvPicPr>
          <p:cNvPr id="503" name="pasted-image.pdf" descr="pasted-image.pdf"/>
          <p:cNvPicPr>
            <a:picLocks noChangeAspect="1"/>
          </p:cNvPicPr>
          <p:nvPr/>
        </p:nvPicPr>
        <p:blipFill>
          <a:blip r:embed="rId3">
            <a:extLst/>
          </a:blip>
          <a:stretch>
            <a:fillRect/>
          </a:stretch>
        </p:blipFill>
        <p:spPr>
          <a:xfrm>
            <a:off x="4041973" y="4171917"/>
            <a:ext cx="3251201" cy="1320801"/>
          </a:xfrm>
          <a:prstGeom prst="rect">
            <a:avLst/>
          </a:prstGeom>
          <a:ln w="88900">
            <a:miter lim="400000"/>
          </a:ln>
        </p:spPr>
      </p:pic>
      <p:sp>
        <p:nvSpPr>
          <p:cNvPr id="504" name="with a suitable set of weights, e.g. for the trapezium rule:"/>
          <p:cNvSpPr txBox="1"/>
          <p:nvPr/>
        </p:nvSpPr>
        <p:spPr>
          <a:xfrm>
            <a:off x="478366" y="5791762"/>
            <a:ext cx="11861801" cy="139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defTabSz="584200">
              <a:spcBef>
                <a:spcPts val="1000"/>
              </a:spcBef>
              <a:defRPr sz="2400">
                <a:solidFill>
                  <a:srgbClr val="000000"/>
                </a:solidFill>
                <a:latin typeface="Helvetica Neue"/>
                <a:ea typeface="Helvetica Neue"/>
                <a:cs typeface="Helvetica Neue"/>
                <a:sym typeface="Helvetica Neue"/>
              </a:defRPr>
            </a:lvl1pPr>
          </a:lstStyle>
          <a:p>
            <a:pPr/>
            <a:r>
              <a:t>with a suitable set of weights, e.g. for the trapezium rule: </a:t>
            </a:r>
          </a:p>
        </p:txBody>
      </p:sp>
      <p:pic>
        <p:nvPicPr>
          <p:cNvPr id="505" name="pasted-image.pdf" descr="pasted-image.pdf"/>
          <p:cNvPicPr>
            <a:picLocks noChangeAspect="1"/>
          </p:cNvPicPr>
          <p:nvPr/>
        </p:nvPicPr>
        <p:blipFill>
          <a:blip r:embed="rId4">
            <a:extLst/>
          </a:blip>
          <a:stretch>
            <a:fillRect/>
          </a:stretch>
        </p:blipFill>
        <p:spPr>
          <a:xfrm>
            <a:off x="4411761" y="6807200"/>
            <a:ext cx="4394201" cy="939800"/>
          </a:xfrm>
          <a:prstGeom prst="rect">
            <a:avLst/>
          </a:prstGeom>
          <a:ln w="889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Exercise: Is the coin fair? [Stopping Rule Problem]…"/>
          <p:cNvSpPr txBox="1"/>
          <p:nvPr>
            <p:ph type="title"/>
          </p:nvPr>
        </p:nvSpPr>
        <p:spPr>
          <a:xfrm>
            <a:off x="426392" y="25400"/>
            <a:ext cx="12152016" cy="9040515"/>
          </a:xfrm>
          <a:prstGeom prst="rect">
            <a:avLst/>
          </a:prstGeom>
        </p:spPr>
        <p:txBody>
          <a:bodyPr/>
          <a:lstStyle/>
          <a:p>
            <a:pPr/>
            <a:r>
              <a:t>Exercise: Is the coin fair? [Stopping Rule Problem] </a:t>
            </a:r>
          </a:p>
          <a:p>
            <a:pPr/>
          </a:p>
          <a:p>
            <a:pPr/>
            <a:r>
              <a:t>Divide students in team of 3-4 students each</a:t>
            </a:r>
          </a:p>
          <a:p>
            <a:pPr/>
            <a:r>
              <a:t>Half of the teams are Red, half are Blue</a:t>
            </a:r>
          </a:p>
          <a:p>
            <a:pPr/>
          </a:p>
          <a:p>
            <a:pPr/>
            <a:r>
              <a:rPr b="1">
                <a:latin typeface="Helvetica Neue"/>
                <a:ea typeface="Helvetica Neue"/>
                <a:cs typeface="Helvetica Neue"/>
                <a:sym typeface="Helvetica Neue"/>
              </a:rPr>
              <a:t>Blue Team:</a:t>
            </a:r>
            <a:r>
              <a:t> N=12 is fixed, H the random variable</a:t>
            </a:r>
          </a:p>
          <a:p>
            <a:pPr/>
          </a:p>
          <a:p>
            <a:pPr/>
            <a:r>
              <a:rPr b="1">
                <a:latin typeface="Helvetica Neue"/>
                <a:ea typeface="Helvetica Neue"/>
                <a:cs typeface="Helvetica Neue"/>
                <a:sym typeface="Helvetica Neue"/>
              </a:rPr>
              <a:t>Red Team: </a:t>
            </a:r>
            <a:r>
              <a:t>H=3 is fixed, N the random variable </a:t>
            </a:r>
          </a:p>
          <a:p>
            <a:pPr/>
          </a:p>
          <a:p>
            <a:pPr/>
            <a:r>
              <a:rPr b="1">
                <a:latin typeface="Helvetica Neue"/>
                <a:ea typeface="Helvetica Neue"/>
                <a:cs typeface="Helvetica Neue"/>
                <a:sym typeface="Helvetica Neue"/>
              </a:rPr>
              <a:t>Data:</a:t>
            </a:r>
            <a:r>
              <a:t> T T H T H T T T T T T H</a:t>
            </a:r>
          </a:p>
          <a:p>
            <a:pPr/>
          </a:p>
          <a:p>
            <a:pPr/>
            <a:r>
              <a:rPr b="1">
                <a:latin typeface="Helvetica Neue"/>
                <a:ea typeface="Helvetica Neue"/>
                <a:cs typeface="Helvetica Neue"/>
                <a:sym typeface="Helvetica Neue"/>
              </a:rPr>
              <a:t>Question:</a:t>
            </a:r>
            <a:r>
              <a:t> What is the p-value for the null hypothesis? </a:t>
            </a:r>
          </a:p>
          <a:p>
            <a:pPr/>
          </a:p>
          <a:p>
            <a:pPr/>
          </a:p>
          <a:p>
            <a:pPr/>
          </a:p>
          <a:p>
            <a:pPr/>
            <a:r>
              <a:t>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7" name="Nested Sampling in Action"/>
          <p:cNvSpPr txBox="1"/>
          <p:nvPr>
            <p:ph type="title"/>
          </p:nvPr>
        </p:nvSpPr>
        <p:spPr>
          <a:prstGeom prst="rect">
            <a:avLst/>
          </a:prstGeom>
        </p:spPr>
        <p:txBody>
          <a:bodyPr/>
          <a:lstStyle/>
          <a:p>
            <a:pPr/>
            <a:r>
              <a:t>Nested Sampling in Action </a:t>
            </a:r>
          </a:p>
        </p:txBody>
      </p:sp>
      <p:pic>
        <p:nvPicPr>
          <p:cNvPr id="508" name="nested_movie-10-248.mov" descr="nested_movie-10-248.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922785" y="3326600"/>
            <a:ext cx="11159230" cy="4981800"/>
          </a:xfrm>
          <a:prstGeom prst="rect">
            <a:avLst/>
          </a:prstGeom>
          <a:ln w="12700">
            <a:miter lim="400000"/>
          </a:ln>
        </p:spPr>
      </p:pic>
      <p:sp>
        <p:nvSpPr>
          <p:cNvPr id="509" name="(animation courtesy of David Parkinson)"/>
          <p:cNvSpPr txBox="1"/>
          <p:nvPr/>
        </p:nvSpPr>
        <p:spPr>
          <a:xfrm>
            <a:off x="554484" y="1631657"/>
            <a:ext cx="3988613" cy="3743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1800">
                <a:solidFill>
                  <a:srgbClr val="000000"/>
                </a:solidFill>
                <a:latin typeface="+mn-lt"/>
                <a:ea typeface="+mn-ea"/>
                <a:cs typeface="+mn-cs"/>
                <a:sym typeface="Helvetica Neue Light"/>
              </a:defRPr>
            </a:lvl1pPr>
          </a:lstStyle>
          <a:p>
            <a:pPr/>
            <a:r>
              <a:t>(animation courtesy of David Parkinson)</a:t>
            </a:r>
          </a:p>
        </p:txBody>
      </p:sp>
      <p:pic>
        <p:nvPicPr>
          <p:cNvPr id="510" name="droppedImage.pdf" descr="droppedImage.pdf"/>
          <p:cNvPicPr>
            <a:picLocks noChangeAspect="1"/>
          </p:cNvPicPr>
          <p:nvPr/>
        </p:nvPicPr>
        <p:blipFill>
          <a:blip r:embed="rId5">
            <a:extLst/>
          </a:blip>
          <a:stretch>
            <a:fillRect/>
          </a:stretch>
        </p:blipFill>
        <p:spPr>
          <a:xfrm>
            <a:off x="3115651" y="1905623"/>
            <a:ext cx="7404101" cy="1143001"/>
          </a:xfrm>
          <a:prstGeom prst="rect">
            <a:avLst/>
          </a:prstGeom>
          <a:ln w="88900">
            <a:miter lim="400000"/>
          </a:ln>
        </p:spPr>
      </p:pic>
      <p:sp>
        <p:nvSpPr>
          <p:cNvPr id="511" name="X = Prior fraction"/>
          <p:cNvSpPr txBox="1"/>
          <p:nvPr/>
        </p:nvSpPr>
        <p:spPr>
          <a:xfrm>
            <a:off x="8258774" y="8524790"/>
            <a:ext cx="1859189" cy="3743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1800">
                <a:solidFill>
                  <a:srgbClr val="000000"/>
                </a:solidFill>
                <a:latin typeface="+mn-lt"/>
                <a:ea typeface="+mn-ea"/>
                <a:cs typeface="+mn-cs"/>
                <a:sym typeface="Helvetica Neue Light"/>
              </a:defRPr>
            </a:lvl1pPr>
          </a:lstStyle>
          <a:p>
            <a:pPr/>
            <a:r>
              <a:t>X = Prior fraction</a:t>
            </a:r>
          </a:p>
        </p:txBody>
      </p:sp>
      <p:sp>
        <p:nvSpPr>
          <p:cNvPr id="512" name="2D parameter space (uniform priors)"/>
          <p:cNvSpPr txBox="1"/>
          <p:nvPr/>
        </p:nvSpPr>
        <p:spPr>
          <a:xfrm>
            <a:off x="2338377" y="3214734"/>
            <a:ext cx="3709928" cy="37437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584200">
              <a:defRPr sz="1800">
                <a:solidFill>
                  <a:srgbClr val="000000"/>
                </a:solidFill>
                <a:latin typeface="+mn-lt"/>
                <a:ea typeface="+mn-ea"/>
                <a:cs typeface="+mn-cs"/>
                <a:sym typeface="Helvetica Neue Light"/>
              </a:defRPr>
            </a:lvl1pPr>
          </a:lstStyle>
          <a:p>
            <a:pPr/>
            <a:r>
              <a:t>2D parameter space (uniform priors)</a:t>
            </a:r>
          </a:p>
        </p:txBody>
      </p:sp>
      <p:sp>
        <p:nvSpPr>
          <p:cNvPr id="513" name="1D model likelihood integral"/>
          <p:cNvSpPr txBox="1"/>
          <p:nvPr/>
        </p:nvSpPr>
        <p:spPr>
          <a:xfrm>
            <a:off x="7435005" y="3214734"/>
            <a:ext cx="3709928" cy="37437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584200">
              <a:defRPr sz="1800">
                <a:solidFill>
                  <a:srgbClr val="000000"/>
                </a:solidFill>
                <a:latin typeface="+mn-lt"/>
                <a:ea typeface="+mn-ea"/>
                <a:cs typeface="+mn-cs"/>
                <a:sym typeface="Helvetica Neue Light"/>
              </a:defRPr>
            </a:lvl1pPr>
          </a:lstStyle>
          <a:p>
            <a:pPr/>
            <a:r>
              <a:t>1D model likelihood integral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700000" fill="hold"/>
                                        <p:tgtEl>
                                          <p:spTgt spid="50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508"/>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5" name="MultiNest Sampling Approach"/>
          <p:cNvSpPr txBox="1"/>
          <p:nvPr>
            <p:ph type="title"/>
          </p:nvPr>
        </p:nvSpPr>
        <p:spPr>
          <a:prstGeom prst="rect">
            <a:avLst/>
          </a:prstGeom>
        </p:spPr>
        <p:txBody>
          <a:bodyPr/>
          <a:lstStyle/>
          <a:p>
            <a:pPr/>
            <a:r>
              <a:t>MultiNest Sampling Approach  </a:t>
            </a:r>
          </a:p>
        </p:txBody>
      </p:sp>
      <p:pic>
        <p:nvPicPr>
          <p:cNvPr id="516" name="Screen Shot 2016-04-19 at 12.22.06.png" descr="Screen Shot 2016-04-19 at 12.22.06.png"/>
          <p:cNvPicPr>
            <a:picLocks noChangeAspect="1"/>
          </p:cNvPicPr>
          <p:nvPr/>
        </p:nvPicPr>
        <p:blipFill>
          <a:blip r:embed="rId2">
            <a:extLst/>
          </a:blip>
          <a:srcRect l="0" t="0" r="0" b="5451"/>
          <a:stretch>
            <a:fillRect/>
          </a:stretch>
        </p:blipFill>
        <p:spPr>
          <a:xfrm>
            <a:off x="1328359" y="1828926"/>
            <a:ext cx="10534348" cy="6873397"/>
          </a:xfrm>
          <a:prstGeom prst="rect">
            <a:avLst/>
          </a:prstGeom>
          <a:ln w="88900">
            <a:miter lim="400000"/>
          </a:ln>
        </p:spPr>
      </p:pic>
      <p:sp>
        <p:nvSpPr>
          <p:cNvPr id="517" name="(Slide courtesy of Mike Hobson)"/>
          <p:cNvSpPr txBox="1"/>
          <p:nvPr/>
        </p:nvSpPr>
        <p:spPr>
          <a:xfrm>
            <a:off x="567266" y="1596030"/>
            <a:ext cx="8727679" cy="4987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defRPr sz="2600">
                <a:solidFill>
                  <a:srgbClr val="000000"/>
                </a:solidFill>
                <a:latin typeface="Helvetica Neue"/>
                <a:ea typeface="Helvetica Neue"/>
                <a:cs typeface="Helvetica Neue"/>
                <a:sym typeface="Helvetica Neue"/>
              </a:defRPr>
            </a:lvl1pPr>
          </a:lstStyle>
          <a:p>
            <a:pPr/>
            <a:r>
              <a:t>(Slide courtesy of Mike Hobson) </a:t>
            </a:r>
          </a:p>
        </p:txBody>
      </p:sp>
      <p:sp>
        <p:nvSpPr>
          <p:cNvPr id="518" name="Rectangle"/>
          <p:cNvSpPr/>
          <p:nvPr/>
        </p:nvSpPr>
        <p:spPr>
          <a:xfrm>
            <a:off x="5465398" y="6640909"/>
            <a:ext cx="5858306" cy="787401"/>
          </a:xfrm>
          <a:prstGeom prst="rect">
            <a:avLst/>
          </a:prstGeom>
          <a:ln w="25400">
            <a:solidFill>
              <a:schemeClr val="accent2"/>
            </a:solidFill>
            <a:miter lim="400000"/>
          </a:ln>
        </p:spPr>
        <p:txBody>
          <a:bodyPr lIns="50800" tIns="50800" rIns="50800" bIns="50800" anchor="ctr"/>
          <a:lstStyle/>
          <a:p>
            <a:pPr>
              <a:defRPr>
                <a:effectLst>
                  <a:outerShdw sx="100000" sy="100000" kx="0" ky="0" algn="b" rotWithShape="0" blurRad="63500" dist="25400" dir="2700000">
                    <a:srgbClr val="000000">
                      <a:alpha val="70000"/>
                    </a:srgbClr>
                  </a:outerShdw>
                </a:effectLst>
              </a:defRPr>
            </a:pPr>
          </a:p>
        </p:txBody>
      </p:sp>
      <p:sp>
        <p:nvSpPr>
          <p:cNvPr id="519" name="Hard!"/>
          <p:cNvSpPr txBox="1"/>
          <p:nvPr/>
        </p:nvSpPr>
        <p:spPr>
          <a:xfrm>
            <a:off x="11420102" y="6673776"/>
            <a:ext cx="1408330" cy="721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solidFill>
                <a:latin typeface="Helvetica Neue"/>
                <a:ea typeface="Helvetica Neue"/>
                <a:cs typeface="Helvetica Neue"/>
                <a:sym typeface="Helvetica Neue"/>
              </a:defRPr>
            </a:lvl1pPr>
          </a:lstStyle>
          <a:p>
            <a:pPr/>
            <a:r>
              <a:t>Hard!</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1" name="Nested Sampling: Sampling Step"/>
          <p:cNvSpPr txBox="1"/>
          <p:nvPr>
            <p:ph type="title"/>
          </p:nvPr>
        </p:nvSpPr>
        <p:spPr>
          <a:prstGeom prst="rect">
            <a:avLst/>
          </a:prstGeom>
        </p:spPr>
        <p:txBody>
          <a:bodyPr/>
          <a:lstStyle/>
          <a:p>
            <a:pPr/>
            <a:r>
              <a:t>Nested Sampling: Sampling Step </a:t>
            </a:r>
          </a:p>
        </p:txBody>
      </p:sp>
      <p:sp>
        <p:nvSpPr>
          <p:cNvPr id="522" name="The hardest part is to sample uniformly from the prior subject to the hard constraint that the likelihood needs to be above a certain level.…"/>
          <p:cNvSpPr txBox="1"/>
          <p:nvPr>
            <p:ph type="body" idx="1"/>
          </p:nvPr>
        </p:nvSpPr>
        <p:spPr>
          <a:xfrm>
            <a:off x="1883119" y="1634690"/>
            <a:ext cx="10839749" cy="9312508"/>
          </a:xfrm>
          <a:prstGeom prst="rect">
            <a:avLst/>
          </a:prstGeom>
        </p:spPr>
        <p:txBody>
          <a:bodyPr/>
          <a:lstStyle/>
          <a:p>
            <a:pPr/>
            <a:r>
              <a:t>The hardest part is to sample uniformly from the prior subject to the hard constraint that the likelihood needs to be above a certain level.  </a:t>
            </a:r>
          </a:p>
          <a:p>
            <a:pPr/>
            <a:r>
              <a:t>Many specific implementations of this sampling step: </a:t>
            </a:r>
          </a:p>
          <a:p>
            <a:pPr lvl="1"/>
            <a:r>
              <a:t>Single ellipsoidal sampling (Mukherjee+06)</a:t>
            </a:r>
          </a:p>
          <a:p>
            <a:pPr lvl="1"/>
            <a:r>
              <a:t>Metropolis nested sampling (Sivia&amp;Skilling06)</a:t>
            </a:r>
          </a:p>
          <a:p>
            <a:pPr lvl="1"/>
            <a:r>
              <a:t>Clustered and simultaneous ellipsoidal sampling (Shaw+07) </a:t>
            </a:r>
          </a:p>
          <a:p>
            <a:pPr lvl="1"/>
            <a:r>
              <a:t>Ellipsoidal sampling with k-means (Feroz&amp;Hobson08)</a:t>
            </a:r>
          </a:p>
          <a:p>
            <a:pPr lvl="1"/>
            <a:r>
              <a:t>Rejection sampling (MultiNest, Feroz&amp;Hobson09)</a:t>
            </a:r>
          </a:p>
          <a:p>
            <a:pPr lvl="1"/>
            <a:r>
              <a:t>Diffusion nested sampling (Brewer+09)</a:t>
            </a:r>
          </a:p>
          <a:p>
            <a:pPr lvl="1"/>
            <a:r>
              <a:t>Artificial neural networks (Graff+12)</a:t>
            </a:r>
          </a:p>
          <a:p>
            <a:pPr lvl="1"/>
            <a:r>
              <a:t>Galilean Sampling (Betancourt11; Feroz&amp;Skilling13)</a:t>
            </a:r>
          </a:p>
          <a:p>
            <a:pPr lvl="1"/>
            <a:r>
              <a:t>Simultaneous ellipsoidal sampling with X-means (DIAMONDS, Corsaro&amp;deRidder14)</a:t>
            </a:r>
          </a:p>
          <a:p>
            <a:pPr lvl="1"/>
            <a:r>
              <a:t>Slice Sampling Nested Sampling (PolyChord, Handley+15)</a:t>
            </a:r>
          </a:p>
          <a:p>
            <a:pPr lvl="1"/>
            <a:r>
              <a:t>… there will be others, no doubt.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4" name="Sampling Step: Ellipsoid Fit"/>
          <p:cNvSpPr txBox="1"/>
          <p:nvPr>
            <p:ph type="title"/>
          </p:nvPr>
        </p:nvSpPr>
        <p:spPr>
          <a:xfrm>
            <a:off x="571500" y="-215900"/>
            <a:ext cx="11861800" cy="1397000"/>
          </a:xfrm>
          <a:prstGeom prst="rect">
            <a:avLst/>
          </a:prstGeom>
        </p:spPr>
        <p:txBody>
          <a:bodyPr/>
          <a:lstStyle/>
          <a:p>
            <a:pPr/>
            <a:r>
              <a:t>Sampling Step: Ellipsoid Fit  </a:t>
            </a:r>
          </a:p>
        </p:txBody>
      </p:sp>
      <p:sp>
        <p:nvSpPr>
          <p:cNvPr id="525" name="Simple MCMC (e.g. Metropolis-Hastings) works but can be inefficient…"/>
          <p:cNvSpPr txBox="1"/>
          <p:nvPr>
            <p:ph type="body" idx="1"/>
          </p:nvPr>
        </p:nvSpPr>
        <p:spPr>
          <a:prstGeom prst="rect">
            <a:avLst/>
          </a:prstGeom>
        </p:spPr>
        <p:txBody>
          <a:bodyPr/>
          <a:lstStyle/>
          <a:p>
            <a:pPr/>
            <a:r>
              <a:t>Simple MCMC (e.g. Metropolis-Hastings) works but can be inefficient</a:t>
            </a:r>
          </a:p>
          <a:p>
            <a:pPr/>
            <a:r>
              <a:t>Mukherjee+06: Take advantage of the existing live points. Fit an ellipsoid to the live point, enlarge it sufficiently (to account for non-ellipsoidal shape), then sample from it using an exact method:  </a:t>
            </a:r>
          </a:p>
          <a:p>
            <a:pPr/>
          </a:p>
          <a:p>
            <a:pPr/>
          </a:p>
          <a:p>
            <a:pPr/>
          </a:p>
          <a:p>
            <a:pPr/>
          </a:p>
          <a:p>
            <a:pPr/>
          </a:p>
          <a:p>
            <a:pPr/>
          </a:p>
          <a:p>
            <a:pPr/>
          </a:p>
          <a:p>
            <a:pPr/>
          </a:p>
          <a:p>
            <a:pPr/>
            <a:r>
              <a:t>This works, but is problematic/inefficient for multi-modal likelihoods and/or strong, non-linear degeneracies between parameters. </a:t>
            </a:r>
          </a:p>
        </p:txBody>
      </p:sp>
      <p:pic>
        <p:nvPicPr>
          <p:cNvPr id="526" name="Screen Shot 2016-04-19 at 21.33.39.png" descr="Screen Shot 2016-04-19 at 21.33.39.png"/>
          <p:cNvPicPr>
            <a:picLocks noChangeAspect="1"/>
          </p:cNvPicPr>
          <p:nvPr/>
        </p:nvPicPr>
        <p:blipFill>
          <a:blip r:embed="rId2">
            <a:extLst/>
          </a:blip>
          <a:stretch>
            <a:fillRect/>
          </a:stretch>
        </p:blipFill>
        <p:spPr>
          <a:xfrm>
            <a:off x="2887133" y="3652964"/>
            <a:ext cx="6858001" cy="3403601"/>
          </a:xfrm>
          <a:prstGeom prst="rect">
            <a:avLst/>
          </a:prstGeom>
          <a:ln w="889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8" name="Sampling Step: Multimodal Sampling"/>
          <p:cNvSpPr txBox="1"/>
          <p:nvPr>
            <p:ph type="title"/>
          </p:nvPr>
        </p:nvSpPr>
        <p:spPr>
          <a:xfrm>
            <a:off x="571500" y="-215900"/>
            <a:ext cx="11861800" cy="1397000"/>
          </a:xfrm>
          <a:prstGeom prst="rect">
            <a:avLst/>
          </a:prstGeom>
        </p:spPr>
        <p:txBody>
          <a:bodyPr/>
          <a:lstStyle/>
          <a:p>
            <a:pPr/>
            <a:r>
              <a:t>Sampling Step: Multimodal Sampling </a:t>
            </a:r>
          </a:p>
        </p:txBody>
      </p:sp>
      <p:sp>
        <p:nvSpPr>
          <p:cNvPr id="529" name="Feroz&amp;Hobson08; Feroz+08: At each nested sampling iteration…"/>
          <p:cNvSpPr txBox="1"/>
          <p:nvPr>
            <p:ph type="body" idx="1"/>
          </p:nvPr>
        </p:nvSpPr>
        <p:spPr>
          <a:xfrm>
            <a:off x="571500" y="3953933"/>
            <a:ext cx="11861800" cy="6565901"/>
          </a:xfrm>
          <a:prstGeom prst="rect">
            <a:avLst/>
          </a:prstGeom>
        </p:spPr>
        <p:txBody>
          <a:bodyPr/>
          <a:lstStyle/>
          <a:p>
            <a:pPr/>
            <a:r>
              <a:t>Feroz&amp;Hobson08; Feroz+08: At each nested sampling iteration</a:t>
            </a:r>
          </a:p>
          <a:p>
            <a:pPr lvl="1"/>
            <a:r>
              <a:t>Partition active points into clusters </a:t>
            </a:r>
          </a:p>
          <a:p>
            <a:pPr lvl="1"/>
            <a:r>
              <a:t>Construct ellipsoidal bounds to each cluster </a:t>
            </a:r>
          </a:p>
          <a:p>
            <a:pPr lvl="1"/>
            <a:r>
              <a:t>Determine ellipsoid overlap </a:t>
            </a:r>
          </a:p>
          <a:p>
            <a:pPr lvl="1"/>
            <a:r>
              <a:t>Remove point with lowest L</a:t>
            </a:r>
            <a:r>
              <a:rPr baseline="-5999"/>
              <a:t>i </a:t>
            </a:r>
            <a:r>
              <a:t>from active points; increment evidence.</a:t>
            </a:r>
          </a:p>
          <a:p>
            <a:pPr lvl="1"/>
            <a:r>
              <a:t>Pick ellipsoid randomly and sample new point with L&gt; L</a:t>
            </a:r>
            <a:r>
              <a:rPr baseline="-5999"/>
              <a:t>i </a:t>
            </a:r>
            <a:r>
              <a:t>accounting for overlaps </a:t>
            </a:r>
          </a:p>
          <a:p>
            <a:pPr/>
          </a:p>
          <a:p>
            <a:pPr/>
            <a:r>
              <a:t>Each isolated cluster gives local evidence </a:t>
            </a:r>
          </a:p>
          <a:p>
            <a:pPr/>
            <a:r>
              <a:t>Global evidence is the sum of the local evidences </a:t>
            </a:r>
          </a:p>
          <a:p>
            <a:pPr/>
          </a:p>
          <a:p>
            <a:pPr/>
          </a:p>
          <a:p>
            <a:pPr/>
          </a:p>
          <a:p>
            <a:pPr/>
          </a:p>
          <a:p>
            <a:pPr/>
          </a:p>
          <a:p>
            <a:pPr/>
          </a:p>
          <a:p>
            <a:pPr/>
          </a:p>
          <a:p>
            <a:pPr/>
          </a:p>
          <a:p>
            <a:pPr/>
            <a:r>
              <a:t>This works, but is problematic/inefficient for multi-modal likelihoods and/or strong, non-linear degeneracies between parameters. </a:t>
            </a:r>
          </a:p>
        </p:txBody>
      </p:sp>
      <p:pic>
        <p:nvPicPr>
          <p:cNvPr id="530" name="Screen Shot 2016-04-19 at 21.36.36.png" descr="Screen Shot 2016-04-19 at 21.36.36.png"/>
          <p:cNvPicPr>
            <a:picLocks noChangeAspect="1"/>
          </p:cNvPicPr>
          <p:nvPr/>
        </p:nvPicPr>
        <p:blipFill>
          <a:blip r:embed="rId2">
            <a:extLst/>
          </a:blip>
          <a:stretch>
            <a:fillRect/>
          </a:stretch>
        </p:blipFill>
        <p:spPr>
          <a:xfrm>
            <a:off x="9690666" y="1959569"/>
            <a:ext cx="3265589" cy="1803849"/>
          </a:xfrm>
          <a:prstGeom prst="rect">
            <a:avLst/>
          </a:prstGeom>
          <a:ln w="88900">
            <a:miter lim="400000"/>
          </a:ln>
        </p:spPr>
      </p:pic>
      <p:pic>
        <p:nvPicPr>
          <p:cNvPr id="531" name="Screen Shot 2016-04-19 at 21.36.25.png" descr="Screen Shot 2016-04-19 at 21.36.25.png"/>
          <p:cNvPicPr>
            <a:picLocks noChangeAspect="1"/>
          </p:cNvPicPr>
          <p:nvPr/>
        </p:nvPicPr>
        <p:blipFill>
          <a:blip r:embed="rId3">
            <a:extLst/>
          </a:blip>
          <a:stretch>
            <a:fillRect/>
          </a:stretch>
        </p:blipFill>
        <p:spPr>
          <a:xfrm>
            <a:off x="6500145" y="1868416"/>
            <a:ext cx="3424118" cy="1978926"/>
          </a:xfrm>
          <a:prstGeom prst="rect">
            <a:avLst/>
          </a:prstGeom>
          <a:ln w="88900">
            <a:miter lim="400000"/>
          </a:ln>
        </p:spPr>
      </p:pic>
      <p:pic>
        <p:nvPicPr>
          <p:cNvPr id="532" name="Screen Shot 2016-04-19 at 21.36.21.png" descr="Screen Shot 2016-04-19 at 21.36.21.png"/>
          <p:cNvPicPr>
            <a:picLocks noChangeAspect="1"/>
          </p:cNvPicPr>
          <p:nvPr/>
        </p:nvPicPr>
        <p:blipFill>
          <a:blip r:embed="rId4">
            <a:extLst/>
          </a:blip>
          <a:stretch>
            <a:fillRect/>
          </a:stretch>
        </p:blipFill>
        <p:spPr>
          <a:xfrm>
            <a:off x="3490245" y="1784492"/>
            <a:ext cx="3223735" cy="1978926"/>
          </a:xfrm>
          <a:prstGeom prst="rect">
            <a:avLst/>
          </a:prstGeom>
          <a:ln w="88900">
            <a:miter lim="400000"/>
          </a:ln>
        </p:spPr>
      </p:pic>
      <p:pic>
        <p:nvPicPr>
          <p:cNvPr id="533" name="Screen Shot 2016-04-19 at 21.36.04.png" descr="Screen Shot 2016-04-19 at 21.36.04.png"/>
          <p:cNvPicPr>
            <a:picLocks noChangeAspect="1"/>
          </p:cNvPicPr>
          <p:nvPr/>
        </p:nvPicPr>
        <p:blipFill>
          <a:blip r:embed="rId5">
            <a:extLst/>
          </a:blip>
          <a:stretch>
            <a:fillRect/>
          </a:stretch>
        </p:blipFill>
        <p:spPr>
          <a:xfrm>
            <a:off x="421079" y="1868416"/>
            <a:ext cx="2961726" cy="1811079"/>
          </a:xfrm>
          <a:prstGeom prst="rect">
            <a:avLst/>
          </a:prstGeom>
          <a:ln w="889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5" name="Test: Gaussian Mixture Model"/>
          <p:cNvSpPr txBox="1"/>
          <p:nvPr>
            <p:ph type="title"/>
          </p:nvPr>
        </p:nvSpPr>
        <p:spPr>
          <a:prstGeom prst="rect">
            <a:avLst/>
          </a:prstGeom>
        </p:spPr>
        <p:txBody>
          <a:bodyPr/>
          <a:lstStyle/>
          <a:p>
            <a:pPr/>
            <a:r>
              <a:t>Test: Gaussian Mixture Model </a:t>
            </a:r>
          </a:p>
        </p:txBody>
      </p:sp>
      <p:pic>
        <p:nvPicPr>
          <p:cNvPr id="536" name="Screen Shot 2016-04-19 at 21.43.05.png" descr="Screen Shot 2016-04-19 at 21.43.05.png"/>
          <p:cNvPicPr>
            <a:picLocks noChangeAspect="1"/>
          </p:cNvPicPr>
          <p:nvPr/>
        </p:nvPicPr>
        <p:blipFill>
          <a:blip r:embed="rId2">
            <a:extLst/>
          </a:blip>
          <a:stretch>
            <a:fillRect/>
          </a:stretch>
        </p:blipFill>
        <p:spPr>
          <a:xfrm>
            <a:off x="1346365" y="2126559"/>
            <a:ext cx="10312070" cy="6456412"/>
          </a:xfrm>
          <a:prstGeom prst="rect">
            <a:avLst/>
          </a:prstGeom>
          <a:ln w="88900">
            <a:miter lim="400000"/>
          </a:ln>
        </p:spPr>
      </p:pic>
      <p:sp>
        <p:nvSpPr>
          <p:cNvPr id="537" name="(Slide courtesy of Mike Hobson)"/>
          <p:cNvSpPr txBox="1"/>
          <p:nvPr/>
        </p:nvSpPr>
        <p:spPr>
          <a:xfrm>
            <a:off x="567266" y="1596030"/>
            <a:ext cx="8727679" cy="4987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defRPr sz="2600">
                <a:solidFill>
                  <a:srgbClr val="000000"/>
                </a:solidFill>
                <a:latin typeface="Helvetica Neue"/>
                <a:ea typeface="Helvetica Neue"/>
                <a:cs typeface="Helvetica Neue"/>
                <a:sym typeface="Helvetica Neue"/>
              </a:defRPr>
            </a:lvl1pPr>
          </a:lstStyle>
          <a:p>
            <a:pPr/>
            <a:r>
              <a:t>(Slide courtesy of Mike Hobson) </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9" name="Test: Egg-Box Likelihood"/>
          <p:cNvSpPr txBox="1"/>
          <p:nvPr>
            <p:ph type="title"/>
          </p:nvPr>
        </p:nvSpPr>
        <p:spPr>
          <a:prstGeom prst="rect">
            <a:avLst/>
          </a:prstGeom>
        </p:spPr>
        <p:txBody>
          <a:bodyPr/>
          <a:lstStyle/>
          <a:p>
            <a:pPr/>
            <a:r>
              <a:t>Test: Egg-Box Likelihood </a:t>
            </a:r>
          </a:p>
        </p:txBody>
      </p:sp>
      <p:sp>
        <p:nvSpPr>
          <p:cNvPr id="540" name="A more challenging example is the egg-box likelihood:…"/>
          <p:cNvSpPr txBox="1"/>
          <p:nvPr>
            <p:ph type="body" sz="half" idx="1"/>
          </p:nvPr>
        </p:nvSpPr>
        <p:spPr>
          <a:xfrm>
            <a:off x="784555" y="1905623"/>
            <a:ext cx="11861801" cy="2667001"/>
          </a:xfrm>
          <a:prstGeom prst="rect">
            <a:avLst/>
          </a:prstGeom>
        </p:spPr>
        <p:txBody>
          <a:bodyPr/>
          <a:lstStyle/>
          <a:p>
            <a:pPr/>
            <a:r>
              <a:t>A more challenging example is the egg-box likelihood:</a:t>
            </a:r>
          </a:p>
          <a:p>
            <a:pPr/>
          </a:p>
          <a:p>
            <a:pPr/>
          </a:p>
          <a:p>
            <a:pPr/>
          </a:p>
          <a:p>
            <a:pPr/>
            <a:r>
              <a:t>Prior:  </a:t>
            </a:r>
          </a:p>
        </p:txBody>
      </p:sp>
      <p:pic>
        <p:nvPicPr>
          <p:cNvPr id="541" name="droppedImage.png" descr="droppedImage.png"/>
          <p:cNvPicPr>
            <a:picLocks noChangeAspect="1"/>
          </p:cNvPicPr>
          <p:nvPr/>
        </p:nvPicPr>
        <p:blipFill>
          <a:blip r:embed="rId2">
            <a:extLst/>
          </a:blip>
          <a:srcRect l="0" t="9406" r="51339" b="8229"/>
          <a:stretch>
            <a:fillRect/>
          </a:stretch>
        </p:blipFill>
        <p:spPr>
          <a:xfrm>
            <a:off x="1135632" y="5257673"/>
            <a:ext cx="5028451" cy="3210121"/>
          </a:xfrm>
          <a:prstGeom prst="rect">
            <a:avLst/>
          </a:prstGeom>
          <a:ln w="88900">
            <a:miter lim="400000"/>
          </a:ln>
        </p:spPr>
      </p:pic>
      <p:pic>
        <p:nvPicPr>
          <p:cNvPr id="542" name="MNeggboxAnimation.mov" descr="MNeggboxAnimation.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6663266" y="4614209"/>
            <a:ext cx="6005256" cy="4203679"/>
          </a:xfrm>
          <a:prstGeom prst="rect">
            <a:avLst/>
          </a:prstGeom>
          <a:ln w="12700">
            <a:miter lim="400000"/>
          </a:ln>
        </p:spPr>
      </p:pic>
      <p:pic>
        <p:nvPicPr>
          <p:cNvPr id="543" name="pasted-image.pdf" descr="pasted-image.pdf"/>
          <p:cNvPicPr>
            <a:picLocks noChangeAspect="1"/>
          </p:cNvPicPr>
          <p:nvPr/>
        </p:nvPicPr>
        <p:blipFill>
          <a:blip r:embed="rId6">
            <a:extLst/>
          </a:blip>
          <a:stretch>
            <a:fillRect/>
          </a:stretch>
        </p:blipFill>
        <p:spPr>
          <a:xfrm>
            <a:off x="1341239" y="2534399"/>
            <a:ext cx="6383553" cy="891611"/>
          </a:xfrm>
          <a:prstGeom prst="rect">
            <a:avLst/>
          </a:prstGeom>
          <a:ln w="88900">
            <a:miter lim="400000"/>
          </a:ln>
        </p:spPr>
      </p:pic>
      <p:pic>
        <p:nvPicPr>
          <p:cNvPr id="544" name="pasted-image.pdf" descr="pasted-image.pdf"/>
          <p:cNvPicPr>
            <a:picLocks noChangeAspect="1"/>
          </p:cNvPicPr>
          <p:nvPr/>
        </p:nvPicPr>
        <p:blipFill>
          <a:blip r:embed="rId7">
            <a:extLst/>
          </a:blip>
          <a:stretch>
            <a:fillRect/>
          </a:stretch>
        </p:blipFill>
        <p:spPr>
          <a:xfrm>
            <a:off x="2476962" y="3923731"/>
            <a:ext cx="4204162" cy="392814"/>
          </a:xfrm>
          <a:prstGeom prst="rect">
            <a:avLst/>
          </a:prstGeom>
          <a:ln w="88900">
            <a:miter lim="400000"/>
          </a:ln>
        </p:spPr>
      </p:pic>
      <p:sp>
        <p:nvSpPr>
          <p:cNvPr id="545" name="(Animation: Farhan Feroz)"/>
          <p:cNvSpPr txBox="1"/>
          <p:nvPr/>
        </p:nvSpPr>
        <p:spPr>
          <a:xfrm>
            <a:off x="9062177" y="1587563"/>
            <a:ext cx="8727679" cy="4987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defRPr sz="2600">
                <a:solidFill>
                  <a:srgbClr val="000000"/>
                </a:solidFill>
                <a:latin typeface="Helvetica Neue"/>
                <a:ea typeface="Helvetica Neue"/>
                <a:cs typeface="Helvetica Neue"/>
                <a:sym typeface="Helvetica Neue"/>
              </a:defRPr>
            </a:lvl1pPr>
          </a:lstStyle>
          <a:p>
            <a:pPr/>
            <a:r>
              <a:t>(Animation: Farhan Feroz) </a:t>
            </a:r>
          </a:p>
        </p:txBody>
      </p:sp>
      <p:sp>
        <p:nvSpPr>
          <p:cNvPr id="546" name="Likelihood"/>
          <p:cNvSpPr txBox="1"/>
          <p:nvPr/>
        </p:nvSpPr>
        <p:spPr>
          <a:xfrm>
            <a:off x="3011685" y="8606351"/>
            <a:ext cx="1276351"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chemeClr val="accent5">
                    <a:hueOff val="457874"/>
                    <a:satOff val="-29218"/>
                    <a:lumOff val="-29125"/>
                  </a:schemeClr>
                </a:solidFill>
                <a:latin typeface="Helvetica Neue"/>
                <a:ea typeface="Helvetica Neue"/>
                <a:cs typeface="Helvetica Neue"/>
                <a:sym typeface="Helvetica Neue"/>
              </a:defRPr>
            </a:lvl1pPr>
          </a:lstStyle>
          <a:p>
            <a:pPr/>
            <a:r>
              <a:t>Likelihood</a:t>
            </a:r>
          </a:p>
        </p:txBody>
      </p:sp>
      <p:sp>
        <p:nvSpPr>
          <p:cNvPr id="547" name="Sampling (30k likelihood evaluations)"/>
          <p:cNvSpPr txBox="1"/>
          <p:nvPr/>
        </p:nvSpPr>
        <p:spPr>
          <a:xfrm>
            <a:off x="7370797" y="8548866"/>
            <a:ext cx="4301491"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chemeClr val="accent5">
                    <a:hueOff val="457874"/>
                    <a:satOff val="-29218"/>
                    <a:lumOff val="-29125"/>
                  </a:schemeClr>
                </a:solidFill>
                <a:latin typeface="Helvetica Neue"/>
                <a:ea typeface="Helvetica Neue"/>
                <a:cs typeface="Helvetica Neue"/>
                <a:sym typeface="Helvetica Neue"/>
              </a:defRPr>
            </a:lvl1pPr>
          </a:lstStyle>
          <a:p>
            <a:pPr/>
            <a:r>
              <a:t>Sampling (30k likelihood evaluations)</a:t>
            </a:r>
          </a:p>
        </p:txBody>
      </p:sp>
      <p:pic>
        <p:nvPicPr>
          <p:cNvPr id="548" name="pasted-image.pdf" descr="pasted-image.pdf"/>
          <p:cNvPicPr>
            <a:picLocks noChangeAspect="1"/>
          </p:cNvPicPr>
          <p:nvPr/>
        </p:nvPicPr>
        <p:blipFill>
          <a:blip r:embed="rId8">
            <a:extLst/>
          </a:blip>
          <a:stretch>
            <a:fillRect/>
          </a:stretch>
        </p:blipFill>
        <p:spPr>
          <a:xfrm>
            <a:off x="2431785" y="4706620"/>
            <a:ext cx="8157350" cy="405131"/>
          </a:xfrm>
          <a:prstGeom prst="rect">
            <a:avLst/>
          </a:prstGeom>
          <a:ln w="889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42"/>
                                        </p:tgtEl>
                                        <p:attrNameLst>
                                          <p:attrName>style.visibility</p:attrName>
                                        </p:attrNameLst>
                                      </p:cBhvr>
                                      <p:to>
                                        <p:strVal val="visible"/>
                                      </p:to>
                                    </p:set>
                                  </p:childTnLst>
                                </p:cTn>
                              </p:par>
                            </p:childTnLst>
                          </p:cTn>
                        </p:par>
                        <p:par>
                          <p:cTn id="7" fill="hold">
                            <p:stCondLst>
                              <p:cond delay="0"/>
                            </p:stCondLst>
                            <p:childTnLst>
                              <p:par>
                                <p:cTn id="8" presetClass="mediacall" nodeType="afterEffect" presetSubtype="0" presetID="1" grpId="2" fill="hold">
                                  <p:stCondLst>
                                    <p:cond delay="0"/>
                                  </p:stCondLst>
                                  <p:childTnLst>
                                    <p:cmd type="call" cmd="playFrom(0.0)">
                                      <p:cBhvr>
                                        <p:cTn id="9" dur="20000" fill="hold"/>
                                        <p:tgtEl>
                                          <p:spTgt spid="54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0" fill="hold" display="0">
                  <p:stCondLst>
                    <p:cond delay="indefinite"/>
                  </p:stCondLst>
                </p:cTn>
                <p:tgtEl>
                  <p:spTgt spid="542"/>
                </p:tgtEl>
              </p:cMediaNode>
            </p:video>
          </p:childTnLst>
        </p:cTn>
      </p:par>
    </p:tnLst>
    <p:bldLst>
      <p:bldP build="whole" bldLvl="1" animBg="1" rev="0" advAuto="0" spid="542" grpId="1"/>
    </p:bldLst>
  </p:timing>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0" name="Test: Multiple Gaussian Shells"/>
          <p:cNvSpPr txBox="1"/>
          <p:nvPr>
            <p:ph type="title"/>
          </p:nvPr>
        </p:nvSpPr>
        <p:spPr>
          <a:prstGeom prst="rect">
            <a:avLst/>
          </a:prstGeom>
        </p:spPr>
        <p:txBody>
          <a:bodyPr/>
          <a:lstStyle/>
          <a:p>
            <a:pPr/>
            <a:r>
              <a:t>Test: Multiple Gaussian Shells </a:t>
            </a:r>
          </a:p>
        </p:txBody>
      </p:sp>
      <p:pic>
        <p:nvPicPr>
          <p:cNvPr id="551" name="droppedImage.png" descr="droppedImage.png"/>
          <p:cNvPicPr>
            <a:picLocks noChangeAspect="1"/>
          </p:cNvPicPr>
          <p:nvPr/>
        </p:nvPicPr>
        <p:blipFill>
          <a:blip r:embed="rId2">
            <a:extLst/>
          </a:blip>
          <a:stretch>
            <a:fillRect/>
          </a:stretch>
        </p:blipFill>
        <p:spPr>
          <a:xfrm>
            <a:off x="7010400" y="1581150"/>
            <a:ext cx="5677535" cy="3848960"/>
          </a:xfrm>
          <a:prstGeom prst="rect">
            <a:avLst/>
          </a:prstGeom>
          <a:ln w="88900">
            <a:miter lim="400000"/>
          </a:ln>
        </p:spPr>
      </p:pic>
      <p:sp>
        <p:nvSpPr>
          <p:cNvPr id="552" name="Courtesy Mike Hobson"/>
          <p:cNvSpPr txBox="1"/>
          <p:nvPr/>
        </p:nvSpPr>
        <p:spPr>
          <a:xfrm rot="16200000">
            <a:off x="-494655" y="2903945"/>
            <a:ext cx="2371014" cy="3743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1800">
                <a:solidFill>
                  <a:srgbClr val="000000"/>
                </a:solidFill>
                <a:latin typeface="+mn-lt"/>
                <a:ea typeface="+mn-ea"/>
                <a:cs typeface="+mn-cs"/>
                <a:sym typeface="Helvetica Neue Light"/>
              </a:defRPr>
            </a:lvl1pPr>
          </a:lstStyle>
          <a:p>
            <a:pPr/>
            <a:r>
              <a:t>Courtesy Mike Hobson</a:t>
            </a:r>
          </a:p>
        </p:txBody>
      </p:sp>
      <p:graphicFrame>
        <p:nvGraphicFramePr>
          <p:cNvPr id="553" name="Table"/>
          <p:cNvGraphicFramePr/>
          <p:nvPr/>
        </p:nvGraphicFramePr>
        <p:xfrm>
          <a:off x="3301999" y="5916558"/>
          <a:ext cx="6400801" cy="25781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067951"/>
                <a:gridCol w="2067951"/>
                <a:gridCol w="2264898"/>
              </a:tblGrid>
              <a:tr h="736600">
                <a:tc>
                  <a:txBody>
                    <a:bodyPr/>
                    <a:lstStyle/>
                    <a:p>
                      <a:pPr algn="ctr" defTabSz="457200">
                        <a:defRPr sz="1800">
                          <a:solidFill>
                            <a:srgbClr val="000000"/>
                          </a:solidFill>
                        </a:defRPr>
                      </a:pPr>
                      <a:r>
                        <a:rPr>
                          <a:latin typeface="+mn-lt"/>
                          <a:ea typeface="+mn-ea"/>
                          <a:cs typeface="+mn-cs"/>
                          <a:sym typeface="Helvetica Neue Light"/>
                        </a:rPr>
                        <a:t>D</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solidFill>
                            <a:srgbClr val="000000"/>
                          </a:solidFill>
                          <a:latin typeface="+mn-lt"/>
                          <a:ea typeface="+mn-ea"/>
                          <a:cs typeface="+mn-cs"/>
                          <a:sym typeface="Helvetica Neue Light"/>
                        </a:defRPr>
                      </a:pPr>
                      <a:r>
                        <a:t>N</a:t>
                      </a:r>
                      <a:r>
                        <a:rPr baseline="-5999"/>
                        <a:t>like</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1800">
                          <a:solidFill>
                            <a:srgbClr val="000000"/>
                          </a:solidFill>
                        </a:defRPr>
                      </a:pPr>
                      <a:r>
                        <a:rPr sz="3200">
                          <a:latin typeface="+mn-lt"/>
                          <a:ea typeface="+mn-ea"/>
                          <a:cs typeface="+mn-cs"/>
                          <a:sym typeface="Helvetica Neue Light"/>
                        </a:rPr>
                        <a:t>Efficiency</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368299">
                <a:tc>
                  <a:txBody>
                    <a:bodyPr/>
                    <a:lstStyle/>
                    <a:p>
                      <a:pPr algn="ctr" defTabSz="457200">
                        <a:defRPr sz="1800">
                          <a:solidFill>
                            <a:srgbClr val="000000"/>
                          </a:solidFill>
                        </a:defRPr>
                      </a:pPr>
                      <a:r>
                        <a:rPr>
                          <a:latin typeface="+mn-lt"/>
                          <a:ea typeface="+mn-ea"/>
                          <a:cs typeface="+mn-cs"/>
                          <a:sym typeface="Helvetica Neue Light"/>
                        </a:rPr>
                        <a:t>2</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1800">
                          <a:solidFill>
                            <a:srgbClr val="000000"/>
                          </a:solidFill>
                        </a:defRPr>
                      </a:pPr>
                      <a:r>
                        <a:rPr>
                          <a:latin typeface="+mn-lt"/>
                          <a:ea typeface="+mn-ea"/>
                          <a:cs typeface="+mn-cs"/>
                          <a:sym typeface="Helvetica Neue Light"/>
                        </a:rPr>
                        <a:t>7000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1800">
                          <a:solidFill>
                            <a:srgbClr val="000000"/>
                          </a:solidFill>
                        </a:defRPr>
                      </a:pPr>
                      <a:r>
                        <a:rPr>
                          <a:latin typeface="+mn-lt"/>
                          <a:ea typeface="+mn-ea"/>
                          <a:cs typeface="+mn-cs"/>
                          <a:sym typeface="Helvetica Neue Light"/>
                        </a:rPr>
                        <a:t>70%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368299">
                <a:tc>
                  <a:txBody>
                    <a:bodyPr/>
                    <a:lstStyle/>
                    <a:p>
                      <a:pPr algn="ctr" defTabSz="457200">
                        <a:defRPr sz="1800">
                          <a:solidFill>
                            <a:srgbClr val="000000"/>
                          </a:solidFill>
                        </a:defRPr>
                      </a:pPr>
                      <a:r>
                        <a:rPr>
                          <a:latin typeface="+mn-lt"/>
                          <a:ea typeface="+mn-ea"/>
                          <a:cs typeface="+mn-cs"/>
                          <a:sym typeface="Helvetica Neue Light"/>
                        </a:rPr>
                        <a:t>5</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1800">
                          <a:solidFill>
                            <a:srgbClr val="000000"/>
                          </a:solidFill>
                        </a:defRPr>
                      </a:pPr>
                      <a:r>
                        <a:rPr>
                          <a:latin typeface="+mn-lt"/>
                          <a:ea typeface="+mn-ea"/>
                          <a:cs typeface="+mn-cs"/>
                          <a:sym typeface="Helvetica Neue Light"/>
                        </a:rPr>
                        <a:t>18000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1800">
                          <a:solidFill>
                            <a:srgbClr val="000000"/>
                          </a:solidFill>
                        </a:defRPr>
                      </a:pPr>
                      <a:r>
                        <a:rPr>
                          <a:latin typeface="+mn-lt"/>
                          <a:ea typeface="+mn-ea"/>
                          <a:cs typeface="+mn-cs"/>
                          <a:sym typeface="Helvetica Neue Light"/>
                        </a:rPr>
                        <a:t>51%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368299">
                <a:tc>
                  <a:txBody>
                    <a:bodyPr/>
                    <a:lstStyle/>
                    <a:p>
                      <a:pPr algn="ctr" defTabSz="457200">
                        <a:defRPr sz="1800">
                          <a:solidFill>
                            <a:srgbClr val="000000"/>
                          </a:solidFill>
                        </a:defRPr>
                      </a:pPr>
                      <a:r>
                        <a:rPr>
                          <a:latin typeface="+mn-lt"/>
                          <a:ea typeface="+mn-ea"/>
                          <a:cs typeface="+mn-cs"/>
                          <a:sym typeface="Helvetica Neue Light"/>
                        </a:rPr>
                        <a:t>10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1800">
                          <a:solidFill>
                            <a:srgbClr val="000000"/>
                          </a:solidFill>
                        </a:defRPr>
                      </a:pPr>
                      <a:r>
                        <a:rPr>
                          <a:latin typeface="+mn-lt"/>
                          <a:ea typeface="+mn-ea"/>
                          <a:cs typeface="+mn-cs"/>
                          <a:sym typeface="Helvetica Neue Light"/>
                        </a:rPr>
                        <a:t>53000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1800">
                          <a:solidFill>
                            <a:srgbClr val="000000"/>
                          </a:solidFill>
                        </a:defRPr>
                      </a:pPr>
                      <a:r>
                        <a:rPr>
                          <a:latin typeface="+mn-lt"/>
                          <a:ea typeface="+mn-ea"/>
                          <a:cs typeface="+mn-cs"/>
                          <a:sym typeface="Helvetica Neue Light"/>
                        </a:rPr>
                        <a:t>34%</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368299">
                <a:tc>
                  <a:txBody>
                    <a:bodyPr/>
                    <a:lstStyle/>
                    <a:p>
                      <a:pPr algn="ctr" defTabSz="457200">
                        <a:defRPr sz="1800">
                          <a:solidFill>
                            <a:srgbClr val="000000"/>
                          </a:solidFill>
                        </a:defRPr>
                      </a:pPr>
                      <a:r>
                        <a:rPr>
                          <a:latin typeface="+mn-lt"/>
                          <a:ea typeface="+mn-ea"/>
                          <a:cs typeface="+mn-cs"/>
                          <a:sym typeface="Helvetica Neue Light"/>
                        </a:rPr>
                        <a:t>20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1800">
                          <a:solidFill>
                            <a:srgbClr val="000000"/>
                          </a:solidFill>
                        </a:defRPr>
                      </a:pPr>
                      <a:r>
                        <a:rPr>
                          <a:latin typeface="+mn-lt"/>
                          <a:ea typeface="+mn-ea"/>
                          <a:cs typeface="+mn-cs"/>
                          <a:sym typeface="Helvetica Neue Light"/>
                        </a:rPr>
                        <a:t>255000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1800">
                          <a:solidFill>
                            <a:srgbClr val="000000"/>
                          </a:solidFill>
                        </a:defRPr>
                      </a:pPr>
                      <a:r>
                        <a:rPr>
                          <a:latin typeface="+mn-lt"/>
                          <a:ea typeface="+mn-ea"/>
                          <a:cs typeface="+mn-cs"/>
                          <a:sym typeface="Helvetica Neue Light"/>
                        </a:rPr>
                        <a:t>15%</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368299">
                <a:tc>
                  <a:txBody>
                    <a:bodyPr/>
                    <a:lstStyle/>
                    <a:p>
                      <a:pPr algn="ctr" defTabSz="457200">
                        <a:defRPr sz="1800">
                          <a:solidFill>
                            <a:srgbClr val="000000"/>
                          </a:solidFill>
                        </a:defRPr>
                      </a:pPr>
                      <a:r>
                        <a:rPr>
                          <a:latin typeface="+mn-lt"/>
                          <a:ea typeface="+mn-ea"/>
                          <a:cs typeface="+mn-cs"/>
                          <a:sym typeface="Helvetica Neue Light"/>
                        </a:rPr>
                        <a:t>30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1800">
                          <a:solidFill>
                            <a:srgbClr val="000000"/>
                          </a:solidFill>
                        </a:defRPr>
                      </a:pPr>
                      <a:r>
                        <a:rPr>
                          <a:latin typeface="+mn-lt"/>
                          <a:ea typeface="+mn-ea"/>
                          <a:cs typeface="+mn-cs"/>
                          <a:sym typeface="Helvetica Neue Light"/>
                        </a:rPr>
                        <a:t>753000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1800">
                          <a:solidFill>
                            <a:srgbClr val="000000"/>
                          </a:solidFill>
                        </a:defRPr>
                      </a:pPr>
                      <a:r>
                        <a:rPr>
                          <a:latin typeface="+mn-lt"/>
                          <a:ea typeface="+mn-ea"/>
                          <a:cs typeface="+mn-cs"/>
                          <a:sym typeface="Helvetica Neue Light"/>
                        </a:rPr>
                        <a:t>8%</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bl>
          </a:graphicData>
        </a:graphic>
      </p:graphicFrame>
      <p:pic>
        <p:nvPicPr>
          <p:cNvPr id="554" name="Screen Shot 2016-04-19 at 21.52.27.png" descr="Screen Shot 2016-04-19 at 21.52.27.png"/>
          <p:cNvPicPr>
            <a:picLocks noChangeAspect="1"/>
          </p:cNvPicPr>
          <p:nvPr/>
        </p:nvPicPr>
        <p:blipFill>
          <a:blip r:embed="rId3">
            <a:extLst/>
          </a:blip>
          <a:stretch>
            <a:fillRect/>
          </a:stretch>
        </p:blipFill>
        <p:spPr>
          <a:xfrm>
            <a:off x="1367366" y="2053799"/>
            <a:ext cx="6295053" cy="3241867"/>
          </a:xfrm>
          <a:prstGeom prst="rect">
            <a:avLst/>
          </a:prstGeom>
          <a:ln w="88900">
            <a:miter lim="400000"/>
          </a:ln>
        </p:spPr>
      </p:pic>
      <p:sp>
        <p:nvSpPr>
          <p:cNvPr id="555" name="Likelihood"/>
          <p:cNvSpPr txBox="1"/>
          <p:nvPr/>
        </p:nvSpPr>
        <p:spPr>
          <a:xfrm>
            <a:off x="3248752" y="5093248"/>
            <a:ext cx="1276351"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chemeClr val="accent5">
                    <a:hueOff val="457874"/>
                    <a:satOff val="-29218"/>
                    <a:lumOff val="-29125"/>
                  </a:schemeClr>
                </a:solidFill>
                <a:latin typeface="Helvetica Neue"/>
                <a:ea typeface="Helvetica Neue"/>
                <a:cs typeface="Helvetica Neue"/>
                <a:sym typeface="Helvetica Neue"/>
              </a:defRPr>
            </a:lvl1pPr>
          </a:lstStyle>
          <a:p>
            <a:pPr/>
            <a:r>
              <a:t>Likelihood</a:t>
            </a:r>
          </a:p>
        </p:txBody>
      </p:sp>
      <p:sp>
        <p:nvSpPr>
          <p:cNvPr id="556" name="Sampling"/>
          <p:cNvSpPr txBox="1"/>
          <p:nvPr/>
        </p:nvSpPr>
        <p:spPr>
          <a:xfrm>
            <a:off x="9257982" y="5155120"/>
            <a:ext cx="1182371"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chemeClr val="accent5">
                    <a:hueOff val="457874"/>
                    <a:satOff val="-29218"/>
                    <a:lumOff val="-29125"/>
                  </a:schemeClr>
                </a:solidFill>
                <a:latin typeface="Helvetica Neue"/>
                <a:ea typeface="Helvetica Neue"/>
                <a:cs typeface="Helvetica Neue"/>
                <a:sym typeface="Helvetica Neue"/>
              </a:defRPr>
            </a:lvl1pPr>
          </a:lstStyle>
          <a:p>
            <a:pPr/>
            <a:r>
              <a:t>Sampling</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8" name="Parallelisation and Efficiency"/>
          <p:cNvSpPr txBox="1"/>
          <p:nvPr>
            <p:ph type="title"/>
          </p:nvPr>
        </p:nvSpPr>
        <p:spPr>
          <a:prstGeom prst="rect">
            <a:avLst/>
          </a:prstGeom>
        </p:spPr>
        <p:txBody>
          <a:bodyPr/>
          <a:lstStyle/>
          <a:p>
            <a:pPr/>
            <a:r>
              <a:t>Parallelisation and Efficiency </a:t>
            </a:r>
          </a:p>
        </p:txBody>
      </p:sp>
      <p:sp>
        <p:nvSpPr>
          <p:cNvPr id="559" name="Sampling efficiency is less than unity since ellipsoidal approximation to the iso-likelihood contour is imperfect and ellipsoids may overlap…"/>
          <p:cNvSpPr txBox="1"/>
          <p:nvPr>
            <p:ph type="body" idx="1"/>
          </p:nvPr>
        </p:nvSpPr>
        <p:spPr>
          <a:prstGeom prst="rect">
            <a:avLst/>
          </a:prstGeom>
        </p:spPr>
        <p:txBody>
          <a:bodyPr/>
          <a:lstStyle/>
          <a:p>
            <a:pPr/>
            <a:r>
              <a:t>Sampling efficiency is less than unity since ellipsoidal approximation to the iso-likelihood contour is imperfect and ellipsoids may overlap</a:t>
            </a:r>
          </a:p>
          <a:p>
            <a:pPr>
              <a:defRPr b="1"/>
            </a:pPr>
            <a:r>
              <a:t>Parallel solution: </a:t>
            </a:r>
          </a:p>
          <a:p>
            <a:pPr lvl="1"/>
            <a:r>
              <a:t>At each attempt to draw a replacement point, drawn N</a:t>
            </a:r>
            <a:r>
              <a:rPr baseline="-5999"/>
              <a:t>CPU</a:t>
            </a:r>
            <a:r>
              <a:t> candidates, with optimal number of CPUs given by 1/N</a:t>
            </a:r>
            <a:r>
              <a:rPr baseline="-5999"/>
              <a:t>CPU</a:t>
            </a:r>
            <a:r>
              <a:t> = efficiency </a:t>
            </a:r>
          </a:p>
          <a:p>
            <a:pPr>
              <a:defRPr b="1"/>
            </a:pPr>
            <a:r>
              <a:t>Limitations: </a:t>
            </a:r>
          </a:p>
          <a:p>
            <a:pPr lvl="1"/>
            <a:r>
              <a:t>Performance improvement plateaus for N</a:t>
            </a:r>
            <a:r>
              <a:rPr baseline="-5999"/>
              <a:t>CPU</a:t>
            </a:r>
            <a:r>
              <a:t> &gt;&gt; 1/efficiency </a:t>
            </a:r>
          </a:p>
          <a:p>
            <a:pPr lvl="1"/>
            <a:r>
              <a:t>For D&gt;&gt;30, small error in the ellipsoidal decomposition entails large drop in efficiency as most of the volume is near the surface </a:t>
            </a:r>
          </a:p>
          <a:p>
            <a:pPr lvl="1"/>
            <a:r>
              <a:t>MultiNest thus (fundamentally) limited to D &lt;= 30 dimensions </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1" name="Neural Network Acceleration"/>
          <p:cNvSpPr txBox="1"/>
          <p:nvPr>
            <p:ph type="title"/>
          </p:nvPr>
        </p:nvSpPr>
        <p:spPr>
          <a:prstGeom prst="rect">
            <a:avLst/>
          </a:prstGeom>
        </p:spPr>
        <p:txBody>
          <a:bodyPr/>
          <a:lstStyle/>
          <a:p>
            <a:pPr/>
            <a:r>
              <a:t>Neural Network Acceleration </a:t>
            </a:r>
          </a:p>
        </p:txBody>
      </p:sp>
      <p:sp>
        <p:nvSpPr>
          <p:cNvPr id="562" name="A relatively straightforward idea: Use MultiNest discarded samples to train on-line a multi-layer Neural Network (NN) to learn the likelihood function.…"/>
          <p:cNvSpPr txBox="1"/>
          <p:nvPr>
            <p:ph type="body" idx="1"/>
          </p:nvPr>
        </p:nvSpPr>
        <p:spPr>
          <a:xfrm>
            <a:off x="706966" y="2489326"/>
            <a:ext cx="11861801" cy="6565901"/>
          </a:xfrm>
          <a:prstGeom prst="rect">
            <a:avLst/>
          </a:prstGeom>
        </p:spPr>
        <p:txBody>
          <a:bodyPr/>
          <a:lstStyle/>
          <a:p>
            <a:pPr/>
            <a:r>
              <a:t>A relatively straightforward idea: Use MultiNest discarded samples to train on-line a multi-layer Neural Network (NN) to learn the likelihood function.</a:t>
            </a:r>
          </a:p>
          <a:p>
            <a:pPr/>
            <a:r>
              <a:t>Periodically test the accuracy of predictions: when the NN is ready, replace (possibly expensive) likelihood calls with (fast) NN prediction.</a:t>
            </a:r>
          </a:p>
          <a:p>
            <a:pPr/>
            <a:r>
              <a:rPr b="1"/>
              <a:t>SkyNet:</a:t>
            </a:r>
            <a:r>
              <a:t> a feed-forward NN with N hidden layers, each with M</a:t>
            </a:r>
            <a:r>
              <a:rPr baseline="-5999"/>
              <a:t>n</a:t>
            </a:r>
            <a:r>
              <a:t> nodes. </a:t>
            </a:r>
          </a:p>
          <a:p>
            <a:pPr/>
            <a:r>
              <a:rPr b="1"/>
              <a:t>BAMBI</a:t>
            </a:r>
            <a:r>
              <a:t> (Blind Accelerated Multimodal Bayesian Inference): SkyNet integration with MultiNest </a:t>
            </a:r>
          </a:p>
          <a:p>
            <a:pPr/>
            <a:r>
              <a:t>In cosmological applications, BAMBI typically accelerates the model likelihood computation by ~30% — useful, but not a game-changer. </a:t>
            </a:r>
          </a:p>
          <a:p>
            <a:pPr/>
            <a:r>
              <a:t>Further usage of the resulted trained network (e.g. with different priors) delivers speed increases of a factor 4 to 50 (limited by error prediction calculation time). </a:t>
            </a:r>
          </a:p>
        </p:txBody>
      </p:sp>
      <p:sp>
        <p:nvSpPr>
          <p:cNvPr id="563" name="Graff+12 (BAMBI) and Graff+14 (SkyNet); Johannesson,RT+16"/>
          <p:cNvSpPr txBox="1"/>
          <p:nvPr/>
        </p:nvSpPr>
        <p:spPr>
          <a:xfrm>
            <a:off x="595511" y="1603374"/>
            <a:ext cx="9979223" cy="4987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defRPr sz="2600">
                <a:solidFill>
                  <a:srgbClr val="000000"/>
                </a:solidFill>
                <a:latin typeface="Helvetica Neue"/>
                <a:ea typeface="Helvetica Neue"/>
                <a:cs typeface="Helvetica Neue"/>
                <a:sym typeface="Helvetica Neue"/>
              </a:defRPr>
            </a:lvl1pPr>
          </a:lstStyle>
          <a:p>
            <a:pPr/>
            <a:r>
              <a:t>Graff+12 (BAMBI) and Graff+14 (SkyNet); Johannesson,RT+16</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The Significance of “Significance&quot;"/>
          <p:cNvSpPr txBox="1"/>
          <p:nvPr>
            <p:ph type="title"/>
          </p:nvPr>
        </p:nvSpPr>
        <p:spPr>
          <a:prstGeom prst="rect">
            <a:avLst/>
          </a:prstGeom>
        </p:spPr>
        <p:txBody>
          <a:bodyPr/>
          <a:lstStyle/>
          <a:p>
            <a:pPr/>
            <a:r>
              <a:t>The Significance of “Significance"</a:t>
            </a:r>
          </a:p>
        </p:txBody>
      </p:sp>
      <p:sp>
        <p:nvSpPr>
          <p:cNvPr id="224" name="Important: A 2-sigma result does not wrongly reject the null hypothesis 5% of the time: at least 29% of 2-sigma results are wrong!…"/>
          <p:cNvSpPr txBox="1"/>
          <p:nvPr>
            <p:ph type="body" idx="1"/>
          </p:nvPr>
        </p:nvSpPr>
        <p:spPr>
          <a:xfrm>
            <a:off x="444500" y="1765300"/>
            <a:ext cx="12115800" cy="4521200"/>
          </a:xfrm>
          <a:prstGeom prst="rect">
            <a:avLst/>
          </a:prstGeom>
        </p:spPr>
        <p:txBody>
          <a:bodyPr/>
          <a:lstStyle/>
          <a:p>
            <a:pPr/>
            <a:r>
              <a:rPr b="1">
                <a:solidFill>
                  <a:srgbClr val="E63B7A"/>
                </a:solidFill>
              </a:rPr>
              <a:t>Important:</a:t>
            </a:r>
            <a:r>
              <a:t> A 2-sigma result does not wrongly reject the null hypothesis 5% of the time: </a:t>
            </a:r>
            <a:r>
              <a:rPr b="1"/>
              <a:t>at least 29% of 2-sigma results are wrong!</a:t>
            </a:r>
            <a:endParaRPr b="1"/>
          </a:p>
          <a:p>
            <a:pPr lvl="1"/>
            <a:r>
              <a:t>Take an equal mixture of H</a:t>
            </a:r>
            <a:r>
              <a:rPr baseline="-5999"/>
              <a:t>0</a:t>
            </a:r>
            <a:r>
              <a:t>, H</a:t>
            </a:r>
            <a:r>
              <a:rPr baseline="-5999"/>
              <a:t>1</a:t>
            </a:r>
            <a:r>
              <a:t> </a:t>
            </a:r>
          </a:p>
          <a:p>
            <a:pPr lvl="1"/>
            <a:r>
              <a:t>Simulate data, perform hypothesis testing for H</a:t>
            </a:r>
            <a:r>
              <a:rPr baseline="-5999"/>
              <a:t>0</a:t>
            </a:r>
          </a:p>
          <a:p>
            <a:pPr lvl="1"/>
            <a:r>
              <a:t>Select results rejecting H</a:t>
            </a:r>
            <a:r>
              <a:rPr baseline="-5999"/>
              <a:t>0</a:t>
            </a:r>
            <a:r>
              <a:t> at (or within a small range from) 1-α CL</a:t>
            </a:r>
            <a:br/>
            <a:r>
              <a:t>(this is the prescription by Fisher)</a:t>
            </a:r>
          </a:p>
          <a:p>
            <a:pPr lvl="1"/>
            <a:r>
              <a:t>What fraction of those results did actually come from H</a:t>
            </a:r>
            <a:r>
              <a:rPr baseline="-5999"/>
              <a:t>0</a:t>
            </a:r>
            <a:r>
              <a:t> ("true nulls", should not have been rejected)?</a:t>
            </a:r>
          </a:p>
        </p:txBody>
      </p:sp>
      <p:pic>
        <p:nvPicPr>
          <p:cNvPr id="225" name="droppedImage.png" descr="droppedImage.png"/>
          <p:cNvPicPr>
            <a:picLocks noChangeAspect="1"/>
          </p:cNvPicPr>
          <p:nvPr/>
        </p:nvPicPr>
        <p:blipFill>
          <a:blip r:embed="rId2">
            <a:extLst/>
          </a:blip>
          <a:stretch>
            <a:fillRect/>
          </a:stretch>
        </p:blipFill>
        <p:spPr>
          <a:xfrm>
            <a:off x="1739900" y="5499100"/>
            <a:ext cx="8319052" cy="1828800"/>
          </a:xfrm>
          <a:prstGeom prst="rect">
            <a:avLst/>
          </a:prstGeom>
          <a:ln w="88900">
            <a:miter lim="400000"/>
          </a:ln>
        </p:spPr>
      </p:pic>
      <p:sp>
        <p:nvSpPr>
          <p:cNvPr id="226" name="Recommended reading:  Sellke, Bayarri &amp; Berger, The American Statistician, 55, 1 (2001)"/>
          <p:cNvSpPr txBox="1"/>
          <p:nvPr/>
        </p:nvSpPr>
        <p:spPr>
          <a:xfrm>
            <a:off x="-225847" y="7552334"/>
            <a:ext cx="12268201" cy="8296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defTabSz="584200">
              <a:defRPr sz="2400">
                <a:solidFill>
                  <a:srgbClr val="000000"/>
                </a:solidFill>
                <a:latin typeface="+mn-lt"/>
                <a:ea typeface="+mn-ea"/>
                <a:cs typeface="+mn-cs"/>
                <a:sym typeface="Helvetica Neue Light"/>
              </a:defRPr>
            </a:pPr>
            <a:r>
              <a:t>Recommended reading: </a:t>
            </a:r>
            <a:br/>
            <a:r>
              <a:t>Sellke, Bayarri &amp; Berger, </a:t>
            </a:r>
            <a:r>
              <a:rPr i="1">
                <a:latin typeface="Helvetica Neue"/>
                <a:ea typeface="Helvetica Neue"/>
                <a:cs typeface="Helvetica Neue"/>
                <a:sym typeface="Helvetica Neue"/>
              </a:rPr>
              <a:t>The American Statistician</a:t>
            </a:r>
            <a:r>
              <a:t>, 55, 1 (2001)</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65" name="Screen Shot 2016-04-19 at 22.51.19.png" descr="Screen Shot 2016-04-19 at 22.51.19.png"/>
          <p:cNvPicPr>
            <a:picLocks noChangeAspect="1"/>
          </p:cNvPicPr>
          <p:nvPr/>
        </p:nvPicPr>
        <p:blipFill>
          <a:blip r:embed="rId2">
            <a:extLst/>
          </a:blip>
          <a:stretch>
            <a:fillRect/>
          </a:stretch>
        </p:blipFill>
        <p:spPr>
          <a:xfrm>
            <a:off x="5881813" y="4074911"/>
            <a:ext cx="6881300" cy="3745519"/>
          </a:xfrm>
          <a:prstGeom prst="rect">
            <a:avLst/>
          </a:prstGeom>
          <a:ln w="88900">
            <a:miter lim="400000"/>
          </a:ln>
        </p:spPr>
      </p:pic>
      <p:sp>
        <p:nvSpPr>
          <p:cNvPr id="566" name="PolyChord: Nested Sampling in high-D"/>
          <p:cNvSpPr txBox="1"/>
          <p:nvPr>
            <p:ph type="title"/>
          </p:nvPr>
        </p:nvSpPr>
        <p:spPr>
          <a:prstGeom prst="rect">
            <a:avLst/>
          </a:prstGeom>
        </p:spPr>
        <p:txBody>
          <a:bodyPr/>
          <a:lstStyle/>
          <a:p>
            <a:pPr/>
            <a:r>
              <a:t>PolyChord: Nested Sampling in high-D</a:t>
            </a:r>
          </a:p>
        </p:txBody>
      </p:sp>
      <p:sp>
        <p:nvSpPr>
          <p:cNvPr id="567" name="A new sampling step scheme is required to beat the limitations of the ellipsoidal decomposition at the heart of MultiNest…"/>
          <p:cNvSpPr txBox="1"/>
          <p:nvPr>
            <p:ph type="body" idx="1"/>
          </p:nvPr>
        </p:nvSpPr>
        <p:spPr>
          <a:xfrm>
            <a:off x="571500" y="2882900"/>
            <a:ext cx="11861800" cy="6565900"/>
          </a:xfrm>
          <a:prstGeom prst="rect">
            <a:avLst/>
          </a:prstGeom>
        </p:spPr>
        <p:txBody>
          <a:bodyPr/>
          <a:lstStyle/>
          <a:p>
            <a:pPr/>
            <a:r>
              <a:t>A new sampling step scheme is required to beat the limitations of the ellipsoidal decomposition at the heart of MultiNest </a:t>
            </a:r>
          </a:p>
          <a:p>
            <a:pPr>
              <a:defRPr b="1"/>
            </a:pPr>
            <a:r>
              <a:t>Slice Sampling (Neal00) in 1D:</a:t>
            </a:r>
          </a:p>
          <a:p>
            <a:pPr lvl="1"/>
            <a:r>
              <a:t>Slice: All points with L(x)&gt;L</a:t>
            </a:r>
            <a:r>
              <a:rPr baseline="-5999"/>
              <a:t>0</a:t>
            </a:r>
          </a:p>
          <a:p>
            <a:pPr lvl="1"/>
            <a:r>
              <a:t>From starting point x</a:t>
            </a:r>
            <a:r>
              <a:rPr baseline="-5999"/>
              <a:t>0</a:t>
            </a:r>
            <a:r>
              <a:t>, set </a:t>
            </a:r>
            <a:br/>
            <a:r>
              <a:t>initial bounds L/R by expanding </a:t>
            </a:r>
            <a:br/>
            <a:r>
              <a:t>from a parameter w</a:t>
            </a:r>
          </a:p>
          <a:p>
            <a:pPr lvl="1"/>
            <a:r>
              <a:t>Draw x</a:t>
            </a:r>
            <a:r>
              <a:rPr baseline="-1833"/>
              <a:t>1</a:t>
            </a:r>
            <a:r>
              <a:t> randomly from within L/R </a:t>
            </a:r>
          </a:p>
          <a:p>
            <a:pPr lvl="1"/>
            <a:r>
              <a:t>If x</a:t>
            </a:r>
            <a:r>
              <a:rPr baseline="-1833"/>
              <a:t>1</a:t>
            </a:r>
            <a:r>
              <a:t> not in the slice, contract </a:t>
            </a:r>
            <a:br/>
            <a:r>
              <a:t>bound down to x</a:t>
            </a:r>
            <a:r>
              <a:rPr baseline="-1833"/>
              <a:t>1</a:t>
            </a:r>
            <a:r>
              <a:t> and re-sample x</a:t>
            </a:r>
            <a:r>
              <a:rPr baseline="-1833"/>
              <a:t>1</a:t>
            </a:r>
          </a:p>
        </p:txBody>
      </p:sp>
      <p:sp>
        <p:nvSpPr>
          <p:cNvPr id="568" name="Handley et al, Mon.Not.Roy.Astron.Soc. 450 (2015)1, L61-L65"/>
          <p:cNvSpPr txBox="1"/>
          <p:nvPr/>
        </p:nvSpPr>
        <p:spPr>
          <a:xfrm>
            <a:off x="550333" y="2179561"/>
            <a:ext cx="9962224" cy="4987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defRPr sz="2600">
                <a:solidFill>
                  <a:srgbClr val="000000"/>
                </a:solidFill>
                <a:latin typeface="Helvetica Neue"/>
                <a:ea typeface="Helvetica Neue"/>
                <a:cs typeface="Helvetica Neue"/>
                <a:sym typeface="Helvetica Neue"/>
              </a:defRPr>
            </a:lvl1pPr>
          </a:lstStyle>
          <a:p>
            <a:pPr/>
            <a:r>
              <a:t>Handley et al, Mon.Not.Roy.Astron.Soc. 450 (2015)1, L61-L65 </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0" name="High-D Slice Sampling"/>
          <p:cNvSpPr txBox="1"/>
          <p:nvPr>
            <p:ph type="title"/>
          </p:nvPr>
        </p:nvSpPr>
        <p:spPr>
          <a:prstGeom prst="rect">
            <a:avLst/>
          </a:prstGeom>
        </p:spPr>
        <p:txBody>
          <a:bodyPr/>
          <a:lstStyle/>
          <a:p>
            <a:pPr/>
            <a:r>
              <a:t>High-D Slice Sampling </a:t>
            </a:r>
          </a:p>
        </p:txBody>
      </p:sp>
      <p:sp>
        <p:nvSpPr>
          <p:cNvPr id="571" name="A degenerate contour is transformed into a contour with dimensions of order O(1) in all directions (“whitening”)…"/>
          <p:cNvSpPr txBox="1"/>
          <p:nvPr>
            <p:ph type="body" idx="1"/>
          </p:nvPr>
        </p:nvSpPr>
        <p:spPr>
          <a:prstGeom prst="rect">
            <a:avLst/>
          </a:prstGeom>
        </p:spPr>
        <p:txBody>
          <a:bodyPr/>
          <a:lstStyle/>
          <a:p>
            <a:pPr/>
            <a:r>
              <a:t>A degenerate contour is transformed into a contour with dimensions of order O(1) in all directions (“whitening”) </a:t>
            </a:r>
          </a:p>
          <a:p>
            <a:pPr/>
            <a:r>
              <a:t>Linear skew transform defined by the inverse of the Cholesky decomposition of the live points’ covariance matrix </a:t>
            </a:r>
          </a:p>
          <a:p>
            <a:pPr/>
            <a:r>
              <a:t>Direction selected at random, then slice sampling in 1D performed (w=1) </a:t>
            </a:r>
          </a:p>
          <a:p>
            <a:pPr/>
            <a:r>
              <a:t>Repeat N times, with N of order O(D), generating a new point x</a:t>
            </a:r>
            <a:r>
              <a:rPr baseline="-5999"/>
              <a:t>N </a:t>
            </a:r>
            <a:r>
              <a:t>decorrelated from x</a:t>
            </a:r>
            <a:r>
              <a:rPr baseline="-5999"/>
              <a:t>0</a:t>
            </a:r>
          </a:p>
        </p:txBody>
      </p:sp>
      <p:pic>
        <p:nvPicPr>
          <p:cNvPr id="572" name="Screen Shot 2016-04-19 at 23.04.15.png" descr="Screen Shot 2016-04-19 at 23.04.15.png"/>
          <p:cNvPicPr>
            <a:picLocks noChangeAspect="1"/>
          </p:cNvPicPr>
          <p:nvPr/>
        </p:nvPicPr>
        <p:blipFill>
          <a:blip r:embed="rId2">
            <a:extLst/>
          </a:blip>
          <a:stretch>
            <a:fillRect/>
          </a:stretch>
        </p:blipFill>
        <p:spPr>
          <a:xfrm>
            <a:off x="1659466" y="4643509"/>
            <a:ext cx="9443017" cy="3852929"/>
          </a:xfrm>
          <a:prstGeom prst="rect">
            <a:avLst/>
          </a:prstGeom>
          <a:ln w="88900">
            <a:miter lim="400000"/>
          </a:ln>
        </p:spPr>
      </p:pic>
      <p:sp>
        <p:nvSpPr>
          <p:cNvPr id="573" name="Handley+15"/>
          <p:cNvSpPr txBox="1"/>
          <p:nvPr/>
        </p:nvSpPr>
        <p:spPr>
          <a:xfrm>
            <a:off x="2921000" y="8556617"/>
            <a:ext cx="9962223" cy="4987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defRPr sz="2600">
                <a:solidFill>
                  <a:srgbClr val="000000"/>
                </a:solidFill>
                <a:latin typeface="Helvetica Neue"/>
                <a:ea typeface="Helvetica Neue"/>
                <a:cs typeface="Helvetica Neue"/>
                <a:sym typeface="Helvetica Neue"/>
              </a:defRPr>
            </a:lvl1pPr>
          </a:lstStyle>
          <a:p>
            <a:pPr/>
            <a:r>
              <a:t>Handley+15</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5" name="PolyChord: Performance"/>
          <p:cNvSpPr txBox="1"/>
          <p:nvPr>
            <p:ph type="title"/>
          </p:nvPr>
        </p:nvSpPr>
        <p:spPr>
          <a:prstGeom prst="rect">
            <a:avLst/>
          </a:prstGeom>
        </p:spPr>
        <p:txBody>
          <a:bodyPr/>
          <a:lstStyle/>
          <a:p>
            <a:pPr/>
            <a:r>
              <a:t>PolyChord: Performance </a:t>
            </a:r>
          </a:p>
        </p:txBody>
      </p:sp>
      <p:sp>
        <p:nvSpPr>
          <p:cNvPr id="576" name="PolyChord number of likelihood evaluations scales at worst as O(D3) as opposed to exponential for MultiNest in high-D"/>
          <p:cNvSpPr txBox="1"/>
          <p:nvPr>
            <p:ph type="body" idx="1"/>
          </p:nvPr>
        </p:nvSpPr>
        <p:spPr>
          <a:xfrm>
            <a:off x="571500" y="2071814"/>
            <a:ext cx="11861800" cy="6565901"/>
          </a:xfrm>
          <a:prstGeom prst="rect">
            <a:avLst/>
          </a:prstGeom>
        </p:spPr>
        <p:txBody>
          <a:bodyPr/>
          <a:lstStyle/>
          <a:p>
            <a:pPr/>
            <a:r>
              <a:t>PolyChord number of likelihood evaluations scales at worst as O(D</a:t>
            </a:r>
            <a:r>
              <a:rPr baseline="31999"/>
              <a:t>3</a:t>
            </a:r>
            <a:r>
              <a:t>) as opposed to exponential for MultiNest in high-D </a:t>
            </a:r>
          </a:p>
        </p:txBody>
      </p:sp>
      <p:pic>
        <p:nvPicPr>
          <p:cNvPr id="577" name="Screen Shot 2016-04-19 at 23.07.18.png" descr="Screen Shot 2016-04-19 at 23.07.18.png"/>
          <p:cNvPicPr>
            <a:picLocks noChangeAspect="1"/>
          </p:cNvPicPr>
          <p:nvPr/>
        </p:nvPicPr>
        <p:blipFill>
          <a:blip r:embed="rId2">
            <a:extLst/>
          </a:blip>
          <a:stretch>
            <a:fillRect/>
          </a:stretch>
        </p:blipFill>
        <p:spPr>
          <a:xfrm>
            <a:off x="1778000" y="2972133"/>
            <a:ext cx="8588781" cy="5665582"/>
          </a:xfrm>
          <a:prstGeom prst="rect">
            <a:avLst/>
          </a:prstGeom>
          <a:ln w="889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9" name="Information Criteria"/>
          <p:cNvSpPr txBox="1"/>
          <p:nvPr>
            <p:ph type="title"/>
          </p:nvPr>
        </p:nvSpPr>
        <p:spPr>
          <a:prstGeom prst="rect">
            <a:avLst/>
          </a:prstGeom>
        </p:spPr>
        <p:txBody>
          <a:bodyPr/>
          <a:lstStyle/>
          <a:p>
            <a:pPr/>
            <a:r>
              <a:t>Information Criteria</a:t>
            </a:r>
          </a:p>
        </p:txBody>
      </p:sp>
      <p:sp>
        <p:nvSpPr>
          <p:cNvPr id="580" name="Several “information criteria” exist for approximate (and quick) model comparison…"/>
          <p:cNvSpPr txBox="1"/>
          <p:nvPr>
            <p:ph type="body" idx="1"/>
          </p:nvPr>
        </p:nvSpPr>
        <p:spPr>
          <a:prstGeom prst="rect">
            <a:avLst/>
          </a:prstGeom>
        </p:spPr>
        <p:txBody>
          <a:bodyPr/>
          <a:lstStyle/>
          <a:p>
            <a:pPr/>
            <a:r>
              <a:t>Several “information criteria” exist for approximate (and quick) model comparison</a:t>
            </a:r>
          </a:p>
          <a:p>
            <a:pPr/>
            <a:r>
              <a:t>Define: </a:t>
            </a:r>
            <a:br/>
            <a:r>
              <a:t>k = number of fitted parameters</a:t>
            </a:r>
            <a:br/>
            <a:r>
              <a:t>N = number of data points </a:t>
            </a:r>
            <a:br/>
            <a:r>
              <a:t>-2 ln(L</a:t>
            </a:r>
            <a:r>
              <a:rPr baseline="-5999"/>
              <a:t>max</a:t>
            </a:r>
            <a:r>
              <a:t>) = best-fit chi-squared</a:t>
            </a:r>
            <a:br/>
            <a:r>
              <a:t>D</a:t>
            </a:r>
            <a:r>
              <a:rPr baseline="-5999"/>
              <a:t>KL</a:t>
            </a:r>
            <a:r>
              <a:t> = Kullback-Leibler divergence </a:t>
            </a:r>
          </a:p>
          <a:p>
            <a:pPr/>
          </a:p>
          <a:p>
            <a:pPr/>
            <a:r>
              <a:rPr b="1"/>
              <a:t>Akaike Information Criterium (AIC):</a:t>
            </a:r>
          </a:p>
          <a:p>
            <a:pPr/>
          </a:p>
          <a:p>
            <a:pPr>
              <a:defRPr b="1"/>
            </a:pPr>
            <a:r>
              <a:t>Bayesian Information Criterium (BIC):</a:t>
            </a:r>
          </a:p>
          <a:p>
            <a:pPr/>
          </a:p>
          <a:p>
            <a:pPr>
              <a:defRPr b="1"/>
            </a:pPr>
            <a:r>
              <a:t>Deviance Information Criterium (DIC):</a:t>
            </a:r>
          </a:p>
        </p:txBody>
      </p:sp>
      <p:pic>
        <p:nvPicPr>
          <p:cNvPr id="581" name="droppedImage.png" descr="droppedImage.png"/>
          <p:cNvPicPr>
            <a:picLocks noChangeAspect="1"/>
          </p:cNvPicPr>
          <p:nvPr/>
        </p:nvPicPr>
        <p:blipFill>
          <a:blip r:embed="rId2">
            <a:extLst/>
          </a:blip>
          <a:stretch>
            <a:fillRect/>
          </a:stretch>
        </p:blipFill>
        <p:spPr>
          <a:xfrm>
            <a:off x="6134100" y="4318000"/>
            <a:ext cx="5003800" cy="1003300"/>
          </a:xfrm>
          <a:prstGeom prst="rect">
            <a:avLst/>
          </a:prstGeom>
          <a:ln w="88900">
            <a:miter lim="400000"/>
          </a:ln>
        </p:spPr>
      </p:pic>
      <p:pic>
        <p:nvPicPr>
          <p:cNvPr id="582" name="droppedImage.png" descr="droppedImage.png"/>
          <p:cNvPicPr>
            <a:picLocks noChangeAspect="1"/>
          </p:cNvPicPr>
          <p:nvPr/>
        </p:nvPicPr>
        <p:blipFill>
          <a:blip r:embed="rId3">
            <a:extLst/>
          </a:blip>
          <a:stretch>
            <a:fillRect/>
          </a:stretch>
        </p:blipFill>
        <p:spPr>
          <a:xfrm>
            <a:off x="6273800" y="5410200"/>
            <a:ext cx="5702300" cy="1016000"/>
          </a:xfrm>
          <a:prstGeom prst="rect">
            <a:avLst/>
          </a:prstGeom>
          <a:ln w="88900">
            <a:miter lim="400000"/>
          </a:ln>
        </p:spPr>
      </p:pic>
      <p:pic>
        <p:nvPicPr>
          <p:cNvPr id="583" name="droppedImage.png" descr="droppedImage.png"/>
          <p:cNvPicPr>
            <a:picLocks noChangeAspect="1"/>
          </p:cNvPicPr>
          <p:nvPr/>
        </p:nvPicPr>
        <p:blipFill>
          <a:blip r:embed="rId4">
            <a:extLst/>
          </a:blip>
          <a:stretch>
            <a:fillRect/>
          </a:stretch>
        </p:blipFill>
        <p:spPr>
          <a:xfrm>
            <a:off x="6362700" y="6299200"/>
            <a:ext cx="4127500" cy="1054100"/>
          </a:xfrm>
          <a:prstGeom prst="rect">
            <a:avLst/>
          </a:prstGeom>
          <a:ln w="889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5" name="Notes on Information Criteria"/>
          <p:cNvSpPr txBox="1"/>
          <p:nvPr>
            <p:ph type="title"/>
          </p:nvPr>
        </p:nvSpPr>
        <p:spPr>
          <a:prstGeom prst="rect">
            <a:avLst/>
          </a:prstGeom>
        </p:spPr>
        <p:txBody>
          <a:bodyPr/>
          <a:lstStyle/>
          <a:p>
            <a:pPr/>
            <a:r>
              <a:t>Notes on Information Criteria</a:t>
            </a:r>
          </a:p>
        </p:txBody>
      </p:sp>
      <p:sp>
        <p:nvSpPr>
          <p:cNvPr id="586" name="The “best” model is the one which minimizes the AIC/BIC/DIC…"/>
          <p:cNvSpPr txBox="1"/>
          <p:nvPr>
            <p:ph type="body" idx="1"/>
          </p:nvPr>
        </p:nvSpPr>
        <p:spPr>
          <a:prstGeom prst="rect">
            <a:avLst/>
          </a:prstGeom>
        </p:spPr>
        <p:txBody>
          <a:bodyPr/>
          <a:lstStyle/>
          <a:p>
            <a:pPr/>
            <a:r>
              <a:t>The “best” model is the one which minimizes the AIC/BIC/DIC</a:t>
            </a:r>
          </a:p>
          <a:p>
            <a:pPr/>
            <a:r>
              <a:rPr b="1"/>
              <a:t>Warning: </a:t>
            </a:r>
            <a:r>
              <a:t>AIC and BIC penalize models differently as a function of the number of data points, N: </a:t>
            </a:r>
            <a:br/>
            <a:r>
              <a:t>For N&gt;7, BIC has a more strong penalty for models with a larger number of free parameters k.</a:t>
            </a:r>
          </a:p>
          <a:p>
            <a:pPr/>
            <a:r>
              <a:t>BIC is an approximation to the full Bayesian evidence with a default Gaussian prior equivalent to 1/N-th of the data in the large N limit. </a:t>
            </a:r>
          </a:p>
          <a:p>
            <a:pPr/>
            <a:r>
              <a:t>DIC takes into account whether parameters are measured or not (via the Bayesian complexity, see e.g M. Kunz, R. Trotta and D.R. Parkinson (2006), Phys. Rev. D 74, 023503 (2006), e-print archive:  astro-ph/0602378).</a:t>
            </a:r>
          </a:p>
          <a:p>
            <a:pPr/>
            <a:r>
              <a:t>Whenever possible, computation of the Bayesian evidence is preferable (with explicit prior specification). </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8" name="How Many Sources?"/>
          <p:cNvSpPr txBox="1"/>
          <p:nvPr>
            <p:ph type="title"/>
          </p:nvPr>
        </p:nvSpPr>
        <p:spPr>
          <a:prstGeom prst="rect">
            <a:avLst/>
          </a:prstGeom>
        </p:spPr>
        <p:txBody>
          <a:bodyPr/>
          <a:lstStyle/>
          <a:p>
            <a:pPr/>
            <a:r>
              <a:t>How Many Sources?</a:t>
            </a:r>
          </a:p>
        </p:txBody>
      </p:sp>
      <p:pic>
        <p:nvPicPr>
          <p:cNvPr id="589" name="droppedImage.png" descr="droppedImage.png"/>
          <p:cNvPicPr>
            <a:picLocks noChangeAspect="1"/>
          </p:cNvPicPr>
          <p:nvPr/>
        </p:nvPicPr>
        <p:blipFill>
          <a:blip r:embed="rId2">
            <a:extLst/>
          </a:blip>
          <a:stretch>
            <a:fillRect/>
          </a:stretch>
        </p:blipFill>
        <p:spPr>
          <a:xfrm>
            <a:off x="2794000" y="2654300"/>
            <a:ext cx="7150696" cy="5918200"/>
          </a:xfrm>
          <a:prstGeom prst="rect">
            <a:avLst/>
          </a:prstGeom>
          <a:ln w="88900">
            <a:miter lim="400000"/>
          </a:ln>
        </p:spPr>
      </p:pic>
      <p:sp>
        <p:nvSpPr>
          <p:cNvPr id="590" name="Feroz and Hobson (2007)"/>
          <p:cNvSpPr txBox="1"/>
          <p:nvPr/>
        </p:nvSpPr>
        <p:spPr>
          <a:xfrm>
            <a:off x="280176" y="2028141"/>
            <a:ext cx="3124201"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584200">
              <a:defRPr sz="2400">
                <a:solidFill>
                  <a:srgbClr val="000000"/>
                </a:solidFill>
                <a:latin typeface="+mn-lt"/>
                <a:ea typeface="+mn-ea"/>
                <a:cs typeface="+mn-cs"/>
                <a:sym typeface="Helvetica Neue Light"/>
              </a:defRPr>
            </a:lvl1pPr>
          </a:lstStyle>
          <a:p>
            <a:pPr/>
            <a:r>
              <a:t>Feroz and Hobson (2007)</a:t>
            </a:r>
          </a:p>
        </p:txBody>
      </p:sp>
      <p:sp>
        <p:nvSpPr>
          <p:cNvPr id="591" name="Signal + Noise"/>
          <p:cNvSpPr txBox="1"/>
          <p:nvPr/>
        </p:nvSpPr>
        <p:spPr>
          <a:xfrm>
            <a:off x="4420735" y="2082800"/>
            <a:ext cx="3428315"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a:solidFill>
                  <a:srgbClr val="000000"/>
                </a:solidFill>
                <a:latin typeface="+mn-lt"/>
                <a:ea typeface="+mn-ea"/>
                <a:cs typeface="+mn-cs"/>
                <a:sym typeface="Helvetica Neue Light"/>
              </a:defRPr>
            </a:lvl1pPr>
          </a:lstStyle>
          <a:p>
            <a:pPr/>
            <a:r>
              <a:t>Signal + Noise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3" name="How Many Sources?"/>
          <p:cNvSpPr txBox="1"/>
          <p:nvPr>
            <p:ph type="title"/>
          </p:nvPr>
        </p:nvSpPr>
        <p:spPr>
          <a:prstGeom prst="rect">
            <a:avLst/>
          </a:prstGeom>
        </p:spPr>
        <p:txBody>
          <a:bodyPr/>
          <a:lstStyle/>
          <a:p>
            <a:pPr/>
            <a:r>
              <a:t>How Many Sources?</a:t>
            </a:r>
          </a:p>
        </p:txBody>
      </p:sp>
      <p:sp>
        <p:nvSpPr>
          <p:cNvPr id="594" name="Feroz and Hobson (2007)"/>
          <p:cNvSpPr txBox="1"/>
          <p:nvPr/>
        </p:nvSpPr>
        <p:spPr>
          <a:xfrm>
            <a:off x="280176" y="2028141"/>
            <a:ext cx="3124201"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584200">
              <a:defRPr sz="2400">
                <a:solidFill>
                  <a:srgbClr val="000000"/>
                </a:solidFill>
                <a:latin typeface="+mn-lt"/>
                <a:ea typeface="+mn-ea"/>
                <a:cs typeface="+mn-cs"/>
                <a:sym typeface="Helvetica Neue Light"/>
              </a:defRPr>
            </a:lvl1pPr>
          </a:lstStyle>
          <a:p>
            <a:pPr/>
            <a:r>
              <a:t>Feroz and Hobson (2007)</a:t>
            </a:r>
          </a:p>
        </p:txBody>
      </p:sp>
      <p:sp>
        <p:nvSpPr>
          <p:cNvPr id="595" name="Signal: 8 sources"/>
          <p:cNvSpPr txBox="1"/>
          <p:nvPr/>
        </p:nvSpPr>
        <p:spPr>
          <a:xfrm>
            <a:off x="4309502" y="2082800"/>
            <a:ext cx="4057194"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a:solidFill>
                  <a:srgbClr val="000000"/>
                </a:solidFill>
                <a:latin typeface="+mn-lt"/>
                <a:ea typeface="+mn-ea"/>
                <a:cs typeface="+mn-cs"/>
                <a:sym typeface="Helvetica Neue Light"/>
              </a:defRPr>
            </a:lvl1pPr>
          </a:lstStyle>
          <a:p>
            <a:pPr/>
            <a:r>
              <a:t>Signal: 8 sources</a:t>
            </a:r>
          </a:p>
        </p:txBody>
      </p:sp>
      <p:pic>
        <p:nvPicPr>
          <p:cNvPr id="596" name="droppedImage.png" descr="droppedImage.png"/>
          <p:cNvPicPr>
            <a:picLocks noChangeAspect="1"/>
          </p:cNvPicPr>
          <p:nvPr/>
        </p:nvPicPr>
        <p:blipFill>
          <a:blip r:embed="rId2">
            <a:extLst/>
          </a:blip>
          <a:stretch>
            <a:fillRect/>
          </a:stretch>
        </p:blipFill>
        <p:spPr>
          <a:xfrm>
            <a:off x="2794000" y="2895600"/>
            <a:ext cx="7075395" cy="6248400"/>
          </a:xfrm>
          <a:prstGeom prst="rect">
            <a:avLst/>
          </a:prstGeom>
          <a:ln w="889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8" name="How Many Sources?"/>
          <p:cNvSpPr txBox="1"/>
          <p:nvPr>
            <p:ph type="title"/>
          </p:nvPr>
        </p:nvSpPr>
        <p:spPr>
          <a:prstGeom prst="rect">
            <a:avLst/>
          </a:prstGeom>
        </p:spPr>
        <p:txBody>
          <a:bodyPr/>
          <a:lstStyle/>
          <a:p>
            <a:pPr/>
            <a:r>
              <a:t>How Many Sources?</a:t>
            </a:r>
          </a:p>
        </p:txBody>
      </p:sp>
      <p:sp>
        <p:nvSpPr>
          <p:cNvPr id="599" name="Feroz and Hobson (2007)"/>
          <p:cNvSpPr txBox="1"/>
          <p:nvPr/>
        </p:nvSpPr>
        <p:spPr>
          <a:xfrm>
            <a:off x="280176" y="2028141"/>
            <a:ext cx="3124201"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584200">
              <a:defRPr sz="2400">
                <a:solidFill>
                  <a:srgbClr val="000000"/>
                </a:solidFill>
                <a:latin typeface="+mn-lt"/>
                <a:ea typeface="+mn-ea"/>
                <a:cs typeface="+mn-cs"/>
                <a:sym typeface="Helvetica Neue Light"/>
              </a:defRPr>
            </a:lvl1pPr>
          </a:lstStyle>
          <a:p>
            <a:pPr/>
            <a:r>
              <a:t>Feroz and Hobson (2007)</a:t>
            </a:r>
          </a:p>
        </p:txBody>
      </p:sp>
      <p:sp>
        <p:nvSpPr>
          <p:cNvPr id="600" name="Bayesian reconstruction"/>
          <p:cNvSpPr txBox="1"/>
          <p:nvPr/>
        </p:nvSpPr>
        <p:spPr>
          <a:xfrm>
            <a:off x="6272355" y="2082800"/>
            <a:ext cx="5617840"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2400">
                <a:solidFill>
                  <a:srgbClr val="000000"/>
                </a:solidFill>
                <a:latin typeface="+mn-lt"/>
                <a:ea typeface="+mn-ea"/>
                <a:cs typeface="+mn-cs"/>
                <a:sym typeface="Helvetica Neue Light"/>
              </a:defRPr>
            </a:lvl1pPr>
          </a:lstStyle>
          <a:p>
            <a:pPr/>
            <a:r>
              <a:t>Bayesian reconstruction</a:t>
            </a:r>
          </a:p>
        </p:txBody>
      </p:sp>
      <p:pic>
        <p:nvPicPr>
          <p:cNvPr id="601" name="droppedImage.png" descr="droppedImage.png"/>
          <p:cNvPicPr>
            <a:picLocks noChangeAspect="1"/>
          </p:cNvPicPr>
          <p:nvPr/>
        </p:nvPicPr>
        <p:blipFill>
          <a:blip r:embed="rId2">
            <a:extLst/>
          </a:blip>
          <a:stretch>
            <a:fillRect/>
          </a:stretch>
        </p:blipFill>
        <p:spPr>
          <a:xfrm>
            <a:off x="-139700" y="3022600"/>
            <a:ext cx="7075395" cy="6248400"/>
          </a:xfrm>
          <a:prstGeom prst="rect">
            <a:avLst/>
          </a:prstGeom>
          <a:ln w="88900">
            <a:miter lim="400000"/>
          </a:ln>
        </p:spPr>
      </p:pic>
      <p:pic>
        <p:nvPicPr>
          <p:cNvPr id="602" name="droppedImage.png" descr="droppedImage.png"/>
          <p:cNvPicPr>
            <a:picLocks noChangeAspect="1"/>
          </p:cNvPicPr>
          <p:nvPr/>
        </p:nvPicPr>
        <p:blipFill>
          <a:blip r:embed="rId3">
            <a:extLst/>
          </a:blip>
          <a:stretch>
            <a:fillRect/>
          </a:stretch>
        </p:blipFill>
        <p:spPr>
          <a:xfrm>
            <a:off x="6019800" y="3440400"/>
            <a:ext cx="6426200" cy="4725700"/>
          </a:xfrm>
          <a:prstGeom prst="rect">
            <a:avLst/>
          </a:prstGeom>
          <a:ln w="88900">
            <a:miter lim="400000"/>
          </a:ln>
        </p:spPr>
      </p:pic>
      <p:sp>
        <p:nvSpPr>
          <p:cNvPr id="603" name="7 out of 8 objects correctly identified.…"/>
          <p:cNvSpPr txBox="1"/>
          <p:nvPr/>
        </p:nvSpPr>
        <p:spPr>
          <a:xfrm>
            <a:off x="6071375" y="2838730"/>
            <a:ext cx="6019801" cy="6537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defTabSz="584200">
              <a:defRPr sz="1800">
                <a:solidFill>
                  <a:srgbClr val="000000"/>
                </a:solidFill>
                <a:latin typeface="+mn-lt"/>
                <a:ea typeface="+mn-ea"/>
                <a:cs typeface="+mn-cs"/>
                <a:sym typeface="Helvetica Neue Light"/>
              </a:defRPr>
            </a:pPr>
            <a:r>
              <a:t>7 out of 8 objects correctly identified. </a:t>
            </a:r>
          </a:p>
          <a:p>
            <a:pPr defTabSz="584200">
              <a:defRPr sz="1800">
                <a:solidFill>
                  <a:srgbClr val="000000"/>
                </a:solidFill>
                <a:latin typeface="+mn-lt"/>
                <a:ea typeface="+mn-ea"/>
                <a:cs typeface="+mn-cs"/>
                <a:sym typeface="Helvetica Neue Light"/>
              </a:defRPr>
            </a:pPr>
            <a:r>
              <a:t>Mistake happens because 2 objects very close.</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5" name="The Cosmological Concordance Model"/>
          <p:cNvSpPr txBox="1"/>
          <p:nvPr>
            <p:ph type="title"/>
          </p:nvPr>
        </p:nvSpPr>
        <p:spPr>
          <a:prstGeom prst="rect">
            <a:avLst/>
          </a:prstGeom>
        </p:spPr>
        <p:txBody>
          <a:bodyPr/>
          <a:lstStyle/>
          <a:p>
            <a:pPr/>
            <a:r>
              <a:t>The Cosmological Concordance Model</a:t>
            </a:r>
          </a:p>
        </p:txBody>
      </p:sp>
      <p:pic>
        <p:nvPicPr>
          <p:cNvPr id="606" name="image.png" descr="image.png"/>
          <p:cNvPicPr>
            <a:picLocks noChangeAspect="0"/>
          </p:cNvPicPr>
          <p:nvPr/>
        </p:nvPicPr>
        <p:blipFill>
          <a:blip r:embed="rId2">
            <a:extLst/>
          </a:blip>
          <a:stretch>
            <a:fillRect/>
          </a:stretch>
        </p:blipFill>
        <p:spPr>
          <a:xfrm>
            <a:off x="2055812" y="1903412"/>
            <a:ext cx="8775701" cy="6426201"/>
          </a:xfrm>
          <a:prstGeom prst="rect">
            <a:avLst/>
          </a:prstGeom>
          <a:ln w="88900">
            <a:miter lim="400000"/>
          </a:ln>
        </p:spPr>
      </p:pic>
      <p:sp>
        <p:nvSpPr>
          <p:cNvPr id="607" name="Rectangle"/>
          <p:cNvSpPr/>
          <p:nvPr/>
        </p:nvSpPr>
        <p:spPr>
          <a:xfrm>
            <a:off x="4457700" y="1879600"/>
            <a:ext cx="1270000" cy="6616700"/>
          </a:xfrm>
          <a:prstGeom prst="rect">
            <a:avLst/>
          </a:prstGeom>
          <a:ln w="50800">
            <a:solidFill>
              <a:srgbClr val="E63B7A"/>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608" name="lnB &lt; 0: favours ΛCDM"/>
          <p:cNvSpPr txBox="1"/>
          <p:nvPr/>
        </p:nvSpPr>
        <p:spPr>
          <a:xfrm>
            <a:off x="4399247" y="8644841"/>
            <a:ext cx="337931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b="1" sz="2400">
                <a:solidFill>
                  <a:srgbClr val="E63B7A"/>
                </a:solidFill>
                <a:latin typeface="Helvetica Neue"/>
                <a:ea typeface="Helvetica Neue"/>
                <a:cs typeface="Helvetica Neue"/>
                <a:sym typeface="Helvetica Neue"/>
              </a:defRPr>
            </a:lvl1pPr>
          </a:lstStyle>
          <a:p>
            <a:pPr/>
            <a:r>
              <a:t>lnB &lt; 0: favours ΛCDM</a:t>
            </a:r>
          </a:p>
        </p:txBody>
      </p:sp>
      <p:sp>
        <p:nvSpPr>
          <p:cNvPr id="609" name="from Trotta (2008)"/>
          <p:cNvSpPr txBox="1"/>
          <p:nvPr/>
        </p:nvSpPr>
        <p:spPr>
          <a:xfrm>
            <a:off x="-65460" y="8225741"/>
            <a:ext cx="3060701"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584200">
              <a:defRPr sz="2400">
                <a:solidFill>
                  <a:srgbClr val="000000"/>
                </a:solidFill>
                <a:latin typeface="+mn-lt"/>
                <a:ea typeface="+mn-ea"/>
                <a:cs typeface="+mn-cs"/>
                <a:sym typeface="Helvetica Neue Light"/>
              </a:defRPr>
            </a:lvl1pPr>
          </a:lstStyle>
          <a:p>
            <a:pPr/>
            <a:r>
              <a:t>from Trotta (2008)</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1" name="Bayesian Hierarchical Models"/>
          <p:cNvSpPr txBox="1"/>
          <p:nvPr>
            <p:ph type="title"/>
          </p:nvPr>
        </p:nvSpPr>
        <p:spPr>
          <a:prstGeom prst="rect">
            <a:avLst/>
          </a:prstGeom>
        </p:spPr>
        <p:txBody>
          <a:bodyPr/>
          <a:lstStyle/>
          <a:p>
            <a:pPr/>
            <a:r>
              <a:t>Bayesian Hierarchical Models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Bayesian Model Comparison"/>
          <p:cNvSpPr txBox="1"/>
          <p:nvPr>
            <p:ph type="title"/>
          </p:nvPr>
        </p:nvSpPr>
        <p:spPr>
          <a:prstGeom prst="rect">
            <a:avLst/>
          </a:prstGeom>
        </p:spPr>
        <p:txBody>
          <a:bodyPr/>
          <a:lstStyle/>
          <a:p>
            <a:pPr/>
            <a:r>
              <a:t>Bayesian Model Comparison</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3" name="Bayesian Hierarchical Models"/>
          <p:cNvSpPr txBox="1"/>
          <p:nvPr>
            <p:ph type="title"/>
          </p:nvPr>
        </p:nvSpPr>
        <p:spPr>
          <a:prstGeom prst="rect">
            <a:avLst/>
          </a:prstGeom>
        </p:spPr>
        <p:txBody>
          <a:bodyPr/>
          <a:lstStyle/>
          <a:p>
            <a:pPr/>
            <a:r>
              <a:t>Bayesian Hierarchical Models</a:t>
            </a:r>
          </a:p>
        </p:txBody>
      </p:sp>
      <p:sp>
        <p:nvSpPr>
          <p:cNvPr id="614" name="“True” values of observables"/>
          <p:cNvSpPr/>
          <p:nvPr/>
        </p:nvSpPr>
        <p:spPr>
          <a:xfrm>
            <a:off x="5105400" y="5867400"/>
            <a:ext cx="3632200" cy="1219200"/>
          </a:xfrm>
          <a:prstGeom prst="roundRect">
            <a:avLst>
              <a:gd name="adj" fmla="val 15625"/>
            </a:avLst>
          </a:prstGeom>
          <a:solidFill>
            <a:srgbClr val="96D35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b="1" sz="2400">
                <a:solidFill>
                  <a:srgbClr val="000000"/>
                </a:solidFill>
                <a:latin typeface="Helvetica Neue"/>
                <a:ea typeface="Helvetica Neue"/>
                <a:cs typeface="Helvetica Neue"/>
                <a:sym typeface="Helvetica Neue"/>
              </a:defRPr>
            </a:lvl1pPr>
          </a:lstStyle>
          <a:p>
            <a:pPr/>
            <a:r>
              <a:t>“True” values of observables</a:t>
            </a:r>
          </a:p>
        </p:txBody>
      </p:sp>
      <p:sp>
        <p:nvSpPr>
          <p:cNvPr id="615" name="Population parameters"/>
          <p:cNvSpPr/>
          <p:nvPr/>
        </p:nvSpPr>
        <p:spPr>
          <a:xfrm>
            <a:off x="-101600" y="3543300"/>
            <a:ext cx="4064000" cy="977900"/>
          </a:xfrm>
          <a:prstGeom prst="roundRect">
            <a:avLst>
              <a:gd name="adj" fmla="val 19481"/>
            </a:avLst>
          </a:prstGeom>
          <a:solidFill>
            <a:srgbClr val="FFFFFF"/>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b="1" sz="2400">
                <a:solidFill>
                  <a:srgbClr val="000000"/>
                </a:solidFill>
                <a:latin typeface="Helvetica Neue"/>
                <a:ea typeface="Helvetica Neue"/>
                <a:cs typeface="Helvetica Neue"/>
                <a:sym typeface="Helvetica Neue"/>
              </a:defRPr>
            </a:lvl1pPr>
          </a:lstStyle>
          <a:p>
            <a:pPr/>
            <a:r>
              <a:t>Population parameters </a:t>
            </a:r>
          </a:p>
        </p:txBody>
      </p:sp>
      <p:sp>
        <p:nvSpPr>
          <p:cNvPr id="616" name="Line"/>
          <p:cNvSpPr/>
          <p:nvPr/>
        </p:nvSpPr>
        <p:spPr>
          <a:xfrm flipV="1">
            <a:off x="6769050" y="4532510"/>
            <a:ext cx="1638500" cy="1298328"/>
          </a:xfrm>
          <a:prstGeom prst="line">
            <a:avLst/>
          </a:prstGeom>
          <a:ln w="38100">
            <a:solidFill>
              <a:srgbClr val="000000"/>
            </a:solidFill>
            <a:miter lim="400000"/>
            <a:headEnd type="stealth"/>
          </a:ln>
        </p:spPr>
        <p:txBody>
          <a:bodyPr lIns="0" tIns="0" rIns="0" bIns="0"/>
          <a:lstStyle/>
          <a:p>
            <a:pPr algn="l">
              <a:defRPr sz="1200">
                <a:solidFill>
                  <a:srgbClr val="000000"/>
                </a:solidFill>
                <a:latin typeface="Helvetica"/>
                <a:ea typeface="Helvetica"/>
                <a:cs typeface="Helvetica"/>
                <a:sym typeface="Helvetica"/>
              </a:defRPr>
            </a:pPr>
          </a:p>
        </p:txBody>
      </p:sp>
      <p:sp>
        <p:nvSpPr>
          <p:cNvPr id="617" name="Prior"/>
          <p:cNvSpPr/>
          <p:nvPr/>
        </p:nvSpPr>
        <p:spPr>
          <a:xfrm>
            <a:off x="7823200" y="2451100"/>
            <a:ext cx="1828800" cy="596900"/>
          </a:xfrm>
          <a:prstGeom prst="roundRect">
            <a:avLst>
              <a:gd name="adj" fmla="val 31915"/>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b="1" sz="2400">
                <a:solidFill>
                  <a:srgbClr val="000000"/>
                </a:solidFill>
                <a:latin typeface="Helvetica Neue"/>
                <a:ea typeface="Helvetica Neue"/>
                <a:cs typeface="Helvetica Neue"/>
                <a:sym typeface="Helvetica Neue"/>
              </a:defRPr>
            </a:lvl1pPr>
          </a:lstStyle>
          <a:p>
            <a:pPr/>
            <a:r>
              <a:t>Prior</a:t>
            </a:r>
          </a:p>
        </p:txBody>
      </p:sp>
      <p:sp>
        <p:nvSpPr>
          <p:cNvPr id="618" name="Line"/>
          <p:cNvSpPr/>
          <p:nvPr/>
        </p:nvSpPr>
        <p:spPr>
          <a:xfrm flipV="1">
            <a:off x="8737600" y="3048000"/>
            <a:ext cx="0" cy="414882"/>
          </a:xfrm>
          <a:prstGeom prst="line">
            <a:avLst/>
          </a:prstGeom>
          <a:ln w="38100">
            <a:solidFill>
              <a:srgbClr val="000000"/>
            </a:solidFill>
            <a:miter lim="400000"/>
            <a:headEnd type="stealth"/>
          </a:ln>
        </p:spPr>
        <p:txBody>
          <a:bodyPr lIns="0" tIns="0" rIns="0" bIns="0"/>
          <a:lstStyle/>
          <a:p>
            <a:pPr algn="l">
              <a:defRPr sz="1200">
                <a:solidFill>
                  <a:srgbClr val="000000"/>
                </a:solidFill>
                <a:latin typeface="Helvetica"/>
                <a:ea typeface="Helvetica"/>
                <a:cs typeface="Helvetica"/>
                <a:sym typeface="Helvetica"/>
              </a:defRPr>
            </a:pPr>
          </a:p>
        </p:txBody>
      </p:sp>
      <p:sp>
        <p:nvSpPr>
          <p:cNvPr id="619" name="Line"/>
          <p:cNvSpPr/>
          <p:nvPr/>
        </p:nvSpPr>
        <p:spPr>
          <a:xfrm flipH="1" flipV="1">
            <a:off x="5259139" y="4551312"/>
            <a:ext cx="1283439" cy="1283439"/>
          </a:xfrm>
          <a:prstGeom prst="line">
            <a:avLst/>
          </a:prstGeom>
          <a:ln w="38100">
            <a:solidFill>
              <a:srgbClr val="000000"/>
            </a:solidFill>
            <a:miter lim="400000"/>
            <a:headEnd type="stealth"/>
          </a:ln>
        </p:spPr>
        <p:txBody>
          <a:bodyPr lIns="0" tIns="0" rIns="0" bIns="0"/>
          <a:lstStyle/>
          <a:p>
            <a:pPr algn="l">
              <a:defRPr sz="1200">
                <a:solidFill>
                  <a:srgbClr val="000000"/>
                </a:solidFill>
                <a:latin typeface="Helvetica"/>
                <a:ea typeface="Helvetica"/>
                <a:cs typeface="Helvetica"/>
                <a:sym typeface="Helvetica"/>
              </a:defRPr>
            </a:pPr>
          </a:p>
        </p:txBody>
      </p:sp>
      <p:sp>
        <p:nvSpPr>
          <p:cNvPr id="620" name="Parameters of interest"/>
          <p:cNvSpPr/>
          <p:nvPr/>
        </p:nvSpPr>
        <p:spPr>
          <a:xfrm>
            <a:off x="4140200" y="3543300"/>
            <a:ext cx="2336800" cy="977900"/>
          </a:xfrm>
          <a:prstGeom prst="roundRect">
            <a:avLst>
              <a:gd name="adj" fmla="val 19481"/>
            </a:avLst>
          </a:prstGeom>
          <a:solidFill>
            <a:srgbClr val="00C7FC"/>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b="1" sz="2400">
                <a:solidFill>
                  <a:srgbClr val="000000"/>
                </a:solidFill>
                <a:latin typeface="Helvetica Neue"/>
                <a:ea typeface="Helvetica Neue"/>
                <a:cs typeface="Helvetica Neue"/>
                <a:sym typeface="Helvetica Neue"/>
              </a:defRPr>
            </a:lvl1pPr>
          </a:lstStyle>
          <a:p>
            <a:pPr/>
            <a:r>
              <a:t>Parameters of interest</a:t>
            </a:r>
          </a:p>
        </p:txBody>
      </p:sp>
      <p:sp>
        <p:nvSpPr>
          <p:cNvPr id="621" name="Prior"/>
          <p:cNvSpPr/>
          <p:nvPr/>
        </p:nvSpPr>
        <p:spPr>
          <a:xfrm>
            <a:off x="4229100" y="2463800"/>
            <a:ext cx="1828800" cy="596900"/>
          </a:xfrm>
          <a:prstGeom prst="roundRect">
            <a:avLst>
              <a:gd name="adj" fmla="val 31915"/>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b="1" sz="2400">
                <a:solidFill>
                  <a:srgbClr val="000000"/>
                </a:solidFill>
                <a:latin typeface="Helvetica Neue"/>
                <a:ea typeface="Helvetica Neue"/>
                <a:cs typeface="Helvetica Neue"/>
                <a:sym typeface="Helvetica Neue"/>
              </a:defRPr>
            </a:lvl1pPr>
          </a:lstStyle>
          <a:p>
            <a:pPr/>
            <a:r>
              <a:t>Prior</a:t>
            </a:r>
          </a:p>
        </p:txBody>
      </p:sp>
      <p:sp>
        <p:nvSpPr>
          <p:cNvPr id="622" name="Line"/>
          <p:cNvSpPr/>
          <p:nvPr/>
        </p:nvSpPr>
        <p:spPr>
          <a:xfrm flipV="1">
            <a:off x="5143500" y="3060700"/>
            <a:ext cx="0" cy="414882"/>
          </a:xfrm>
          <a:prstGeom prst="line">
            <a:avLst/>
          </a:prstGeom>
          <a:ln w="38100">
            <a:solidFill>
              <a:srgbClr val="000000"/>
            </a:solidFill>
            <a:miter lim="400000"/>
            <a:headEnd type="stealth"/>
          </a:ln>
        </p:spPr>
        <p:txBody>
          <a:bodyPr lIns="0" tIns="0" rIns="0" bIns="0"/>
          <a:lstStyle/>
          <a:p>
            <a:pPr algn="l">
              <a:defRPr sz="1200">
                <a:solidFill>
                  <a:srgbClr val="000000"/>
                </a:solidFill>
                <a:latin typeface="Helvetica"/>
                <a:ea typeface="Helvetica"/>
                <a:cs typeface="Helvetica"/>
                <a:sym typeface="Helvetica"/>
              </a:defRPr>
            </a:pPr>
          </a:p>
        </p:txBody>
      </p:sp>
      <p:sp>
        <p:nvSpPr>
          <p:cNvPr id="623" name="INTRINSIC VARIABILITY"/>
          <p:cNvSpPr txBox="1"/>
          <p:nvPr/>
        </p:nvSpPr>
        <p:spPr>
          <a:xfrm>
            <a:off x="2453470" y="5188230"/>
            <a:ext cx="3200401" cy="3870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584200">
              <a:defRPr b="1" sz="1800">
                <a:solidFill>
                  <a:srgbClr val="000000"/>
                </a:solidFill>
                <a:latin typeface="Helvetica Neue"/>
                <a:ea typeface="Helvetica Neue"/>
                <a:cs typeface="Helvetica Neue"/>
                <a:sym typeface="Helvetica Neue"/>
              </a:defRPr>
            </a:lvl1pPr>
          </a:lstStyle>
          <a:p>
            <a:pPr/>
            <a:r>
              <a:t>INTRINSIC VARIABILITY</a:t>
            </a:r>
          </a:p>
        </p:txBody>
      </p:sp>
      <p:sp>
        <p:nvSpPr>
          <p:cNvPr id="624" name="NOISE, SELECTION EFFECTS"/>
          <p:cNvSpPr txBox="1"/>
          <p:nvPr/>
        </p:nvSpPr>
        <p:spPr>
          <a:xfrm>
            <a:off x="3052729" y="7334530"/>
            <a:ext cx="3344877" cy="38707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b="1" sz="1800">
                <a:solidFill>
                  <a:srgbClr val="000000"/>
                </a:solidFill>
                <a:latin typeface="Helvetica Neue"/>
                <a:ea typeface="Helvetica Neue"/>
                <a:cs typeface="Helvetica Neue"/>
                <a:sym typeface="Helvetica Neue"/>
              </a:defRPr>
            </a:lvl1pPr>
          </a:lstStyle>
          <a:p>
            <a:pPr/>
            <a:r>
              <a:t>NOISE, SELECTION EFFECTS</a:t>
            </a:r>
          </a:p>
        </p:txBody>
      </p:sp>
      <p:sp>
        <p:nvSpPr>
          <p:cNvPr id="625" name="Nuisance…"/>
          <p:cNvSpPr/>
          <p:nvPr/>
        </p:nvSpPr>
        <p:spPr>
          <a:xfrm>
            <a:off x="7569200" y="3543300"/>
            <a:ext cx="2336800" cy="977900"/>
          </a:xfrm>
          <a:prstGeom prst="roundRect">
            <a:avLst>
              <a:gd name="adj" fmla="val 19481"/>
            </a:avLst>
          </a:prstGeom>
          <a:solidFill>
            <a:srgbClr val="FFFC41"/>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p>
            <a:pPr defTabSz="584200">
              <a:defRPr b="1" sz="2400">
                <a:solidFill>
                  <a:srgbClr val="000000"/>
                </a:solidFill>
                <a:latin typeface="Helvetica Neue"/>
                <a:ea typeface="Helvetica Neue"/>
                <a:cs typeface="Helvetica Neue"/>
                <a:sym typeface="Helvetica Neue"/>
              </a:defRPr>
            </a:pPr>
            <a:r>
              <a:t>Nuisance </a:t>
            </a:r>
          </a:p>
          <a:p>
            <a:pPr defTabSz="584200">
              <a:defRPr b="1" sz="2400">
                <a:solidFill>
                  <a:srgbClr val="000000"/>
                </a:solidFill>
                <a:latin typeface="Helvetica Neue"/>
                <a:ea typeface="Helvetica Neue"/>
                <a:cs typeface="Helvetica Neue"/>
                <a:sym typeface="Helvetica Neue"/>
              </a:defRPr>
            </a:pPr>
            <a:r>
              <a:t>parameters</a:t>
            </a:r>
          </a:p>
        </p:txBody>
      </p:sp>
      <p:sp>
        <p:nvSpPr>
          <p:cNvPr id="626" name="Latent variables"/>
          <p:cNvSpPr/>
          <p:nvPr/>
        </p:nvSpPr>
        <p:spPr>
          <a:xfrm>
            <a:off x="-142719" y="5988050"/>
            <a:ext cx="3175001" cy="977900"/>
          </a:xfrm>
          <a:prstGeom prst="roundRect">
            <a:avLst>
              <a:gd name="adj" fmla="val 19481"/>
            </a:avLst>
          </a:prstGeom>
          <a:solidFill>
            <a:srgbClr val="FFFFFF"/>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b="1" sz="2400">
                <a:solidFill>
                  <a:srgbClr val="000000"/>
                </a:solidFill>
                <a:latin typeface="Helvetica Neue"/>
                <a:ea typeface="Helvetica Neue"/>
                <a:cs typeface="Helvetica Neue"/>
                <a:sym typeface="Helvetica Neue"/>
              </a:defRPr>
            </a:lvl1pPr>
          </a:lstStyle>
          <a:p>
            <a:pPr/>
            <a:r>
              <a:t>Latent variables</a:t>
            </a:r>
          </a:p>
        </p:txBody>
      </p:sp>
      <p:sp>
        <p:nvSpPr>
          <p:cNvPr id="627" name="Line"/>
          <p:cNvSpPr/>
          <p:nvPr/>
        </p:nvSpPr>
        <p:spPr>
          <a:xfrm flipV="1">
            <a:off x="6807200" y="7137400"/>
            <a:ext cx="0" cy="779902"/>
          </a:xfrm>
          <a:prstGeom prst="line">
            <a:avLst/>
          </a:prstGeom>
          <a:ln w="38100">
            <a:solidFill>
              <a:srgbClr val="000000"/>
            </a:solidFill>
            <a:miter lim="400000"/>
            <a:headEnd type="stealth"/>
          </a:ln>
        </p:spPr>
        <p:txBody>
          <a:bodyPr lIns="0" tIns="0" rIns="0" bIns="0"/>
          <a:lstStyle/>
          <a:p>
            <a:pPr algn="l">
              <a:defRPr sz="1200">
                <a:solidFill>
                  <a:srgbClr val="000000"/>
                </a:solidFill>
                <a:latin typeface="Helvetica"/>
                <a:ea typeface="Helvetica"/>
                <a:cs typeface="Helvetica"/>
                <a:sym typeface="Helvetica"/>
              </a:defRPr>
            </a:pPr>
          </a:p>
        </p:txBody>
      </p:sp>
      <p:sp>
        <p:nvSpPr>
          <p:cNvPr id="628" name="Data"/>
          <p:cNvSpPr/>
          <p:nvPr/>
        </p:nvSpPr>
        <p:spPr>
          <a:xfrm>
            <a:off x="-812662" y="7861300"/>
            <a:ext cx="3175001" cy="977900"/>
          </a:xfrm>
          <a:prstGeom prst="roundRect">
            <a:avLst>
              <a:gd name="adj" fmla="val 19481"/>
            </a:avLst>
          </a:prstGeom>
          <a:solidFill>
            <a:srgbClr val="FFFFFF"/>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b="1" sz="2400">
                <a:solidFill>
                  <a:srgbClr val="000000"/>
                </a:solidFill>
                <a:latin typeface="Helvetica Neue"/>
                <a:ea typeface="Helvetica Neue"/>
                <a:cs typeface="Helvetica Neue"/>
                <a:sym typeface="Helvetica Neue"/>
              </a:defRPr>
            </a:lvl1pPr>
          </a:lstStyle>
          <a:p>
            <a:pPr/>
            <a:r>
              <a:t>Data</a:t>
            </a:r>
          </a:p>
        </p:txBody>
      </p:sp>
      <p:sp>
        <p:nvSpPr>
          <p:cNvPr id="629" name="Observed values"/>
          <p:cNvSpPr/>
          <p:nvPr/>
        </p:nvSpPr>
        <p:spPr>
          <a:xfrm>
            <a:off x="4991100" y="7975600"/>
            <a:ext cx="3632200" cy="749300"/>
          </a:xfrm>
          <a:prstGeom prst="roundRect">
            <a:avLst>
              <a:gd name="adj" fmla="val 25424"/>
            </a:avLst>
          </a:prstGeom>
          <a:solidFill>
            <a:srgbClr val="FF8C82"/>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b="1" sz="2400">
                <a:solidFill>
                  <a:srgbClr val="000000"/>
                </a:solidFill>
                <a:latin typeface="Helvetica Neue"/>
                <a:ea typeface="Helvetica Neue"/>
                <a:cs typeface="Helvetica Neue"/>
                <a:sym typeface="Helvetica Neue"/>
              </a:defRPr>
            </a:lvl1pPr>
          </a:lstStyle>
          <a:p>
            <a:pPr/>
            <a:r>
              <a:t>Observed values</a:t>
            </a:r>
          </a:p>
        </p:txBody>
      </p:sp>
      <p:sp>
        <p:nvSpPr>
          <p:cNvPr id="630" name="Line"/>
          <p:cNvSpPr/>
          <p:nvPr/>
        </p:nvSpPr>
        <p:spPr>
          <a:xfrm flipV="1">
            <a:off x="9550598" y="4533899"/>
            <a:ext cx="1" cy="3350381"/>
          </a:xfrm>
          <a:prstGeom prst="line">
            <a:avLst/>
          </a:prstGeom>
          <a:ln w="38100">
            <a:solidFill>
              <a:srgbClr val="000000"/>
            </a:solidFill>
            <a:miter lim="400000"/>
            <a:headEnd type="stealth"/>
          </a:ln>
        </p:spPr>
        <p:txBody>
          <a:bodyPr lIns="0" tIns="0" rIns="0" bIns="0"/>
          <a:lstStyle/>
          <a:p>
            <a:pPr algn="l">
              <a:defRPr sz="1200">
                <a:solidFill>
                  <a:srgbClr val="000000"/>
                </a:solidFill>
                <a:latin typeface="Helvetica"/>
                <a:ea typeface="Helvetica"/>
                <a:cs typeface="Helvetica"/>
                <a:sym typeface="Helvetica"/>
              </a:defRPr>
            </a:pPr>
          </a:p>
        </p:txBody>
      </p:sp>
      <p:sp>
        <p:nvSpPr>
          <p:cNvPr id="631" name="Calibration data"/>
          <p:cNvSpPr/>
          <p:nvPr/>
        </p:nvSpPr>
        <p:spPr>
          <a:xfrm>
            <a:off x="8978900" y="7975600"/>
            <a:ext cx="3632200" cy="749300"/>
          </a:xfrm>
          <a:prstGeom prst="roundRect">
            <a:avLst>
              <a:gd name="adj" fmla="val 25424"/>
            </a:avLst>
          </a:prstGeom>
          <a:solidFill>
            <a:srgbClr val="FFC4AB"/>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b="1" sz="2400">
                <a:solidFill>
                  <a:srgbClr val="000000"/>
                </a:solidFill>
                <a:latin typeface="Helvetica Neue"/>
                <a:ea typeface="Helvetica Neue"/>
                <a:cs typeface="Helvetica Neue"/>
                <a:sym typeface="Helvetica Neue"/>
              </a:defRPr>
            </a:lvl1pPr>
          </a:lstStyle>
          <a:p>
            <a:pPr/>
            <a:r>
              <a:t>Calibration data</a:t>
            </a:r>
          </a:p>
        </p:txBody>
      </p:sp>
      <p:pic>
        <p:nvPicPr>
          <p:cNvPr id="632" name="pasted-image.tiff" descr="pasted-image.tiff"/>
          <p:cNvPicPr>
            <a:picLocks noChangeAspect="1"/>
          </p:cNvPicPr>
          <p:nvPr/>
        </p:nvPicPr>
        <p:blipFill>
          <a:blip r:embed="rId3">
            <a:extLst/>
          </a:blip>
          <a:srcRect l="0" t="0" r="0" b="11538"/>
          <a:stretch>
            <a:fillRect/>
          </a:stretch>
        </p:blipFill>
        <p:spPr>
          <a:xfrm>
            <a:off x="10060582" y="1898650"/>
            <a:ext cx="2802523" cy="2479153"/>
          </a:xfrm>
          <a:prstGeom prst="rect">
            <a:avLst/>
          </a:prstGeom>
          <a:ln w="889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6" name="Mathematical Formulation"/>
          <p:cNvSpPr txBox="1"/>
          <p:nvPr>
            <p:ph type="title"/>
          </p:nvPr>
        </p:nvSpPr>
        <p:spPr>
          <a:prstGeom prst="rect">
            <a:avLst/>
          </a:prstGeom>
        </p:spPr>
        <p:txBody>
          <a:bodyPr/>
          <a:lstStyle/>
          <a:p>
            <a:pPr/>
            <a:r>
              <a:t>Mathematical Formulation</a:t>
            </a:r>
          </a:p>
        </p:txBody>
      </p:sp>
      <p:sp>
        <p:nvSpPr>
          <p:cNvPr id="637" name="p(params | data) ∝ p(data | params)p(params)"/>
          <p:cNvSpPr txBox="1"/>
          <p:nvPr/>
        </p:nvSpPr>
        <p:spPr>
          <a:xfrm>
            <a:off x="837790" y="2485977"/>
            <a:ext cx="7580660" cy="8247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800">
                <a:solidFill>
                  <a:srgbClr val="000000"/>
                </a:solidFill>
                <a:latin typeface="Helvetica"/>
                <a:ea typeface="Helvetica"/>
                <a:cs typeface="Helvetica"/>
                <a:sym typeface="Helvetica"/>
              </a:defRPr>
            </a:pPr>
            <a:r>
              <a:t>p(params | data)</a:t>
            </a:r>
            <a:r>
              <a:rPr sz="4700"/>
              <a:t> ∝ </a:t>
            </a:r>
            <a:r>
              <a:t>p(data | params)p(params)</a:t>
            </a:r>
          </a:p>
        </p:txBody>
      </p:sp>
      <p:sp>
        <p:nvSpPr>
          <p:cNvPr id="638" name="p(data|params) ∝ ∫p(data, true, pop | params) dtrue dpop…"/>
          <p:cNvSpPr txBox="1"/>
          <p:nvPr/>
        </p:nvSpPr>
        <p:spPr>
          <a:xfrm>
            <a:off x="855776" y="4020405"/>
            <a:ext cx="10774751" cy="20175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solidFill>
                  <a:srgbClr val="000000"/>
                </a:solidFill>
                <a:latin typeface="Helvetica"/>
                <a:ea typeface="Helvetica"/>
                <a:cs typeface="Helvetica"/>
                <a:sym typeface="Helvetica"/>
              </a:defRPr>
            </a:pPr>
            <a:r>
              <a:t>p(data|params)</a:t>
            </a:r>
            <a:r>
              <a:rPr sz="4700"/>
              <a:t> ∝ ∫</a:t>
            </a:r>
            <a:r>
              <a:t>p(data, true, pop | params) dtrue dpop</a:t>
            </a:r>
          </a:p>
          <a:p>
            <a:pPr algn="l">
              <a:defRPr sz="2800">
                <a:solidFill>
                  <a:srgbClr val="000000"/>
                </a:solidFill>
                <a:latin typeface="Helvetica"/>
                <a:ea typeface="Helvetica"/>
                <a:cs typeface="Helvetica"/>
                <a:sym typeface="Helvetica"/>
              </a:defRPr>
            </a:pPr>
            <a:r>
              <a:t>                          = </a:t>
            </a:r>
            <a:r>
              <a:rPr sz="4700"/>
              <a:t> ∫</a:t>
            </a:r>
            <a:r>
              <a:t>p(data | true) p(true | pop) p(pop) dtrue drop</a:t>
            </a:r>
          </a:p>
        </p:txBody>
      </p:sp>
      <p:sp>
        <p:nvSpPr>
          <p:cNvPr id="639" name="Rectangle"/>
          <p:cNvSpPr/>
          <p:nvPr/>
        </p:nvSpPr>
        <p:spPr>
          <a:xfrm>
            <a:off x="3993640" y="5132514"/>
            <a:ext cx="2218837" cy="444501"/>
          </a:xfrm>
          <a:prstGeom prst="rect">
            <a:avLst/>
          </a:prstGeom>
          <a:ln w="25400">
            <a:solidFill>
              <a:srgbClr val="C82506"/>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640" name="Rectangle"/>
          <p:cNvSpPr/>
          <p:nvPr/>
        </p:nvSpPr>
        <p:spPr>
          <a:xfrm>
            <a:off x="828123" y="6241665"/>
            <a:ext cx="2501483" cy="444501"/>
          </a:xfrm>
          <a:prstGeom prst="rect">
            <a:avLst/>
          </a:prstGeom>
          <a:ln w="25400">
            <a:solidFill>
              <a:srgbClr val="C82506"/>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641" name="Rectangle"/>
          <p:cNvSpPr/>
          <p:nvPr/>
        </p:nvSpPr>
        <p:spPr>
          <a:xfrm>
            <a:off x="6187918" y="5132514"/>
            <a:ext cx="2002374" cy="444501"/>
          </a:xfrm>
          <a:prstGeom prst="rect">
            <a:avLst/>
          </a:prstGeom>
          <a:ln w="25400">
            <a:solidFill>
              <a:srgbClr val="51A7F9"/>
            </a:solidFill>
            <a:miter lim="400000"/>
          </a:ln>
        </p:spPr>
        <p:txBody>
          <a:bodyPr lIns="50800" tIns="50800" rIns="50800" bIns="50800" anchor="ctr"/>
          <a:lstStyle/>
          <a:p>
            <a:pPr defTabSz="584200">
              <a:defRPr sz="3600">
                <a:solidFill>
                  <a:srgbClr val="0365C0"/>
                </a:solidFill>
                <a:latin typeface="+mn-lt"/>
                <a:ea typeface="+mn-ea"/>
                <a:cs typeface="+mn-cs"/>
                <a:sym typeface="Helvetica Neue Light"/>
              </a:defRPr>
            </a:pPr>
          </a:p>
        </p:txBody>
      </p:sp>
      <p:sp>
        <p:nvSpPr>
          <p:cNvPr id="642" name="Rectangle"/>
          <p:cNvSpPr/>
          <p:nvPr/>
        </p:nvSpPr>
        <p:spPr>
          <a:xfrm>
            <a:off x="8220324" y="5132514"/>
            <a:ext cx="1096405" cy="444501"/>
          </a:xfrm>
          <a:prstGeom prst="rect">
            <a:avLst/>
          </a:prstGeom>
          <a:ln w="25400">
            <a:solidFill>
              <a:srgbClr val="70BF41"/>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643" name="Measurement errors"/>
          <p:cNvSpPr txBox="1"/>
          <p:nvPr/>
        </p:nvSpPr>
        <p:spPr>
          <a:xfrm>
            <a:off x="3608715" y="6197215"/>
            <a:ext cx="3315743"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800">
                <a:solidFill>
                  <a:srgbClr val="000000"/>
                </a:solidFill>
                <a:latin typeface="Helvetica"/>
                <a:ea typeface="Helvetica"/>
                <a:cs typeface="Helvetica"/>
                <a:sym typeface="Helvetica"/>
              </a:defRPr>
            </a:lvl1pPr>
          </a:lstStyle>
          <a:p>
            <a:pPr/>
            <a:r>
              <a:t>Measurement errors</a:t>
            </a:r>
          </a:p>
        </p:txBody>
      </p:sp>
      <p:sp>
        <p:nvSpPr>
          <p:cNvPr id="644" name="Rectangle"/>
          <p:cNvSpPr/>
          <p:nvPr/>
        </p:nvSpPr>
        <p:spPr>
          <a:xfrm>
            <a:off x="828123" y="6902537"/>
            <a:ext cx="2501483" cy="444501"/>
          </a:xfrm>
          <a:prstGeom prst="rect">
            <a:avLst/>
          </a:prstGeom>
          <a:ln w="25400">
            <a:solidFill>
              <a:srgbClr val="51A7F9"/>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645" name="Intrinsic variability"/>
          <p:cNvSpPr txBox="1"/>
          <p:nvPr/>
        </p:nvSpPr>
        <p:spPr>
          <a:xfrm>
            <a:off x="3608715" y="6858087"/>
            <a:ext cx="2920381"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800">
                <a:solidFill>
                  <a:srgbClr val="000000"/>
                </a:solidFill>
                <a:latin typeface="Helvetica"/>
                <a:ea typeface="Helvetica"/>
                <a:cs typeface="Helvetica"/>
                <a:sym typeface="Helvetica"/>
              </a:defRPr>
            </a:lvl1pPr>
          </a:lstStyle>
          <a:p>
            <a:pPr/>
            <a:r>
              <a:t>Intrinsic variability</a:t>
            </a:r>
          </a:p>
        </p:txBody>
      </p:sp>
      <p:sp>
        <p:nvSpPr>
          <p:cNvPr id="646" name="Rectangle"/>
          <p:cNvSpPr/>
          <p:nvPr/>
        </p:nvSpPr>
        <p:spPr>
          <a:xfrm>
            <a:off x="811236" y="7595159"/>
            <a:ext cx="2501483" cy="444501"/>
          </a:xfrm>
          <a:prstGeom prst="rect">
            <a:avLst/>
          </a:prstGeom>
          <a:ln w="25400">
            <a:solidFill>
              <a:srgbClr val="70BF41"/>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647" name="Population-level priors"/>
          <p:cNvSpPr txBox="1"/>
          <p:nvPr/>
        </p:nvSpPr>
        <p:spPr>
          <a:xfrm>
            <a:off x="3591828" y="7550709"/>
            <a:ext cx="3632623"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800">
                <a:solidFill>
                  <a:srgbClr val="000000"/>
                </a:solidFill>
                <a:latin typeface="Helvetica"/>
                <a:ea typeface="Helvetica"/>
                <a:cs typeface="Helvetica"/>
                <a:sym typeface="Helvetica"/>
              </a:defRPr>
            </a:lvl1pPr>
          </a:lstStyle>
          <a:p>
            <a:pPr/>
            <a:r>
              <a:t>Population-level priors</a:t>
            </a:r>
          </a:p>
        </p:txBody>
      </p:sp>
      <p:sp>
        <p:nvSpPr>
          <p:cNvPr id="648" name="The posterior distribution can be expanded in the usual Bayesian way:"/>
          <p:cNvSpPr txBox="1"/>
          <p:nvPr/>
        </p:nvSpPr>
        <p:spPr>
          <a:xfrm>
            <a:off x="624156" y="1773277"/>
            <a:ext cx="11164467"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800">
                <a:solidFill>
                  <a:srgbClr val="000000"/>
                </a:solidFill>
                <a:latin typeface="Helvetica"/>
                <a:ea typeface="Helvetica"/>
                <a:cs typeface="Helvetica"/>
                <a:sym typeface="Helvetica"/>
              </a:defRPr>
            </a:lvl1pPr>
          </a:lstStyle>
          <a:p>
            <a:pPr/>
            <a:r>
              <a:t>The posterior distribution can be expanded in the usual Bayesian way:</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2" name="The Gaussian Linear Model"/>
          <p:cNvSpPr txBox="1"/>
          <p:nvPr>
            <p:ph type="title"/>
          </p:nvPr>
        </p:nvSpPr>
        <p:spPr>
          <a:prstGeom prst="rect">
            <a:avLst/>
          </a:prstGeom>
        </p:spPr>
        <p:txBody>
          <a:bodyPr/>
          <a:lstStyle/>
          <a:p>
            <a:pPr/>
            <a:r>
              <a:t>The Gaussian Linear Model </a:t>
            </a:r>
          </a:p>
        </p:txBody>
      </p:sp>
      <p:sp>
        <p:nvSpPr>
          <p:cNvPr id="653" name="The “simple” problem of linear regression in the presence of measurement errors on both the dependent and independent variable and intrinsic scatter in the relationship (e.g., Gull 1989, Gelman et al 2004, Kelly 2007):"/>
          <p:cNvSpPr txBox="1"/>
          <p:nvPr>
            <p:ph type="body" sz="quarter" idx="1"/>
          </p:nvPr>
        </p:nvSpPr>
        <p:spPr>
          <a:xfrm>
            <a:off x="571500" y="1618969"/>
            <a:ext cx="11861800" cy="1511301"/>
          </a:xfrm>
          <a:prstGeom prst="rect">
            <a:avLst/>
          </a:prstGeom>
        </p:spPr>
        <p:txBody>
          <a:bodyPr/>
          <a:lstStyle/>
          <a:p>
            <a:pPr marL="0" indent="0">
              <a:buSzTx/>
              <a:buNone/>
            </a:pPr>
            <a:r>
              <a:t>The “simple” problem of </a:t>
            </a:r>
            <a:r>
              <a:rPr b="1"/>
              <a:t>linear regression</a:t>
            </a:r>
            <a:r>
              <a:t> in the presence of measurement errors on both the dependent and independent variable and intrinsic scatter in the relationship (e.g., Gull 1989, Gelman et al 2004, Kelly 2007): </a:t>
            </a:r>
            <a:br/>
            <a:br/>
            <a:br/>
          </a:p>
        </p:txBody>
      </p:sp>
      <p:pic>
        <p:nvPicPr>
          <p:cNvPr id="654" name="droppedImage.pdf" descr="droppedImage.pdf"/>
          <p:cNvPicPr>
            <a:picLocks noChangeAspect="1"/>
          </p:cNvPicPr>
          <p:nvPr/>
        </p:nvPicPr>
        <p:blipFill>
          <a:blip r:embed="rId3">
            <a:extLst/>
          </a:blip>
          <a:stretch>
            <a:fillRect/>
          </a:stretch>
        </p:blipFill>
        <p:spPr>
          <a:xfrm>
            <a:off x="1900743" y="3911600"/>
            <a:ext cx="2349501" cy="419100"/>
          </a:xfrm>
          <a:prstGeom prst="rect">
            <a:avLst/>
          </a:prstGeom>
          <a:ln w="88900">
            <a:miter lim="400000"/>
          </a:ln>
        </p:spPr>
      </p:pic>
      <p:grpSp>
        <p:nvGrpSpPr>
          <p:cNvPr id="657" name="Group"/>
          <p:cNvGrpSpPr/>
          <p:nvPr/>
        </p:nvGrpSpPr>
        <p:grpSpPr>
          <a:xfrm>
            <a:off x="1663700" y="5112030"/>
            <a:ext cx="9209871" cy="679170"/>
            <a:chOff x="0" y="0"/>
            <a:chExt cx="9209870" cy="679169"/>
          </a:xfrm>
        </p:grpSpPr>
        <p:pic>
          <p:nvPicPr>
            <p:cNvPr id="655" name="droppedImage.pdf" descr="droppedImage.pdf"/>
            <p:cNvPicPr>
              <a:picLocks noChangeAspect="1"/>
            </p:cNvPicPr>
            <p:nvPr/>
          </p:nvPicPr>
          <p:blipFill>
            <a:blip r:embed="rId4">
              <a:extLst/>
            </a:blip>
            <a:stretch>
              <a:fillRect/>
            </a:stretch>
          </p:blipFill>
          <p:spPr>
            <a:xfrm>
              <a:off x="0" y="107669"/>
              <a:ext cx="5257800" cy="482601"/>
            </a:xfrm>
            <a:prstGeom prst="rect">
              <a:avLst/>
            </a:prstGeom>
            <a:ln w="88900" cap="flat">
              <a:noFill/>
              <a:miter lim="400000"/>
            </a:ln>
            <a:effectLst/>
          </p:spPr>
        </p:pic>
        <p:sp>
          <p:nvSpPr>
            <p:cNvPr id="656" name="POPULATION DISTRIBUTION"/>
            <p:cNvSpPr txBox="1"/>
            <p:nvPr/>
          </p:nvSpPr>
          <p:spPr>
            <a:xfrm>
              <a:off x="6009470" y="-1"/>
              <a:ext cx="3200401" cy="679171"/>
            </a:xfrm>
            <a:prstGeom prst="rect">
              <a:avLst/>
            </a:prstGeom>
            <a:solidFill>
              <a:srgbClr val="FFB5A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spAutoFit/>
            </a:bodyPr>
            <a:lstStyle>
              <a:lvl1pPr defTabSz="584200">
                <a:defRPr b="1" sz="1800">
                  <a:solidFill>
                    <a:srgbClr val="000000"/>
                  </a:solidFill>
                  <a:latin typeface="Helvetica Neue"/>
                  <a:ea typeface="Helvetica Neue"/>
                  <a:cs typeface="Helvetica Neue"/>
                  <a:sym typeface="Helvetica Neue"/>
                </a:defRPr>
              </a:lvl1pPr>
            </a:lstStyle>
            <a:p>
              <a:pPr/>
              <a:r>
                <a:t>POPULATION DISTRIBUTION</a:t>
              </a:r>
            </a:p>
          </p:txBody>
        </p:sp>
      </p:grpSp>
      <p:grpSp>
        <p:nvGrpSpPr>
          <p:cNvPr id="660" name="Group"/>
          <p:cNvGrpSpPr/>
          <p:nvPr/>
        </p:nvGrpSpPr>
        <p:grpSpPr>
          <a:xfrm>
            <a:off x="1638300" y="5994400"/>
            <a:ext cx="9232900" cy="546100"/>
            <a:chOff x="0" y="0"/>
            <a:chExt cx="9232900" cy="546100"/>
          </a:xfrm>
        </p:grpSpPr>
        <p:pic>
          <p:nvPicPr>
            <p:cNvPr id="658" name="droppedImage.pdf" descr="droppedImage.pdf"/>
            <p:cNvPicPr>
              <a:picLocks noChangeAspect="1"/>
            </p:cNvPicPr>
            <p:nvPr/>
          </p:nvPicPr>
          <p:blipFill>
            <a:blip r:embed="rId5">
              <a:extLst/>
            </a:blip>
            <a:stretch>
              <a:fillRect/>
            </a:stretch>
          </p:blipFill>
          <p:spPr>
            <a:xfrm>
              <a:off x="0" y="0"/>
              <a:ext cx="4635500" cy="546100"/>
            </a:xfrm>
            <a:prstGeom prst="rect">
              <a:avLst/>
            </a:prstGeom>
            <a:ln w="88900" cap="flat">
              <a:noFill/>
              <a:miter lim="400000"/>
            </a:ln>
            <a:effectLst/>
          </p:spPr>
        </p:pic>
        <p:sp>
          <p:nvSpPr>
            <p:cNvPr id="659" name="INTRINSIC VARIABILITY"/>
            <p:cNvSpPr txBox="1"/>
            <p:nvPr/>
          </p:nvSpPr>
          <p:spPr>
            <a:xfrm>
              <a:off x="6032500" y="82830"/>
              <a:ext cx="3200400" cy="387070"/>
            </a:xfrm>
            <a:prstGeom prst="rect">
              <a:avLst/>
            </a:prstGeom>
            <a:solidFill>
              <a:srgbClr val="96D35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spAutoFit/>
            </a:bodyPr>
            <a:lstStyle>
              <a:lvl1pPr defTabSz="584200">
                <a:defRPr b="1" sz="1800">
                  <a:solidFill>
                    <a:srgbClr val="000000"/>
                  </a:solidFill>
                  <a:latin typeface="Helvetica Neue"/>
                  <a:ea typeface="Helvetica Neue"/>
                  <a:cs typeface="Helvetica Neue"/>
                  <a:sym typeface="Helvetica Neue"/>
                </a:defRPr>
              </a:lvl1pPr>
            </a:lstStyle>
            <a:p>
              <a:pPr/>
              <a:r>
                <a:t>INTRINSIC VARIABILITY</a:t>
              </a:r>
            </a:p>
          </p:txBody>
        </p:sp>
      </p:grpSp>
      <p:grpSp>
        <p:nvGrpSpPr>
          <p:cNvPr id="663" name="Group"/>
          <p:cNvGrpSpPr/>
          <p:nvPr/>
        </p:nvGrpSpPr>
        <p:grpSpPr>
          <a:xfrm>
            <a:off x="1028700" y="6896100"/>
            <a:ext cx="9842500" cy="546100"/>
            <a:chOff x="0" y="0"/>
            <a:chExt cx="9842500" cy="546100"/>
          </a:xfrm>
        </p:grpSpPr>
        <p:pic>
          <p:nvPicPr>
            <p:cNvPr id="661" name="droppedImage.pdf" descr="droppedImage.pdf"/>
            <p:cNvPicPr>
              <a:picLocks noChangeAspect="1"/>
            </p:cNvPicPr>
            <p:nvPr/>
          </p:nvPicPr>
          <p:blipFill>
            <a:blip r:embed="rId6">
              <a:extLst/>
            </a:blip>
            <a:stretch>
              <a:fillRect/>
            </a:stretch>
          </p:blipFill>
          <p:spPr>
            <a:xfrm>
              <a:off x="0" y="0"/>
              <a:ext cx="6184900" cy="546100"/>
            </a:xfrm>
            <a:prstGeom prst="rect">
              <a:avLst/>
            </a:prstGeom>
            <a:ln w="88900" cap="flat">
              <a:noFill/>
              <a:miter lim="400000"/>
            </a:ln>
            <a:effectLst/>
          </p:spPr>
        </p:pic>
        <p:sp>
          <p:nvSpPr>
            <p:cNvPr id="662" name="MEASUREMENT ERROR"/>
            <p:cNvSpPr txBox="1"/>
            <p:nvPr/>
          </p:nvSpPr>
          <p:spPr>
            <a:xfrm>
              <a:off x="6642100" y="82830"/>
              <a:ext cx="3200400" cy="387070"/>
            </a:xfrm>
            <a:prstGeom prst="rect">
              <a:avLst/>
            </a:prstGeom>
            <a:solidFill>
              <a:srgbClr val="C0C0C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spAutoFit/>
            </a:bodyPr>
            <a:lstStyle>
              <a:lvl1pPr defTabSz="584200">
                <a:defRPr b="1" sz="1800">
                  <a:solidFill>
                    <a:srgbClr val="000000"/>
                  </a:solidFill>
                  <a:latin typeface="Helvetica Neue"/>
                  <a:ea typeface="Helvetica Neue"/>
                  <a:cs typeface="Helvetica Neue"/>
                  <a:sym typeface="Helvetica Neue"/>
                </a:defRPr>
              </a:lvl1pPr>
            </a:lstStyle>
            <a:p>
              <a:pPr/>
              <a:r>
                <a:t>MEASUREMENT ERROR</a:t>
              </a:r>
            </a:p>
          </p:txBody>
        </p:sp>
      </p:grpSp>
      <p:sp>
        <p:nvSpPr>
          <p:cNvPr id="664" name="Model: unknown parameters of interest (a,b)"/>
          <p:cNvSpPr txBox="1"/>
          <p:nvPr/>
        </p:nvSpPr>
        <p:spPr>
          <a:xfrm>
            <a:off x="7656269" y="3375269"/>
            <a:ext cx="3662469"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solidFill>
                  <a:srgbClr val="000000"/>
                </a:solidFill>
                <a:latin typeface="Helvetica"/>
                <a:ea typeface="Helvetica"/>
                <a:cs typeface="Helvetica"/>
                <a:sym typeface="Helvetica"/>
              </a:defRPr>
            </a:lvl1pPr>
          </a:lstStyle>
          <a:p>
            <a:pPr/>
            <a:r>
              <a:t>Model: unknown parameters of interest (a,b)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3" grpId="3"/>
      <p:bldP build="whole" bldLvl="1" animBg="1" rev="0" advAuto="0" spid="657" grpId="1"/>
      <p:bldP build="whole" bldLvl="1" animBg="1" rev="0" advAuto="0" spid="660" grpId="2"/>
    </p:bldLst>
  </p:timing>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8" name="Bayesian Hierarchical vs MLE"/>
          <p:cNvSpPr txBox="1"/>
          <p:nvPr>
            <p:ph type="title"/>
          </p:nvPr>
        </p:nvSpPr>
        <p:spPr>
          <a:prstGeom prst="rect">
            <a:avLst/>
          </a:prstGeom>
        </p:spPr>
        <p:txBody>
          <a:bodyPr/>
          <a:lstStyle/>
          <a:p>
            <a:pPr/>
            <a:r>
              <a:t>Bayesian Hierarchical vs MLE </a:t>
            </a:r>
          </a:p>
        </p:txBody>
      </p:sp>
      <p:sp>
        <p:nvSpPr>
          <p:cNvPr id="669" name="Rx = σx2/Var(x) = 1 in this example: Comparing the MLE (dashed) with  the Bayesian Hierarchical Model Posterior (histogram)"/>
          <p:cNvSpPr txBox="1"/>
          <p:nvPr/>
        </p:nvSpPr>
        <p:spPr>
          <a:xfrm>
            <a:off x="1845270" y="1531638"/>
            <a:ext cx="9661348"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584200">
              <a:defRPr sz="2400">
                <a:solidFill>
                  <a:srgbClr val="000000"/>
                </a:solidFill>
                <a:latin typeface="Helvetica Light"/>
                <a:ea typeface="Helvetica Light"/>
                <a:cs typeface="Helvetica Light"/>
                <a:sym typeface="Helvetica Light"/>
              </a:defRPr>
            </a:pPr>
            <a:r>
              <a:t>R</a:t>
            </a:r>
            <a:r>
              <a:rPr baseline="-5999"/>
              <a:t>x</a:t>
            </a:r>
            <a:r>
              <a:t> = σ</a:t>
            </a:r>
            <a:r>
              <a:rPr baseline="-5999"/>
              <a:t>x</a:t>
            </a:r>
            <a:r>
              <a:rPr baseline="31999"/>
              <a:t>2</a:t>
            </a:r>
            <a:r>
              <a:t>/Var(x) = 1 in this example: Comparing the MLE (dashed) with </a:t>
            </a:r>
            <a:br/>
            <a:r>
              <a:t>the Bayesian Hierarchical Model Posterior (histogram)</a:t>
            </a:r>
          </a:p>
        </p:txBody>
      </p:sp>
      <p:sp>
        <p:nvSpPr>
          <p:cNvPr id="670" name="Kelly, Astr. J., 665, 1489-1506 (2007)"/>
          <p:cNvSpPr txBox="1"/>
          <p:nvPr/>
        </p:nvSpPr>
        <p:spPr>
          <a:xfrm>
            <a:off x="3656837" y="9105899"/>
            <a:ext cx="5106925"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2400">
                <a:solidFill>
                  <a:srgbClr val="000000"/>
                </a:solidFill>
                <a:latin typeface="Helvetica Light"/>
                <a:ea typeface="Helvetica Light"/>
                <a:cs typeface="Helvetica Light"/>
                <a:sym typeface="Helvetica Light"/>
              </a:defRPr>
            </a:lvl1pPr>
          </a:lstStyle>
          <a:p>
            <a:pPr/>
            <a:r>
              <a:t>Kelly, Astr. J., 665, 1489-1506 (2007)</a:t>
            </a:r>
          </a:p>
        </p:txBody>
      </p:sp>
      <p:pic>
        <p:nvPicPr>
          <p:cNvPr id="671" name="Screen Shot 2016-05-24 at 23.28.18.png" descr="Screen Shot 2016-05-24 at 23.28.18.png"/>
          <p:cNvPicPr>
            <a:picLocks noChangeAspect="1"/>
          </p:cNvPicPr>
          <p:nvPr/>
        </p:nvPicPr>
        <p:blipFill>
          <a:blip r:embed="rId2">
            <a:extLst/>
          </a:blip>
          <a:stretch>
            <a:fillRect/>
          </a:stretch>
        </p:blipFill>
        <p:spPr>
          <a:xfrm>
            <a:off x="827350" y="2358300"/>
            <a:ext cx="9908133" cy="6510200"/>
          </a:xfrm>
          <a:prstGeom prst="rect">
            <a:avLst/>
          </a:prstGeom>
          <a:ln w="88900">
            <a:miter lim="400000"/>
          </a:ln>
        </p:spPr>
      </p:pic>
      <p:sp>
        <p:nvSpPr>
          <p:cNvPr id="672" name="Slope"/>
          <p:cNvSpPr txBox="1"/>
          <p:nvPr/>
        </p:nvSpPr>
        <p:spPr>
          <a:xfrm>
            <a:off x="5814445" y="8540877"/>
            <a:ext cx="1088137"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3000">
                <a:solidFill>
                  <a:srgbClr val="000000"/>
                </a:solidFill>
                <a:latin typeface="Helvetica Light"/>
                <a:ea typeface="Helvetica Light"/>
                <a:cs typeface="Helvetica Light"/>
                <a:sym typeface="Helvetica Light"/>
              </a:defRPr>
            </a:lvl1pPr>
          </a:lstStyle>
          <a:p>
            <a:pPr/>
            <a:r>
              <a:t>Slope</a:t>
            </a:r>
          </a:p>
        </p:txBody>
      </p:sp>
      <p:pic>
        <p:nvPicPr>
          <p:cNvPr id="673" name="Line" descr="Line"/>
          <p:cNvPicPr>
            <a:picLocks noChangeAspect="0"/>
          </p:cNvPicPr>
          <p:nvPr/>
        </p:nvPicPr>
        <p:blipFill>
          <a:blip r:embed="rId3">
            <a:extLst/>
          </a:blip>
          <a:stretch>
            <a:fillRect/>
          </a:stretch>
        </p:blipFill>
        <p:spPr>
          <a:xfrm rot="16197188">
            <a:off x="3308743" y="5421027"/>
            <a:ext cx="4581561" cy="76201"/>
          </a:xfrm>
          <a:prstGeom prst="rect">
            <a:avLst/>
          </a:prstGeom>
        </p:spPr>
      </p:pic>
      <p:sp>
        <p:nvSpPr>
          <p:cNvPr id="675" name="Truth"/>
          <p:cNvSpPr txBox="1"/>
          <p:nvPr/>
        </p:nvSpPr>
        <p:spPr>
          <a:xfrm>
            <a:off x="5070948" y="2433486"/>
            <a:ext cx="105346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3000">
                <a:solidFill>
                  <a:srgbClr val="C82506"/>
                </a:solidFill>
                <a:latin typeface="Helvetica Light"/>
                <a:ea typeface="Helvetica Light"/>
                <a:cs typeface="Helvetica Light"/>
                <a:sym typeface="Helvetica Light"/>
              </a:defRPr>
            </a:lvl1pPr>
          </a:lstStyle>
          <a:p>
            <a:pPr/>
            <a:r>
              <a:t>Truth </a:t>
            </a:r>
          </a:p>
        </p:txBody>
      </p:sp>
      <p:sp>
        <p:nvSpPr>
          <p:cNvPr id="676" name="Bayesian"/>
          <p:cNvSpPr txBox="1"/>
          <p:nvPr/>
        </p:nvSpPr>
        <p:spPr>
          <a:xfrm>
            <a:off x="5782308" y="3954084"/>
            <a:ext cx="178727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3000">
                <a:solidFill>
                  <a:srgbClr val="3B1F4E"/>
                </a:solidFill>
                <a:latin typeface="Helvetica Light"/>
                <a:ea typeface="Helvetica Light"/>
                <a:cs typeface="Helvetica Light"/>
                <a:sym typeface="Helvetica Light"/>
              </a:defRPr>
            </a:lvl1pPr>
          </a:lstStyle>
          <a:p>
            <a:pPr/>
            <a:r>
              <a:t>Bayesian </a:t>
            </a:r>
          </a:p>
        </p:txBody>
      </p:sp>
      <p:sp>
        <p:nvSpPr>
          <p:cNvPr id="677" name="MLE"/>
          <p:cNvSpPr txBox="1"/>
          <p:nvPr/>
        </p:nvSpPr>
        <p:spPr>
          <a:xfrm>
            <a:off x="6707524" y="5735785"/>
            <a:ext cx="98221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3000">
                <a:solidFill>
                  <a:srgbClr val="3B1F4E"/>
                </a:solidFill>
                <a:latin typeface="Helvetica Light"/>
                <a:ea typeface="Helvetica Light"/>
                <a:cs typeface="Helvetica Light"/>
                <a:sym typeface="Helvetica Light"/>
              </a:defRPr>
            </a:lvl1pPr>
          </a:lstStyle>
          <a:p>
            <a:pPr/>
            <a:r>
              <a:t>MLE </a:t>
            </a:r>
          </a:p>
        </p:txBody>
      </p:sp>
      <p:sp>
        <p:nvSpPr>
          <p:cNvPr id="678" name="Standard MLE (or Least Squares/Chi-Squared) fits are biased…"/>
          <p:cNvSpPr txBox="1"/>
          <p:nvPr/>
        </p:nvSpPr>
        <p:spPr>
          <a:xfrm>
            <a:off x="9778145" y="3168649"/>
            <a:ext cx="2831820" cy="341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584200">
              <a:defRPr sz="2400">
                <a:solidFill>
                  <a:srgbClr val="000000"/>
                </a:solidFill>
                <a:latin typeface="Helvetica Light"/>
                <a:ea typeface="Helvetica Light"/>
                <a:cs typeface="Helvetica Light"/>
                <a:sym typeface="Helvetica Light"/>
              </a:defRPr>
            </a:pPr>
            <a:r>
              <a:t>Standard MLE (or Least Squares/Chi-Squared) fits are biased </a:t>
            </a:r>
          </a:p>
          <a:p>
            <a:pPr algn="l" defTabSz="584200">
              <a:defRPr sz="2400">
                <a:solidFill>
                  <a:srgbClr val="000000"/>
                </a:solidFill>
                <a:latin typeface="Helvetica Light"/>
                <a:ea typeface="Helvetica Light"/>
                <a:cs typeface="Helvetica Light"/>
                <a:sym typeface="Helvetica Light"/>
              </a:defRPr>
            </a:pPr>
          </a:p>
          <a:p>
            <a:pPr algn="l" defTabSz="584200">
              <a:defRPr sz="2400">
                <a:solidFill>
                  <a:srgbClr val="000000"/>
                </a:solidFill>
                <a:latin typeface="Helvetica Light"/>
                <a:ea typeface="Helvetica Light"/>
                <a:cs typeface="Helvetica Light"/>
                <a:sym typeface="Helvetica Light"/>
              </a:defRPr>
            </a:pPr>
            <a:r>
              <a:t>(even if you artificially inflate the errors to get Chi-Squared/dof ~ 1)</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0" name="Borrowing of Strength"/>
          <p:cNvSpPr txBox="1"/>
          <p:nvPr>
            <p:ph type="title"/>
          </p:nvPr>
        </p:nvSpPr>
        <p:spPr>
          <a:prstGeom prst="rect">
            <a:avLst/>
          </a:prstGeom>
        </p:spPr>
        <p:txBody>
          <a:bodyPr/>
          <a:lstStyle/>
          <a:p>
            <a:pPr/>
            <a:r>
              <a:t>Borrowing of Strength </a:t>
            </a:r>
          </a:p>
        </p:txBody>
      </p:sp>
      <p:sp>
        <p:nvSpPr>
          <p:cNvPr id="681" name="SNIa cosmology application:…"/>
          <p:cNvSpPr txBox="1"/>
          <p:nvPr/>
        </p:nvSpPr>
        <p:spPr>
          <a:xfrm>
            <a:off x="637565" y="5984392"/>
            <a:ext cx="11424870" cy="25564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584200">
              <a:spcBef>
                <a:spcPts val="1000"/>
              </a:spcBef>
              <a:defRPr sz="2400">
                <a:solidFill>
                  <a:srgbClr val="000000"/>
                </a:solidFill>
                <a:latin typeface="Helvetica Neue"/>
                <a:ea typeface="Helvetica Neue"/>
                <a:cs typeface="Helvetica Neue"/>
                <a:sym typeface="Helvetica Neue"/>
              </a:defRPr>
            </a:pPr>
            <a:r>
              <a:t>SNIa cosmology application: </a:t>
            </a:r>
          </a:p>
          <a:p>
            <a:pPr algn="l" defTabSz="584200">
              <a:spcBef>
                <a:spcPts val="1000"/>
              </a:spcBef>
              <a:defRPr sz="2400">
                <a:solidFill>
                  <a:srgbClr val="000000"/>
                </a:solidFill>
                <a:latin typeface="Helvetica Neue"/>
                <a:ea typeface="Helvetica Neue"/>
                <a:cs typeface="Helvetica Neue"/>
                <a:sym typeface="Helvetica Neue"/>
              </a:defRPr>
            </a:pPr>
            <a:r>
              <a:t>Posterior estimates (red) exhibit smaller residual scatter when compared to the likelihood (blue), around the regression line: "borrowing of strength" (shrinkage) from the structure of the hierarchical model.</a:t>
            </a:r>
          </a:p>
          <a:p>
            <a:pPr algn="l" defTabSz="584200">
              <a:spcBef>
                <a:spcPts val="1000"/>
              </a:spcBef>
              <a:defRPr sz="2400">
                <a:solidFill>
                  <a:srgbClr val="000000"/>
                </a:solidFill>
                <a:latin typeface="Helvetica Neue"/>
                <a:ea typeface="Helvetica Neue"/>
                <a:cs typeface="Helvetica Neue"/>
                <a:sym typeface="Helvetica Neue"/>
              </a:defRPr>
            </a:pPr>
          </a:p>
        </p:txBody>
      </p:sp>
      <p:grpSp>
        <p:nvGrpSpPr>
          <p:cNvPr id="684" name="Group"/>
          <p:cNvGrpSpPr/>
          <p:nvPr/>
        </p:nvGrpSpPr>
        <p:grpSpPr>
          <a:xfrm>
            <a:off x="-34076" y="2261840"/>
            <a:ext cx="13072952" cy="3396040"/>
            <a:chOff x="0" y="0"/>
            <a:chExt cx="13072950" cy="3396038"/>
          </a:xfrm>
        </p:grpSpPr>
        <p:pic>
          <p:nvPicPr>
            <p:cNvPr id="682" name="pasted-image.tif" descr="pasted-image.tif"/>
            <p:cNvPicPr>
              <a:picLocks noChangeAspect="1"/>
            </p:cNvPicPr>
            <p:nvPr/>
          </p:nvPicPr>
          <p:blipFill>
            <a:blip r:embed="rId2">
              <a:extLst/>
            </a:blip>
            <a:stretch>
              <a:fillRect/>
            </a:stretch>
          </p:blipFill>
          <p:spPr>
            <a:xfrm>
              <a:off x="0" y="0"/>
              <a:ext cx="7113444" cy="3255092"/>
            </a:xfrm>
            <a:prstGeom prst="rect">
              <a:avLst/>
            </a:prstGeom>
            <a:ln w="88900" cap="flat">
              <a:noFill/>
              <a:miter lim="400000"/>
            </a:ln>
            <a:effectLst/>
          </p:spPr>
        </p:pic>
        <p:pic>
          <p:nvPicPr>
            <p:cNvPr id="683" name="pasted-image.tif" descr="pasted-image.tif"/>
            <p:cNvPicPr>
              <a:picLocks noChangeAspect="1"/>
            </p:cNvPicPr>
            <p:nvPr/>
          </p:nvPicPr>
          <p:blipFill>
            <a:blip r:embed="rId3">
              <a:extLst/>
            </a:blip>
            <a:stretch>
              <a:fillRect/>
            </a:stretch>
          </p:blipFill>
          <p:spPr>
            <a:xfrm>
              <a:off x="6550342" y="140947"/>
              <a:ext cx="6522609" cy="3255092"/>
            </a:xfrm>
            <a:prstGeom prst="rect">
              <a:avLst/>
            </a:prstGeom>
            <a:ln w="88900" cap="flat">
              <a:noFill/>
              <a:miter lim="400000"/>
            </a:ln>
            <a:effectLst/>
          </p:spPr>
        </p:pic>
      </p:grpSp>
      <p:sp>
        <p:nvSpPr>
          <p:cNvPr id="685" name="1st"/>
          <p:cNvSpPr txBox="1"/>
          <p:nvPr/>
        </p:nvSpPr>
        <p:spPr>
          <a:xfrm>
            <a:off x="844404" y="2638181"/>
            <a:ext cx="60558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solidFill>
                  <a:srgbClr val="000000"/>
                </a:solidFill>
                <a:latin typeface="Helvetica"/>
                <a:ea typeface="Helvetica"/>
                <a:cs typeface="Helvetica"/>
                <a:sym typeface="Helvetica"/>
              </a:defRPr>
            </a:lvl1pPr>
          </a:lstStyle>
          <a:p>
            <a:pPr/>
            <a:r>
              <a:t>1st </a:t>
            </a:r>
          </a:p>
        </p:txBody>
      </p:sp>
      <p:sp>
        <p:nvSpPr>
          <p:cNvPr id="686" name="2nd"/>
          <p:cNvSpPr txBox="1"/>
          <p:nvPr/>
        </p:nvSpPr>
        <p:spPr>
          <a:xfrm>
            <a:off x="3939897" y="2638181"/>
            <a:ext cx="707530"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solidFill>
                  <a:srgbClr val="000000"/>
                </a:solidFill>
                <a:latin typeface="Helvetica"/>
                <a:ea typeface="Helvetica"/>
                <a:cs typeface="Helvetica"/>
                <a:sym typeface="Helvetica"/>
              </a:defRPr>
            </a:lvl1pPr>
          </a:lstStyle>
          <a:p>
            <a:pPr/>
            <a:r>
              <a:t>2nd </a:t>
            </a:r>
          </a:p>
        </p:txBody>
      </p:sp>
      <p:sp>
        <p:nvSpPr>
          <p:cNvPr id="687" name="3rd"/>
          <p:cNvSpPr txBox="1"/>
          <p:nvPr/>
        </p:nvSpPr>
        <p:spPr>
          <a:xfrm>
            <a:off x="7260325" y="2690974"/>
            <a:ext cx="639516"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solidFill>
                  <a:srgbClr val="000000"/>
                </a:solidFill>
                <a:latin typeface="Helvetica"/>
                <a:ea typeface="Helvetica"/>
                <a:cs typeface="Helvetica"/>
                <a:sym typeface="Helvetica"/>
              </a:defRPr>
            </a:lvl1pPr>
          </a:lstStyle>
          <a:p>
            <a:pPr/>
            <a:r>
              <a:t>3rd </a:t>
            </a:r>
          </a:p>
        </p:txBody>
      </p:sp>
      <p:sp>
        <p:nvSpPr>
          <p:cNvPr id="688" name="4th"/>
          <p:cNvSpPr txBox="1"/>
          <p:nvPr/>
        </p:nvSpPr>
        <p:spPr>
          <a:xfrm>
            <a:off x="10274724" y="2690974"/>
            <a:ext cx="538014"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solidFill>
                  <a:srgbClr val="000000"/>
                </a:solidFill>
                <a:latin typeface="Helvetica"/>
                <a:ea typeface="Helvetica"/>
                <a:cs typeface="Helvetica"/>
                <a:sym typeface="Helvetica"/>
              </a:defRPr>
            </a:lvl1pPr>
          </a:lstStyle>
          <a:p>
            <a:pPr/>
            <a:r>
              <a:t>4th</a:t>
            </a:r>
          </a:p>
        </p:txBody>
      </p:sp>
      <p:pic>
        <p:nvPicPr>
          <p:cNvPr id="689" name="pasted-image.pdf" descr="pasted-image.pdf"/>
          <p:cNvPicPr>
            <a:picLocks noChangeAspect="1"/>
          </p:cNvPicPr>
          <p:nvPr/>
        </p:nvPicPr>
        <p:blipFill>
          <a:blip r:embed="rId4">
            <a:extLst/>
          </a:blip>
          <a:stretch>
            <a:fillRect/>
          </a:stretch>
        </p:blipFill>
        <p:spPr>
          <a:xfrm>
            <a:off x="702360" y="1957329"/>
            <a:ext cx="1845470" cy="317501"/>
          </a:xfrm>
          <a:prstGeom prst="rect">
            <a:avLst/>
          </a:prstGeom>
          <a:ln w="88900">
            <a:miter lim="400000"/>
          </a:ln>
        </p:spPr>
      </p:pic>
      <p:sp>
        <p:nvSpPr>
          <p:cNvPr id="690" name="Posterior"/>
          <p:cNvSpPr txBox="1"/>
          <p:nvPr/>
        </p:nvSpPr>
        <p:spPr>
          <a:xfrm>
            <a:off x="10207386" y="2074692"/>
            <a:ext cx="1418630"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solidFill>
                  <a:srgbClr val="FF2600"/>
                </a:solidFill>
                <a:latin typeface="Helvetica"/>
                <a:ea typeface="Helvetica"/>
                <a:cs typeface="Helvetica"/>
                <a:sym typeface="Helvetica"/>
              </a:defRPr>
            </a:lvl1pPr>
          </a:lstStyle>
          <a:p>
            <a:pPr/>
            <a:r>
              <a:t>Posterior </a:t>
            </a:r>
          </a:p>
        </p:txBody>
      </p:sp>
      <p:sp>
        <p:nvSpPr>
          <p:cNvPr id="691" name="Likelihood"/>
          <p:cNvSpPr txBox="1"/>
          <p:nvPr/>
        </p:nvSpPr>
        <p:spPr>
          <a:xfrm>
            <a:off x="10237989" y="1692958"/>
            <a:ext cx="1571626"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solidFill>
                  <a:srgbClr val="0433FF"/>
                </a:solidFill>
                <a:latin typeface="Helvetica"/>
                <a:ea typeface="Helvetica"/>
                <a:cs typeface="Helvetica"/>
                <a:sym typeface="Helvetica"/>
              </a:defRPr>
            </a:lvl1pPr>
          </a:lstStyle>
          <a:p>
            <a:pPr/>
            <a:r>
              <a:t>Likelihood </a:t>
            </a:r>
          </a:p>
        </p:txBody>
      </p:sp>
      <p:sp>
        <p:nvSpPr>
          <p:cNvPr id="692" name="Shariff, RT+15, arxiv: 1510.05954"/>
          <p:cNvSpPr txBox="1"/>
          <p:nvPr/>
        </p:nvSpPr>
        <p:spPr>
          <a:xfrm>
            <a:off x="7723378" y="8512555"/>
            <a:ext cx="4138677" cy="3992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1000"/>
              </a:spcBef>
              <a:defRPr i="1" sz="2000">
                <a:solidFill>
                  <a:srgbClr val="000000"/>
                </a:solidFill>
                <a:latin typeface="Helvetica Neue"/>
                <a:ea typeface="Helvetica Neue"/>
                <a:cs typeface="Helvetica Neue"/>
                <a:sym typeface="Helvetica Neue"/>
              </a:defRPr>
            </a:lvl1pPr>
          </a:lstStyle>
          <a:p>
            <a:pPr/>
            <a:r>
              <a:t>Shariff, RT+15, arxiv: 1510.05954</a:t>
            </a:r>
          </a:p>
        </p:txBody>
      </p:sp>
      <p:sp>
        <p:nvSpPr>
          <p:cNvPr id="693" name="Colour correction"/>
          <p:cNvSpPr txBox="1"/>
          <p:nvPr/>
        </p:nvSpPr>
        <p:spPr>
          <a:xfrm>
            <a:off x="706627" y="5413755"/>
            <a:ext cx="2351787" cy="3992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1000"/>
              </a:spcBef>
              <a:defRPr sz="2000">
                <a:solidFill>
                  <a:srgbClr val="000000"/>
                </a:solidFill>
                <a:latin typeface="Helvetica Neue"/>
                <a:ea typeface="Helvetica Neue"/>
                <a:cs typeface="Helvetica Neue"/>
                <a:sym typeface="Helvetica Neue"/>
              </a:defRPr>
            </a:lvl1pPr>
          </a:lstStyle>
          <a:p>
            <a:pPr/>
            <a:r>
              <a:t>Colour correction</a:t>
            </a:r>
          </a:p>
        </p:txBody>
      </p:sp>
      <p:sp>
        <p:nvSpPr>
          <p:cNvPr id="694" name="Intrinsic Magnitude"/>
          <p:cNvSpPr txBox="1"/>
          <p:nvPr/>
        </p:nvSpPr>
        <p:spPr>
          <a:xfrm rot="16200000">
            <a:off x="-1198373" y="3610355"/>
            <a:ext cx="2789094"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spcBef>
                <a:spcPts val="1000"/>
              </a:spcBef>
              <a:defRPr sz="2000">
                <a:solidFill>
                  <a:srgbClr val="000000"/>
                </a:solidFill>
                <a:latin typeface="Helvetica Neue"/>
                <a:ea typeface="Helvetica Neue"/>
                <a:cs typeface="Helvetica Neue"/>
                <a:sym typeface="Helvetica Neue"/>
              </a:defRPr>
            </a:lvl1pPr>
          </a:lstStyle>
          <a:p>
            <a:pPr/>
            <a:r>
              <a:t>Intrinsic Magnitude</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6" name="Cosmic Shear Reconstruction"/>
          <p:cNvSpPr txBox="1"/>
          <p:nvPr>
            <p:ph type="title"/>
          </p:nvPr>
        </p:nvSpPr>
        <p:spPr>
          <a:prstGeom prst="rect">
            <a:avLst/>
          </a:prstGeom>
        </p:spPr>
        <p:txBody>
          <a:bodyPr/>
          <a:lstStyle/>
          <a:p>
            <a:pPr/>
            <a:r>
              <a:t>Cosmic Shear Reconstruction </a:t>
            </a:r>
          </a:p>
        </p:txBody>
      </p:sp>
      <p:sp>
        <p:nvSpPr>
          <p:cNvPr id="697" name="Alsing, Heavens+(16) used a hierarchical Bayesian model to perform simultaneous reconstruction of the tomographic cosmic shear maps and its power spectra…"/>
          <p:cNvSpPr txBox="1"/>
          <p:nvPr>
            <p:ph type="body" sz="half" idx="1"/>
          </p:nvPr>
        </p:nvSpPr>
        <p:spPr>
          <a:xfrm>
            <a:off x="661429" y="2138362"/>
            <a:ext cx="6660998" cy="6565901"/>
          </a:xfrm>
          <a:prstGeom prst="rect">
            <a:avLst/>
          </a:prstGeom>
        </p:spPr>
        <p:txBody>
          <a:bodyPr/>
          <a:lstStyle/>
          <a:p>
            <a:pPr/>
            <a:r>
              <a:t>Alsing, Heavens+(16) used a hierarchical Bayesian model to perform simultaneous reconstruction of the tomographic cosmic shear maps and its power spectra </a:t>
            </a:r>
          </a:p>
          <a:p>
            <a:pPr/>
            <a:r>
              <a:t>Includes realistic (and complex) measurements effects like masking, PSF, pixelization, photo-z, etc.</a:t>
            </a:r>
          </a:p>
          <a:p>
            <a:pPr/>
            <a:r>
              <a:t>Uses Gibbs+Messenger field as a sampling scheme for 67,000 params</a:t>
            </a:r>
          </a:p>
        </p:txBody>
      </p:sp>
      <p:pic>
        <p:nvPicPr>
          <p:cNvPr id="698" name="Screen Shot 2016-05-25 at 00.34.19.png" descr="Screen Shot 2016-05-25 at 00.34.19.png"/>
          <p:cNvPicPr>
            <a:picLocks noChangeAspect="1"/>
          </p:cNvPicPr>
          <p:nvPr/>
        </p:nvPicPr>
        <p:blipFill>
          <a:blip r:embed="rId2">
            <a:extLst/>
          </a:blip>
          <a:stretch>
            <a:fillRect/>
          </a:stretch>
        </p:blipFill>
        <p:spPr>
          <a:xfrm>
            <a:off x="7014353" y="2138362"/>
            <a:ext cx="5245808" cy="4602091"/>
          </a:xfrm>
          <a:prstGeom prst="rect">
            <a:avLst/>
          </a:prstGeom>
          <a:ln w="88900">
            <a:miter lim="400000"/>
          </a:ln>
        </p:spPr>
      </p:pic>
      <p:pic>
        <p:nvPicPr>
          <p:cNvPr id="699" name="Screen Shot 2016-05-25 at 00.37.03.png" descr="Screen Shot 2016-05-25 at 00.37.03.png"/>
          <p:cNvPicPr>
            <a:picLocks noChangeAspect="1"/>
          </p:cNvPicPr>
          <p:nvPr/>
        </p:nvPicPr>
        <p:blipFill>
          <a:blip r:embed="rId3">
            <a:extLst/>
          </a:blip>
          <a:stretch>
            <a:fillRect/>
          </a:stretch>
        </p:blipFill>
        <p:spPr>
          <a:xfrm>
            <a:off x="0" y="6437834"/>
            <a:ext cx="13004801" cy="3424795"/>
          </a:xfrm>
          <a:prstGeom prst="rect">
            <a:avLst/>
          </a:prstGeom>
          <a:ln w="889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1" name="Key Points"/>
          <p:cNvSpPr txBox="1"/>
          <p:nvPr>
            <p:ph type="title"/>
          </p:nvPr>
        </p:nvSpPr>
        <p:spPr>
          <a:prstGeom prst="rect">
            <a:avLst/>
          </a:prstGeom>
        </p:spPr>
        <p:txBody>
          <a:bodyPr/>
          <a:lstStyle/>
          <a:p>
            <a:pPr/>
            <a:r>
              <a:t>Key Points</a:t>
            </a:r>
          </a:p>
        </p:txBody>
      </p:sp>
      <p:sp>
        <p:nvSpPr>
          <p:cNvPr id="702" name="Bayesian model comparison extends parameter inference to the space of models…"/>
          <p:cNvSpPr txBox="1"/>
          <p:nvPr>
            <p:ph type="body" idx="1"/>
          </p:nvPr>
        </p:nvSpPr>
        <p:spPr>
          <a:xfrm>
            <a:off x="571500" y="1942851"/>
            <a:ext cx="11861800" cy="6565901"/>
          </a:xfrm>
          <a:prstGeom prst="rect">
            <a:avLst/>
          </a:prstGeom>
        </p:spPr>
        <p:txBody>
          <a:bodyPr/>
          <a:lstStyle/>
          <a:p>
            <a:pPr/>
            <a:r>
              <a:t>Bayesian model comparison extends parameter inference to the space of models</a:t>
            </a:r>
          </a:p>
          <a:p>
            <a:pPr/>
            <a:r>
              <a:t>The Bayesian evidence (model likelihood) represents the change in the degree of belief in the model after we have seen the data</a:t>
            </a:r>
          </a:p>
          <a:p>
            <a:pPr/>
            <a:r>
              <a:t>Models are rewarded for their predictivity (automatic Occam’s razor)</a:t>
            </a:r>
          </a:p>
          <a:p>
            <a:pPr/>
            <a:r>
              <a:t>Prior specification is for model comparison a key ingredient of the model building step. If the prior cannot be meaningfully set, then the physics in the model is probably not good enough. </a:t>
            </a:r>
          </a:p>
          <a:p>
            <a:pPr/>
            <a:r>
              <a:t>Bayesian model complexity can help (together with the Bayesian evidence) in assessing model performance.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The 3 Levels of Inference"/>
          <p:cNvSpPr txBox="1"/>
          <p:nvPr>
            <p:ph type="title"/>
          </p:nvPr>
        </p:nvSpPr>
        <p:spPr>
          <a:prstGeom prst="rect">
            <a:avLst/>
          </a:prstGeom>
        </p:spPr>
        <p:txBody>
          <a:bodyPr/>
          <a:lstStyle/>
          <a:p>
            <a:pPr/>
            <a:r>
              <a:t>The 3 Levels of Inference</a:t>
            </a:r>
          </a:p>
        </p:txBody>
      </p:sp>
      <p:sp>
        <p:nvSpPr>
          <p:cNvPr id="231" name="LEVEL 1…"/>
          <p:cNvSpPr txBox="1"/>
          <p:nvPr/>
        </p:nvSpPr>
        <p:spPr>
          <a:xfrm>
            <a:off x="391740" y="1981200"/>
            <a:ext cx="3721101" cy="120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defTabSz="584200">
              <a:defRPr sz="2400">
                <a:solidFill>
                  <a:srgbClr val="000000"/>
                </a:solidFill>
                <a:latin typeface="+mn-lt"/>
                <a:ea typeface="+mn-ea"/>
                <a:cs typeface="+mn-cs"/>
                <a:sym typeface="Helvetica Neue Light"/>
              </a:defRPr>
            </a:pPr>
            <a:r>
              <a:rPr b="1">
                <a:solidFill>
                  <a:srgbClr val="E63B7A"/>
                </a:solidFill>
                <a:latin typeface="Helvetica Neue"/>
                <a:ea typeface="Helvetica Neue"/>
                <a:cs typeface="Helvetica Neue"/>
                <a:sym typeface="Helvetica Neue"/>
              </a:rPr>
              <a:t>LEVEL 1 </a:t>
            </a:r>
          </a:p>
          <a:p>
            <a:pPr defTabSz="584200">
              <a:defRPr sz="2400">
                <a:solidFill>
                  <a:srgbClr val="000000"/>
                </a:solidFill>
                <a:latin typeface="+mn-lt"/>
                <a:ea typeface="+mn-ea"/>
                <a:cs typeface="+mn-cs"/>
                <a:sym typeface="Helvetica Neue Light"/>
              </a:defRPr>
            </a:pPr>
            <a:r>
              <a:t>I have selected a model M</a:t>
            </a:r>
          </a:p>
          <a:p>
            <a:pPr defTabSz="584200">
              <a:defRPr sz="2400">
                <a:solidFill>
                  <a:srgbClr val="000000"/>
                </a:solidFill>
                <a:latin typeface="+mn-lt"/>
                <a:ea typeface="+mn-ea"/>
                <a:cs typeface="+mn-cs"/>
                <a:sym typeface="Helvetica Neue Light"/>
              </a:defRPr>
            </a:pPr>
            <a:r>
              <a:t>and prior P(θ|M)</a:t>
            </a:r>
          </a:p>
        </p:txBody>
      </p:sp>
      <p:sp>
        <p:nvSpPr>
          <p:cNvPr id="232" name="LEVEL 2…"/>
          <p:cNvSpPr txBox="1"/>
          <p:nvPr/>
        </p:nvSpPr>
        <p:spPr>
          <a:xfrm>
            <a:off x="4357439" y="1983691"/>
            <a:ext cx="3911601" cy="11976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defTabSz="584200">
              <a:defRPr sz="2400">
                <a:solidFill>
                  <a:srgbClr val="E63B7A"/>
                </a:solidFill>
                <a:latin typeface="+mn-lt"/>
                <a:ea typeface="+mn-ea"/>
                <a:cs typeface="+mn-cs"/>
                <a:sym typeface="Helvetica Neue Light"/>
              </a:defRPr>
            </a:pPr>
            <a:r>
              <a:rPr b="1">
                <a:latin typeface="Helvetica Neue"/>
                <a:ea typeface="Helvetica Neue"/>
                <a:cs typeface="Helvetica Neue"/>
                <a:sym typeface="Helvetica Neue"/>
              </a:rPr>
              <a:t>LEVEL 2 </a:t>
            </a:r>
          </a:p>
          <a:p>
            <a:pPr defTabSz="584200">
              <a:defRPr sz="2400">
                <a:solidFill>
                  <a:srgbClr val="000000"/>
                </a:solidFill>
                <a:latin typeface="+mn-lt"/>
                <a:ea typeface="+mn-ea"/>
                <a:cs typeface="+mn-cs"/>
                <a:sym typeface="Helvetica Neue Light"/>
              </a:defRPr>
            </a:pPr>
            <a:r>
              <a:t>Actually, there are several possible models: M</a:t>
            </a:r>
            <a:r>
              <a:rPr baseline="-5999"/>
              <a:t>0</a:t>
            </a:r>
            <a:r>
              <a:t>, M</a:t>
            </a:r>
            <a:r>
              <a:rPr baseline="-5999"/>
              <a:t>1</a:t>
            </a:r>
            <a:r>
              <a:t>,...</a:t>
            </a:r>
          </a:p>
        </p:txBody>
      </p:sp>
      <p:sp>
        <p:nvSpPr>
          <p:cNvPr id="233" name="Arrow"/>
          <p:cNvSpPr/>
          <p:nvPr/>
        </p:nvSpPr>
        <p:spPr>
          <a:xfrm rot="5400000">
            <a:off x="1397000" y="3390900"/>
            <a:ext cx="1270000" cy="1270000"/>
          </a:xfrm>
          <a:prstGeom prst="rightArrow">
            <a:avLst>
              <a:gd name="adj1" fmla="val 32000"/>
              <a:gd name="adj2" fmla="val 44000"/>
            </a:avLst>
          </a:prstGeom>
          <a:solidFill>
            <a:srgbClr val="B1DD8C"/>
          </a:solidFill>
          <a:ln w="25400">
            <a:solidFill>
              <a:srgbClr val="000000"/>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234" name="Parameter inference…"/>
          <p:cNvSpPr txBox="1"/>
          <p:nvPr/>
        </p:nvSpPr>
        <p:spPr>
          <a:xfrm>
            <a:off x="429840" y="4955491"/>
            <a:ext cx="3187701" cy="1934259"/>
          </a:xfrm>
          <a:prstGeom prst="rect">
            <a:avLst/>
          </a:prstGeom>
          <a:solidFill>
            <a:srgbClr val="FFF995"/>
          </a:solidFill>
          <a:ln w="12700">
            <a:miter lim="400000"/>
          </a:ln>
          <a:effectLst>
            <a:outerShdw sx="100000" sy="100000" kx="0" ky="0" algn="b" rotWithShape="0" blurRad="127000" dist="76200" dir="2700000">
              <a:srgbClr val="000000">
                <a:alpha val="75000"/>
              </a:srgbClr>
            </a:outerShdw>
          </a:effectLst>
          <a:extLst>
            <a:ext uri="{C572A759-6A51-4108-AA02-DFA0A04FC94B}">
              <ma14:wrappingTextBoxFlag xmlns:ma14="http://schemas.microsoft.com/office/mac/drawingml/2011/main" val="1"/>
            </a:ext>
          </a:extLst>
        </p:spPr>
        <p:txBody>
          <a:bodyPr lIns="50800" tIns="50800" rIns="50800" bIns="50800" anchor="b">
            <a:spAutoFit/>
          </a:bodyPr>
          <a:lstStyle/>
          <a:p>
            <a:pPr defTabSz="584200">
              <a:defRPr b="1" sz="2400">
                <a:solidFill>
                  <a:srgbClr val="000000"/>
                </a:solidFill>
                <a:latin typeface="Helvetica Neue"/>
                <a:ea typeface="Helvetica Neue"/>
                <a:cs typeface="Helvetica Neue"/>
                <a:sym typeface="Helvetica Neue"/>
              </a:defRPr>
            </a:pPr>
            <a:r>
              <a:t>Parameter inference</a:t>
            </a:r>
          </a:p>
          <a:p>
            <a:pPr defTabSz="584200">
              <a:defRPr sz="2400">
                <a:solidFill>
                  <a:srgbClr val="000000"/>
                </a:solidFill>
                <a:latin typeface="+mn-lt"/>
                <a:ea typeface="+mn-ea"/>
                <a:cs typeface="+mn-cs"/>
                <a:sym typeface="Helvetica Neue Light"/>
              </a:defRPr>
            </a:pPr>
            <a:r>
              <a:t>What are the favourite values of the parameters? </a:t>
            </a:r>
            <a:br/>
            <a:r>
              <a:t>(assumes M is true)</a:t>
            </a:r>
          </a:p>
        </p:txBody>
      </p:sp>
      <p:sp>
        <p:nvSpPr>
          <p:cNvPr id="235" name="Arrow"/>
          <p:cNvSpPr/>
          <p:nvPr/>
        </p:nvSpPr>
        <p:spPr>
          <a:xfrm rot="5400000">
            <a:off x="5867400" y="3390900"/>
            <a:ext cx="1270000" cy="1270000"/>
          </a:xfrm>
          <a:prstGeom prst="rightArrow">
            <a:avLst>
              <a:gd name="adj1" fmla="val 32000"/>
              <a:gd name="adj2" fmla="val 44000"/>
            </a:avLst>
          </a:prstGeom>
          <a:solidFill>
            <a:srgbClr val="B1DD8C"/>
          </a:solidFill>
          <a:ln w="25400">
            <a:solidFill>
              <a:srgbClr val="000000"/>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236" name="Model comparison…"/>
          <p:cNvSpPr txBox="1"/>
          <p:nvPr/>
        </p:nvSpPr>
        <p:spPr>
          <a:xfrm>
            <a:off x="4874840" y="4942791"/>
            <a:ext cx="3238501" cy="1565960"/>
          </a:xfrm>
          <a:prstGeom prst="rect">
            <a:avLst/>
          </a:prstGeom>
          <a:solidFill>
            <a:srgbClr val="D4FB79"/>
          </a:solidFill>
          <a:ln w="12700">
            <a:miter lim="400000"/>
          </a:ln>
          <a:effectLst>
            <a:outerShdw sx="100000" sy="100000" kx="0" ky="0" algn="b" rotWithShape="0" blurRad="127000" dist="76200" dir="2700000">
              <a:srgbClr val="000000">
                <a:alpha val="75000"/>
              </a:srgbClr>
            </a:outerShdw>
          </a:effectLst>
          <a:extLst>
            <a:ext uri="{C572A759-6A51-4108-AA02-DFA0A04FC94B}">
              <ma14:wrappingTextBoxFlag xmlns:ma14="http://schemas.microsoft.com/office/mac/drawingml/2011/main" val="1"/>
            </a:ext>
          </a:extLst>
        </p:spPr>
        <p:txBody>
          <a:bodyPr lIns="50800" tIns="50800" rIns="50800" bIns="50800" anchor="b">
            <a:spAutoFit/>
          </a:bodyPr>
          <a:lstStyle/>
          <a:p>
            <a:pPr defTabSz="584200">
              <a:defRPr sz="2400">
                <a:solidFill>
                  <a:srgbClr val="000000"/>
                </a:solidFill>
                <a:latin typeface="+mn-lt"/>
                <a:ea typeface="+mn-ea"/>
                <a:cs typeface="+mn-cs"/>
                <a:sym typeface="Helvetica Neue Light"/>
              </a:defRPr>
            </a:pPr>
            <a:r>
              <a:rPr b="1">
                <a:latin typeface="Helvetica Neue"/>
                <a:ea typeface="Helvetica Neue"/>
                <a:cs typeface="Helvetica Neue"/>
                <a:sym typeface="Helvetica Neue"/>
              </a:rPr>
              <a:t>Model comparison</a:t>
            </a:r>
          </a:p>
          <a:p>
            <a:pPr defTabSz="584200">
              <a:defRPr sz="2400">
                <a:solidFill>
                  <a:srgbClr val="000000"/>
                </a:solidFill>
                <a:latin typeface="+mn-lt"/>
                <a:ea typeface="+mn-ea"/>
                <a:cs typeface="+mn-cs"/>
                <a:sym typeface="Helvetica Neue Light"/>
              </a:defRPr>
            </a:pPr>
            <a:r>
              <a:t>What is the relative plausibility of M</a:t>
            </a:r>
            <a:r>
              <a:rPr baseline="-5999"/>
              <a:t>0</a:t>
            </a:r>
            <a:r>
              <a:t>, M</a:t>
            </a:r>
            <a:r>
              <a:rPr baseline="-5999"/>
              <a:t>1</a:t>
            </a:r>
            <a:r>
              <a:t>,... in light of the data?</a:t>
            </a:r>
          </a:p>
        </p:txBody>
      </p:sp>
      <p:pic>
        <p:nvPicPr>
          <p:cNvPr id="237" name="droppedImage.pdf" descr="droppedImage.pdf"/>
          <p:cNvPicPr>
            <a:picLocks noChangeAspect="1"/>
          </p:cNvPicPr>
          <p:nvPr/>
        </p:nvPicPr>
        <p:blipFill>
          <a:blip r:embed="rId3">
            <a:extLst/>
          </a:blip>
          <a:stretch>
            <a:fillRect/>
          </a:stretch>
        </p:blipFill>
        <p:spPr>
          <a:xfrm>
            <a:off x="4787900" y="7442200"/>
            <a:ext cx="2997200" cy="736600"/>
          </a:xfrm>
          <a:prstGeom prst="rect">
            <a:avLst/>
          </a:prstGeom>
          <a:ln w="88900">
            <a:miter lim="400000"/>
          </a:ln>
        </p:spPr>
      </p:pic>
      <p:sp>
        <p:nvSpPr>
          <p:cNvPr id="238" name="LEVEL 3…"/>
          <p:cNvSpPr txBox="1"/>
          <p:nvPr/>
        </p:nvSpPr>
        <p:spPr>
          <a:xfrm>
            <a:off x="8688139" y="1983691"/>
            <a:ext cx="3911601" cy="11976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defTabSz="584200">
              <a:defRPr b="1" sz="2400">
                <a:solidFill>
                  <a:srgbClr val="E63B7A"/>
                </a:solidFill>
                <a:latin typeface="Helvetica Neue"/>
                <a:ea typeface="Helvetica Neue"/>
                <a:cs typeface="Helvetica Neue"/>
                <a:sym typeface="Helvetica Neue"/>
              </a:defRPr>
            </a:pPr>
            <a:r>
              <a:t>LEVEL 3 </a:t>
            </a:r>
          </a:p>
          <a:p>
            <a:pPr defTabSz="584200">
              <a:defRPr sz="2400">
                <a:solidFill>
                  <a:srgbClr val="000000"/>
                </a:solidFill>
                <a:latin typeface="+mn-lt"/>
                <a:ea typeface="+mn-ea"/>
                <a:cs typeface="+mn-cs"/>
                <a:sym typeface="Helvetica Neue Light"/>
              </a:defRPr>
            </a:pPr>
            <a:r>
              <a:t>None of the models </a:t>
            </a:r>
          </a:p>
          <a:p>
            <a:pPr defTabSz="584200">
              <a:defRPr sz="2400">
                <a:solidFill>
                  <a:srgbClr val="000000"/>
                </a:solidFill>
                <a:latin typeface="+mn-lt"/>
                <a:ea typeface="+mn-ea"/>
                <a:cs typeface="+mn-cs"/>
                <a:sym typeface="Helvetica Neue Light"/>
              </a:defRPr>
            </a:pPr>
            <a:r>
              <a:t>is clearly the best</a:t>
            </a:r>
          </a:p>
        </p:txBody>
      </p:sp>
      <p:sp>
        <p:nvSpPr>
          <p:cNvPr id="239" name="Arrow"/>
          <p:cNvSpPr/>
          <p:nvPr/>
        </p:nvSpPr>
        <p:spPr>
          <a:xfrm rot="5400000">
            <a:off x="10147300" y="3390900"/>
            <a:ext cx="1270000" cy="1270000"/>
          </a:xfrm>
          <a:prstGeom prst="rightArrow">
            <a:avLst>
              <a:gd name="adj1" fmla="val 32000"/>
              <a:gd name="adj2" fmla="val 44000"/>
            </a:avLst>
          </a:prstGeom>
          <a:solidFill>
            <a:srgbClr val="B1DD8C"/>
          </a:solidFill>
          <a:ln w="25400">
            <a:solidFill>
              <a:srgbClr val="000000"/>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240" name="Model averaging…"/>
          <p:cNvSpPr txBox="1"/>
          <p:nvPr/>
        </p:nvSpPr>
        <p:spPr>
          <a:xfrm>
            <a:off x="8976940" y="4955491"/>
            <a:ext cx="3314701" cy="1934259"/>
          </a:xfrm>
          <a:prstGeom prst="rect">
            <a:avLst/>
          </a:prstGeom>
          <a:solidFill>
            <a:srgbClr val="B8FDFF"/>
          </a:solidFill>
          <a:ln w="12700">
            <a:miter lim="400000"/>
          </a:ln>
          <a:effectLst>
            <a:outerShdw sx="100000" sy="100000" kx="0" ky="0" algn="b" rotWithShape="0" blurRad="127000" dist="76200" dir="2700000">
              <a:srgbClr val="000000">
                <a:alpha val="75000"/>
              </a:srgbClr>
            </a:outerShdw>
          </a:effectLst>
          <a:extLst>
            <a:ext uri="{C572A759-6A51-4108-AA02-DFA0A04FC94B}">
              <ma14:wrappingTextBoxFlag xmlns:ma14="http://schemas.microsoft.com/office/mac/drawingml/2011/main" val="1"/>
            </a:ext>
          </a:extLst>
        </p:spPr>
        <p:txBody>
          <a:bodyPr lIns="50800" tIns="50800" rIns="50800" bIns="50800" anchor="b">
            <a:spAutoFit/>
          </a:bodyPr>
          <a:lstStyle/>
          <a:p>
            <a:pPr defTabSz="584200">
              <a:defRPr b="1" sz="2400">
                <a:solidFill>
                  <a:srgbClr val="000000"/>
                </a:solidFill>
                <a:latin typeface="Helvetica Neue"/>
                <a:ea typeface="Helvetica Neue"/>
                <a:cs typeface="Helvetica Neue"/>
                <a:sym typeface="Helvetica Neue"/>
              </a:defRPr>
            </a:pPr>
            <a:r>
              <a:t>Model averaging</a:t>
            </a:r>
          </a:p>
          <a:p>
            <a:pPr defTabSz="584200">
              <a:defRPr sz="2400">
                <a:solidFill>
                  <a:srgbClr val="000000"/>
                </a:solidFill>
                <a:latin typeface="+mn-lt"/>
                <a:ea typeface="+mn-ea"/>
                <a:cs typeface="+mn-cs"/>
                <a:sym typeface="Helvetica Neue Light"/>
              </a:defRPr>
            </a:pPr>
            <a:r>
              <a:t>What is the inference on the parameters accounting for model uncertainty?</a:t>
            </a:r>
          </a:p>
        </p:txBody>
      </p:sp>
      <p:pic>
        <p:nvPicPr>
          <p:cNvPr id="241" name="droppedImage.pdf" descr="droppedImage.pdf"/>
          <p:cNvPicPr>
            <a:picLocks noChangeAspect="1"/>
          </p:cNvPicPr>
          <p:nvPr/>
        </p:nvPicPr>
        <p:blipFill>
          <a:blip r:embed="rId4">
            <a:extLst/>
          </a:blip>
          <a:stretch>
            <a:fillRect/>
          </a:stretch>
        </p:blipFill>
        <p:spPr>
          <a:xfrm>
            <a:off x="8308587" y="7620000"/>
            <a:ext cx="4518413" cy="368300"/>
          </a:xfrm>
          <a:prstGeom prst="rect">
            <a:avLst/>
          </a:prstGeom>
          <a:ln w="88900">
            <a:miter lim="400000"/>
          </a:ln>
        </p:spPr>
      </p:pic>
      <p:pic>
        <p:nvPicPr>
          <p:cNvPr id="242" name="droppedImage.pdf" descr="droppedImage.pdf"/>
          <p:cNvPicPr>
            <a:picLocks noChangeAspect="1"/>
          </p:cNvPicPr>
          <p:nvPr/>
        </p:nvPicPr>
        <p:blipFill>
          <a:blip r:embed="rId5">
            <a:extLst/>
          </a:blip>
          <a:stretch>
            <a:fillRect/>
          </a:stretch>
        </p:blipFill>
        <p:spPr>
          <a:xfrm>
            <a:off x="165100" y="7528159"/>
            <a:ext cx="4089400" cy="549041"/>
          </a:xfrm>
          <a:prstGeom prst="rect">
            <a:avLst/>
          </a:prstGeom>
          <a:ln w="889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Model Comparison Questions"/>
          <p:cNvSpPr txBox="1"/>
          <p:nvPr>
            <p:ph type="title"/>
          </p:nvPr>
        </p:nvSpPr>
        <p:spPr>
          <a:xfrm>
            <a:off x="609600" y="88900"/>
            <a:ext cx="10185400" cy="1397000"/>
          </a:xfrm>
          <a:prstGeom prst="rect">
            <a:avLst/>
          </a:prstGeom>
        </p:spPr>
        <p:txBody>
          <a:bodyPr/>
          <a:lstStyle/>
          <a:p>
            <a:pPr/>
            <a:r>
              <a:t>Model Comparison Questions</a:t>
            </a:r>
          </a:p>
        </p:txBody>
      </p:sp>
      <p:sp>
        <p:nvSpPr>
          <p:cNvPr id="247" name="Many scientific questions are of the model comparison type"/>
          <p:cNvSpPr txBox="1"/>
          <p:nvPr/>
        </p:nvSpPr>
        <p:spPr>
          <a:xfrm>
            <a:off x="2601540" y="5289550"/>
            <a:ext cx="6832601" cy="120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584200">
              <a:defRPr b="1" sz="3600">
                <a:solidFill>
                  <a:srgbClr val="E63B7A"/>
                </a:solidFill>
                <a:latin typeface="Helvetica Neue"/>
                <a:ea typeface="Helvetica Neue"/>
                <a:cs typeface="Helvetica Neue"/>
                <a:sym typeface="Helvetica Neue"/>
              </a:defRPr>
            </a:lvl1pPr>
          </a:lstStyle>
          <a:p>
            <a:pPr/>
            <a:r>
              <a:t>Many scientific questions are of the model comparison type</a:t>
            </a:r>
          </a:p>
        </p:txBody>
      </p:sp>
      <p:sp>
        <p:nvSpPr>
          <p:cNvPr id="248" name="ASTROPHYSICS…"/>
          <p:cNvSpPr txBox="1"/>
          <p:nvPr/>
        </p:nvSpPr>
        <p:spPr>
          <a:xfrm>
            <a:off x="3896940" y="6753103"/>
            <a:ext cx="4241801" cy="2105148"/>
          </a:xfrm>
          <a:prstGeom prst="rect">
            <a:avLst/>
          </a:prstGeom>
          <a:solidFill>
            <a:srgbClr val="FFF995"/>
          </a:solidFill>
          <a:ln w="12700">
            <a:miter lim="400000"/>
          </a:ln>
          <a:effectLst>
            <a:outerShdw sx="100000" sy="100000" kx="0" ky="0" algn="b" rotWithShape="0" blurRad="127000" dist="76200" dir="2700000">
              <a:srgbClr val="000000">
                <a:alpha val="75000"/>
              </a:srgbClr>
            </a:outerShdw>
          </a:effectLst>
          <a:extLst>
            <a:ext uri="{C572A759-6A51-4108-AA02-DFA0A04FC94B}">
              <ma14:wrappingTextBoxFlag xmlns:ma14="http://schemas.microsoft.com/office/mac/drawingml/2011/main" val="1"/>
            </a:ext>
          </a:extLst>
        </p:spPr>
        <p:txBody>
          <a:bodyPr lIns="50800" tIns="50800" rIns="50800" bIns="50800" anchor="b">
            <a:spAutoFit/>
          </a:bodyPr>
          <a:lstStyle/>
          <a:p>
            <a:pPr defTabSz="584200">
              <a:lnSpc>
                <a:spcPct val="150000"/>
              </a:lnSpc>
              <a:defRPr sz="2400">
                <a:solidFill>
                  <a:srgbClr val="000000"/>
                </a:solidFill>
                <a:latin typeface="+mn-lt"/>
                <a:ea typeface="+mn-ea"/>
                <a:cs typeface="+mn-cs"/>
                <a:sym typeface="Helvetica Neue Light"/>
              </a:defRPr>
            </a:pPr>
            <a:r>
              <a:rPr b="1">
                <a:latin typeface="Helvetica Neue"/>
                <a:ea typeface="Helvetica Neue"/>
                <a:cs typeface="Helvetica Neue"/>
                <a:sym typeface="Helvetica Neue"/>
              </a:rPr>
              <a:t>ASTROPHYSICS</a:t>
            </a:r>
          </a:p>
          <a:p>
            <a:pPr defTabSz="584200">
              <a:lnSpc>
                <a:spcPct val="150000"/>
              </a:lnSpc>
              <a:defRPr sz="2400">
                <a:solidFill>
                  <a:srgbClr val="000000"/>
                </a:solidFill>
                <a:latin typeface="+mn-lt"/>
                <a:ea typeface="+mn-ea"/>
                <a:cs typeface="+mn-cs"/>
                <a:sym typeface="Helvetica Neue Light"/>
              </a:defRPr>
            </a:pPr>
            <a:r>
              <a:t>Exoplanets detection</a:t>
            </a:r>
          </a:p>
          <a:p>
            <a:pPr defTabSz="584200">
              <a:lnSpc>
                <a:spcPct val="150000"/>
              </a:lnSpc>
              <a:defRPr sz="2400">
                <a:solidFill>
                  <a:srgbClr val="000000"/>
                </a:solidFill>
                <a:latin typeface="+mn-lt"/>
                <a:ea typeface="+mn-ea"/>
                <a:cs typeface="+mn-cs"/>
                <a:sym typeface="Helvetica Neue Light"/>
              </a:defRPr>
            </a:pPr>
            <a:r>
              <a:t>Is there a line in this spectrum?</a:t>
            </a:r>
          </a:p>
          <a:p>
            <a:pPr defTabSz="584200">
              <a:lnSpc>
                <a:spcPct val="150000"/>
              </a:lnSpc>
              <a:defRPr sz="2400">
                <a:solidFill>
                  <a:srgbClr val="000000"/>
                </a:solidFill>
                <a:latin typeface="+mn-lt"/>
                <a:ea typeface="+mn-ea"/>
                <a:cs typeface="+mn-cs"/>
                <a:sym typeface="Helvetica Neue Light"/>
              </a:defRPr>
            </a:pPr>
            <a:r>
              <a:t>Is there a source in this image?</a:t>
            </a:r>
          </a:p>
        </p:txBody>
      </p:sp>
      <p:sp>
        <p:nvSpPr>
          <p:cNvPr id="249" name="COSMOLOGY…"/>
          <p:cNvSpPr txBox="1"/>
          <p:nvPr/>
        </p:nvSpPr>
        <p:spPr>
          <a:xfrm>
            <a:off x="6652840" y="1831740"/>
            <a:ext cx="5842001" cy="3102210"/>
          </a:xfrm>
          <a:prstGeom prst="rect">
            <a:avLst/>
          </a:prstGeom>
          <a:solidFill>
            <a:srgbClr val="FFD1CF"/>
          </a:solidFill>
          <a:ln w="12700">
            <a:miter lim="400000"/>
          </a:ln>
          <a:effectLst>
            <a:outerShdw sx="100000" sy="100000" kx="0" ky="0" algn="b" rotWithShape="0" blurRad="127000" dist="76200" dir="2700000">
              <a:srgbClr val="000000">
                <a:alpha val="75000"/>
              </a:srgbClr>
            </a:outerShdw>
          </a:effectLst>
          <a:extLst>
            <a:ext uri="{C572A759-6A51-4108-AA02-DFA0A04FC94B}">
              <ma14:wrappingTextBoxFlag xmlns:ma14="http://schemas.microsoft.com/office/mac/drawingml/2011/main" val="1"/>
            </a:ext>
          </a:extLst>
        </p:spPr>
        <p:txBody>
          <a:bodyPr lIns="50800" tIns="50800" rIns="50800" bIns="50800" anchor="b">
            <a:spAutoFit/>
          </a:bodyPr>
          <a:lstStyle/>
          <a:p>
            <a:pPr defTabSz="584200">
              <a:lnSpc>
                <a:spcPct val="120000"/>
              </a:lnSpc>
              <a:defRPr sz="2400">
                <a:solidFill>
                  <a:srgbClr val="000000"/>
                </a:solidFill>
                <a:latin typeface="+mn-lt"/>
                <a:ea typeface="+mn-ea"/>
                <a:cs typeface="+mn-cs"/>
                <a:sym typeface="Helvetica Neue Light"/>
              </a:defRPr>
            </a:pPr>
            <a:r>
              <a:rPr b="1">
                <a:latin typeface="Helvetica Neue"/>
                <a:ea typeface="Helvetica Neue"/>
                <a:cs typeface="Helvetica Neue"/>
                <a:sym typeface="Helvetica Neue"/>
              </a:rPr>
              <a:t>COSMOLOGY</a:t>
            </a:r>
          </a:p>
          <a:p>
            <a:pPr defTabSz="584200">
              <a:lnSpc>
                <a:spcPct val="120000"/>
              </a:lnSpc>
              <a:defRPr sz="2400">
                <a:solidFill>
                  <a:srgbClr val="000000"/>
                </a:solidFill>
                <a:latin typeface="+mn-lt"/>
                <a:ea typeface="+mn-ea"/>
                <a:cs typeface="+mn-cs"/>
                <a:sym typeface="Helvetica Neue Light"/>
              </a:defRPr>
            </a:pPr>
            <a:r>
              <a:t>Is the Universe flat?</a:t>
            </a:r>
          </a:p>
          <a:p>
            <a:pPr defTabSz="584200">
              <a:lnSpc>
                <a:spcPct val="120000"/>
              </a:lnSpc>
              <a:defRPr sz="2400">
                <a:solidFill>
                  <a:srgbClr val="000000"/>
                </a:solidFill>
                <a:latin typeface="+mn-lt"/>
                <a:ea typeface="+mn-ea"/>
                <a:cs typeface="+mn-cs"/>
                <a:sym typeface="Helvetica Neue Light"/>
              </a:defRPr>
            </a:pPr>
            <a:r>
              <a:t>Does dark energy evolve?</a:t>
            </a:r>
          </a:p>
          <a:p>
            <a:pPr defTabSz="584200">
              <a:lnSpc>
                <a:spcPct val="120000"/>
              </a:lnSpc>
              <a:defRPr sz="2400">
                <a:solidFill>
                  <a:srgbClr val="000000"/>
                </a:solidFill>
                <a:latin typeface="+mn-lt"/>
                <a:ea typeface="+mn-ea"/>
                <a:cs typeface="+mn-cs"/>
                <a:sym typeface="Helvetica Neue Light"/>
              </a:defRPr>
            </a:pPr>
            <a:r>
              <a:t>Are there anomalies in the CMB?</a:t>
            </a:r>
          </a:p>
          <a:p>
            <a:pPr defTabSz="584200">
              <a:lnSpc>
                <a:spcPct val="120000"/>
              </a:lnSpc>
              <a:defRPr sz="2400">
                <a:solidFill>
                  <a:srgbClr val="000000"/>
                </a:solidFill>
                <a:latin typeface="+mn-lt"/>
                <a:ea typeface="+mn-ea"/>
                <a:cs typeface="+mn-cs"/>
                <a:sym typeface="Helvetica Neue Light"/>
              </a:defRPr>
            </a:pPr>
            <a:r>
              <a:t>Which inflationary model is ‘best’?</a:t>
            </a:r>
          </a:p>
          <a:p>
            <a:pPr defTabSz="584200">
              <a:lnSpc>
                <a:spcPct val="120000"/>
              </a:lnSpc>
              <a:defRPr sz="2400">
                <a:solidFill>
                  <a:srgbClr val="000000"/>
                </a:solidFill>
                <a:latin typeface="+mn-lt"/>
                <a:ea typeface="+mn-ea"/>
                <a:cs typeface="+mn-cs"/>
                <a:sym typeface="Helvetica Neue Light"/>
              </a:defRPr>
            </a:pPr>
            <a:r>
              <a:t>Is there evidence for modified gravity?</a:t>
            </a:r>
          </a:p>
          <a:p>
            <a:pPr defTabSz="584200">
              <a:lnSpc>
                <a:spcPct val="120000"/>
              </a:lnSpc>
              <a:defRPr sz="2400">
                <a:solidFill>
                  <a:srgbClr val="000000"/>
                </a:solidFill>
                <a:latin typeface="+mn-lt"/>
                <a:ea typeface="+mn-ea"/>
                <a:cs typeface="+mn-cs"/>
                <a:sym typeface="Helvetica Neue Light"/>
              </a:defRPr>
            </a:pPr>
            <a:r>
              <a:t>Are the initial conditions adiabatic?</a:t>
            </a:r>
          </a:p>
        </p:txBody>
      </p:sp>
      <p:sp>
        <p:nvSpPr>
          <p:cNvPr id="250" name="ASTROPARTICLE…"/>
          <p:cNvSpPr txBox="1"/>
          <p:nvPr/>
        </p:nvSpPr>
        <p:spPr>
          <a:xfrm>
            <a:off x="645740" y="1831740"/>
            <a:ext cx="5118101" cy="3102210"/>
          </a:xfrm>
          <a:prstGeom prst="rect">
            <a:avLst/>
          </a:prstGeom>
          <a:solidFill>
            <a:srgbClr val="D1D1FF"/>
          </a:solidFill>
          <a:ln w="12700">
            <a:miter lim="400000"/>
          </a:ln>
          <a:effectLst>
            <a:outerShdw sx="100000" sy="100000" kx="0" ky="0" algn="b" rotWithShape="0" blurRad="127000" dist="76200" dir="2700000">
              <a:srgbClr val="000000">
                <a:alpha val="75000"/>
              </a:srgbClr>
            </a:outerShdw>
          </a:effectLst>
          <a:extLst>
            <a:ext uri="{C572A759-6A51-4108-AA02-DFA0A04FC94B}">
              <ma14:wrappingTextBoxFlag xmlns:ma14="http://schemas.microsoft.com/office/mac/drawingml/2011/main" val="1"/>
            </a:ext>
          </a:extLst>
        </p:spPr>
        <p:txBody>
          <a:bodyPr lIns="50800" tIns="50800" rIns="50800" bIns="50800" anchor="b">
            <a:spAutoFit/>
          </a:bodyPr>
          <a:lstStyle/>
          <a:p>
            <a:pPr defTabSz="584200">
              <a:lnSpc>
                <a:spcPct val="120000"/>
              </a:lnSpc>
              <a:defRPr sz="2400">
                <a:solidFill>
                  <a:srgbClr val="000000"/>
                </a:solidFill>
                <a:latin typeface="+mn-lt"/>
                <a:ea typeface="+mn-ea"/>
                <a:cs typeface="+mn-cs"/>
                <a:sym typeface="Helvetica Neue Light"/>
              </a:defRPr>
            </a:pPr>
            <a:r>
              <a:rPr b="1">
                <a:latin typeface="Helvetica Neue"/>
                <a:ea typeface="Helvetica Neue"/>
                <a:cs typeface="Helvetica Neue"/>
                <a:sym typeface="Helvetica Neue"/>
              </a:rPr>
              <a:t>ASTROPARTICLE</a:t>
            </a:r>
          </a:p>
          <a:p>
            <a:pPr defTabSz="584200">
              <a:lnSpc>
                <a:spcPct val="120000"/>
              </a:lnSpc>
              <a:defRPr sz="2400">
                <a:solidFill>
                  <a:srgbClr val="000000"/>
                </a:solidFill>
                <a:latin typeface="+mn-lt"/>
                <a:ea typeface="+mn-ea"/>
                <a:cs typeface="+mn-cs"/>
                <a:sym typeface="Helvetica Neue Light"/>
              </a:defRPr>
            </a:pPr>
            <a:r>
              <a:t>Gravitational waves detection</a:t>
            </a:r>
          </a:p>
          <a:p>
            <a:pPr defTabSz="584200">
              <a:lnSpc>
                <a:spcPct val="120000"/>
              </a:lnSpc>
              <a:defRPr sz="2400">
                <a:solidFill>
                  <a:srgbClr val="000000"/>
                </a:solidFill>
                <a:latin typeface="+mn-lt"/>
                <a:ea typeface="+mn-ea"/>
                <a:cs typeface="+mn-cs"/>
                <a:sym typeface="Helvetica Neue Light"/>
              </a:defRPr>
            </a:pPr>
            <a:r>
              <a:t>Do cosmic rays correlate with AGNs? </a:t>
            </a:r>
          </a:p>
          <a:p>
            <a:pPr defTabSz="584200">
              <a:lnSpc>
                <a:spcPct val="120000"/>
              </a:lnSpc>
              <a:defRPr sz="2400">
                <a:solidFill>
                  <a:srgbClr val="000000"/>
                </a:solidFill>
                <a:latin typeface="+mn-lt"/>
                <a:ea typeface="+mn-ea"/>
                <a:cs typeface="+mn-cs"/>
                <a:sym typeface="Helvetica Neue Light"/>
              </a:defRPr>
            </a:pPr>
            <a:r>
              <a:t>Which SUSY model is ‘best’?</a:t>
            </a:r>
          </a:p>
          <a:p>
            <a:pPr defTabSz="584200">
              <a:lnSpc>
                <a:spcPct val="120000"/>
              </a:lnSpc>
              <a:defRPr sz="2400">
                <a:solidFill>
                  <a:srgbClr val="000000"/>
                </a:solidFill>
                <a:latin typeface="+mn-lt"/>
                <a:ea typeface="+mn-ea"/>
                <a:cs typeface="+mn-cs"/>
                <a:sym typeface="Helvetica Neue Light"/>
              </a:defRPr>
            </a:pPr>
            <a:r>
              <a:t>Is there evidence for DM modulation?</a:t>
            </a:r>
          </a:p>
          <a:p>
            <a:pPr defTabSz="584200">
              <a:lnSpc>
                <a:spcPct val="120000"/>
              </a:lnSpc>
              <a:defRPr sz="2400">
                <a:solidFill>
                  <a:srgbClr val="000000"/>
                </a:solidFill>
                <a:latin typeface="+mn-lt"/>
                <a:ea typeface="+mn-ea"/>
                <a:cs typeface="+mn-cs"/>
                <a:sym typeface="Helvetica Neue Light"/>
              </a:defRPr>
            </a:pPr>
            <a:r>
              <a:t>Is there a DM signal in gamma ray/neutrino data?</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Level 2 Inference: Model Comparison"/>
          <p:cNvSpPr txBox="1"/>
          <p:nvPr>
            <p:ph type="title"/>
          </p:nvPr>
        </p:nvSpPr>
        <p:spPr>
          <a:prstGeom prst="rect">
            <a:avLst/>
          </a:prstGeom>
        </p:spPr>
        <p:txBody>
          <a:bodyPr/>
          <a:lstStyle/>
          <a:p>
            <a:pPr/>
            <a:r>
              <a:t>Level 2 Inference: Model Comparison</a:t>
            </a:r>
          </a:p>
        </p:txBody>
      </p:sp>
      <p:sp>
        <p:nvSpPr>
          <p:cNvPr id="253" name="Oval"/>
          <p:cNvSpPr/>
          <p:nvPr/>
        </p:nvSpPr>
        <p:spPr>
          <a:xfrm>
            <a:off x="6197600" y="2298700"/>
            <a:ext cx="2159000" cy="914400"/>
          </a:xfrm>
          <a:prstGeom prst="ellipse">
            <a:avLst/>
          </a:prstGeom>
          <a:ln w="63500">
            <a:solidFill>
              <a:srgbClr val="E63B7A"/>
            </a:solidFill>
            <a:miter lim="400000"/>
          </a:ln>
        </p:spPr>
        <p:txBody>
          <a:bodyPr lIns="50800" tIns="50800" rIns="50800" bIns="50800" anchor="ctr"/>
          <a:lstStyle/>
          <a:p>
            <a:pPr defTabSz="584200">
              <a:defRPr sz="3600">
                <a:solidFill>
                  <a:srgbClr val="000000"/>
                </a:solidFill>
                <a:latin typeface="+mn-lt"/>
                <a:ea typeface="+mn-ea"/>
                <a:cs typeface="+mn-cs"/>
                <a:sym typeface="Helvetica Neue Light"/>
              </a:defRPr>
            </a:pPr>
          </a:p>
        </p:txBody>
      </p:sp>
      <p:sp>
        <p:nvSpPr>
          <p:cNvPr id="254" name="Bayesian evidence or model likelihood"/>
          <p:cNvSpPr txBox="1"/>
          <p:nvPr/>
        </p:nvSpPr>
        <p:spPr>
          <a:xfrm>
            <a:off x="4934733" y="3228291"/>
            <a:ext cx="509991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sz="2400">
                <a:solidFill>
                  <a:srgbClr val="E63B7A"/>
                </a:solidFill>
                <a:latin typeface="+mn-lt"/>
                <a:ea typeface="+mn-ea"/>
                <a:cs typeface="+mn-cs"/>
                <a:sym typeface="Helvetica Neue Light"/>
              </a:defRPr>
            </a:lvl1pPr>
          </a:lstStyle>
          <a:p>
            <a:pPr/>
            <a:r>
              <a:t>Bayesian evidence or model likelihood</a:t>
            </a:r>
          </a:p>
        </p:txBody>
      </p:sp>
      <p:pic>
        <p:nvPicPr>
          <p:cNvPr id="255" name="droppedImage.pdf" descr="droppedImage.pdf"/>
          <p:cNvPicPr>
            <a:picLocks noChangeAspect="1"/>
          </p:cNvPicPr>
          <p:nvPr/>
        </p:nvPicPr>
        <p:blipFill>
          <a:blip r:embed="rId3">
            <a:extLst/>
          </a:blip>
          <a:stretch>
            <a:fillRect/>
          </a:stretch>
        </p:blipFill>
        <p:spPr>
          <a:xfrm>
            <a:off x="2527300" y="4584700"/>
            <a:ext cx="6769100" cy="571500"/>
          </a:xfrm>
          <a:prstGeom prst="rect">
            <a:avLst/>
          </a:prstGeom>
          <a:ln w="88900">
            <a:miter lim="400000"/>
          </a:ln>
        </p:spPr>
      </p:pic>
      <p:sp>
        <p:nvSpPr>
          <p:cNvPr id="256" name="The evidence is the integral of the likelihood over the prior:"/>
          <p:cNvSpPr txBox="1"/>
          <p:nvPr/>
        </p:nvSpPr>
        <p:spPr>
          <a:xfrm>
            <a:off x="125040" y="3926791"/>
            <a:ext cx="10401301"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584200">
              <a:defRPr sz="2400">
                <a:solidFill>
                  <a:srgbClr val="000000"/>
                </a:solidFill>
                <a:latin typeface="+mn-lt"/>
                <a:ea typeface="+mn-ea"/>
                <a:cs typeface="+mn-cs"/>
                <a:sym typeface="Helvetica Neue Light"/>
              </a:defRPr>
            </a:lvl1pPr>
          </a:lstStyle>
          <a:p>
            <a:pPr/>
            <a:r>
              <a:t>The evidence is the integral of the likelihood over the prior: </a:t>
            </a:r>
          </a:p>
        </p:txBody>
      </p:sp>
      <p:sp>
        <p:nvSpPr>
          <p:cNvPr id="257" name="Bayes’ Theorem delivers the model’s posterior:"/>
          <p:cNvSpPr txBox="1"/>
          <p:nvPr/>
        </p:nvSpPr>
        <p:spPr>
          <a:xfrm>
            <a:off x="125040" y="5412691"/>
            <a:ext cx="10401301"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584200">
              <a:defRPr sz="2400">
                <a:solidFill>
                  <a:srgbClr val="000000"/>
                </a:solidFill>
                <a:latin typeface="+mn-lt"/>
                <a:ea typeface="+mn-ea"/>
                <a:cs typeface="+mn-cs"/>
                <a:sym typeface="Helvetica Neue Light"/>
              </a:defRPr>
            </a:lvl1pPr>
          </a:lstStyle>
          <a:p>
            <a:pPr/>
            <a:r>
              <a:t> Bayes’ Theorem delivers the model’s posterior:</a:t>
            </a:r>
          </a:p>
        </p:txBody>
      </p:sp>
      <p:pic>
        <p:nvPicPr>
          <p:cNvPr id="258" name="droppedImage.pdf" descr="droppedImage.pdf"/>
          <p:cNvPicPr>
            <a:picLocks noChangeAspect="1"/>
          </p:cNvPicPr>
          <p:nvPr/>
        </p:nvPicPr>
        <p:blipFill>
          <a:blip r:embed="rId4">
            <a:extLst/>
          </a:blip>
          <a:stretch>
            <a:fillRect/>
          </a:stretch>
        </p:blipFill>
        <p:spPr>
          <a:xfrm>
            <a:off x="2565400" y="6045200"/>
            <a:ext cx="4483100" cy="736600"/>
          </a:xfrm>
          <a:prstGeom prst="rect">
            <a:avLst/>
          </a:prstGeom>
          <a:ln w="88900">
            <a:miter lim="400000"/>
          </a:ln>
        </p:spPr>
      </p:pic>
      <p:sp>
        <p:nvSpPr>
          <p:cNvPr id="259" name="When we are comparing two models:"/>
          <p:cNvSpPr txBox="1"/>
          <p:nvPr/>
        </p:nvSpPr>
        <p:spPr>
          <a:xfrm>
            <a:off x="1240" y="6904941"/>
            <a:ext cx="5461001"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584200">
              <a:defRPr sz="2400">
                <a:solidFill>
                  <a:srgbClr val="000000"/>
                </a:solidFill>
                <a:latin typeface="+mn-lt"/>
                <a:ea typeface="+mn-ea"/>
                <a:cs typeface="+mn-cs"/>
                <a:sym typeface="Helvetica Neue Light"/>
              </a:defRPr>
            </a:lvl1pPr>
          </a:lstStyle>
          <a:p>
            <a:pPr/>
            <a:r>
              <a:t>When we are comparing two models:</a:t>
            </a:r>
          </a:p>
        </p:txBody>
      </p:sp>
      <p:pic>
        <p:nvPicPr>
          <p:cNvPr id="260" name="droppedImage.pdf" descr="droppedImage.pdf"/>
          <p:cNvPicPr>
            <a:picLocks noChangeAspect="1"/>
          </p:cNvPicPr>
          <p:nvPr/>
        </p:nvPicPr>
        <p:blipFill>
          <a:blip r:embed="rId5">
            <a:extLst/>
          </a:blip>
          <a:stretch>
            <a:fillRect/>
          </a:stretch>
        </p:blipFill>
        <p:spPr>
          <a:xfrm>
            <a:off x="2400300" y="7670800"/>
            <a:ext cx="4813300" cy="736600"/>
          </a:xfrm>
          <a:prstGeom prst="rect">
            <a:avLst/>
          </a:prstGeom>
          <a:ln w="88900">
            <a:miter lim="400000"/>
          </a:ln>
        </p:spPr>
      </p:pic>
      <p:sp>
        <p:nvSpPr>
          <p:cNvPr id="261" name="Posterior odds = Bayes factor × prior odds"/>
          <p:cNvSpPr txBox="1"/>
          <p:nvPr/>
        </p:nvSpPr>
        <p:spPr>
          <a:xfrm>
            <a:off x="722362" y="8632141"/>
            <a:ext cx="10020301"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584200">
              <a:defRPr b="1" sz="2400">
                <a:solidFill>
                  <a:srgbClr val="E63B7A"/>
                </a:solidFill>
                <a:latin typeface="Helvetica Neue"/>
                <a:ea typeface="Helvetica Neue"/>
                <a:cs typeface="Helvetica Neue"/>
                <a:sym typeface="Helvetica Neue"/>
              </a:defRPr>
            </a:lvl1pPr>
          </a:lstStyle>
          <a:p>
            <a:pPr/>
            <a:r>
              <a:t>Posterior odds = Bayes factor × prior odds</a:t>
            </a:r>
          </a:p>
        </p:txBody>
      </p:sp>
      <p:sp>
        <p:nvSpPr>
          <p:cNvPr id="262" name="The Bayes factor:"/>
          <p:cNvSpPr txBox="1"/>
          <p:nvPr/>
        </p:nvSpPr>
        <p:spPr>
          <a:xfrm>
            <a:off x="9071289" y="7006541"/>
            <a:ext cx="266029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584200">
              <a:defRPr b="1" sz="2400">
                <a:solidFill>
                  <a:srgbClr val="000000"/>
                </a:solidFill>
                <a:latin typeface="Helvetica Neue"/>
                <a:ea typeface="Helvetica Neue"/>
                <a:cs typeface="Helvetica Neue"/>
                <a:sym typeface="Helvetica Neue"/>
              </a:defRPr>
            </a:lvl1pPr>
          </a:lstStyle>
          <a:p>
            <a:pPr/>
            <a:r>
              <a:t>The Bayes factor:</a:t>
            </a:r>
          </a:p>
        </p:txBody>
      </p:sp>
      <p:pic>
        <p:nvPicPr>
          <p:cNvPr id="263" name="droppedImage.pdf" descr="droppedImage.pdf"/>
          <p:cNvPicPr>
            <a:picLocks noChangeAspect="1"/>
          </p:cNvPicPr>
          <p:nvPr/>
        </p:nvPicPr>
        <p:blipFill>
          <a:blip r:embed="rId6">
            <a:extLst/>
          </a:blip>
          <a:stretch>
            <a:fillRect/>
          </a:stretch>
        </p:blipFill>
        <p:spPr>
          <a:xfrm>
            <a:off x="2857500" y="2053460"/>
            <a:ext cx="6083300" cy="816740"/>
          </a:xfrm>
          <a:prstGeom prst="rect">
            <a:avLst/>
          </a:prstGeom>
          <a:ln w="88900">
            <a:miter lim="400000"/>
          </a:ln>
        </p:spPr>
      </p:pic>
      <p:pic>
        <p:nvPicPr>
          <p:cNvPr id="264" name="droppedImage.pdf" descr="droppedImage.pdf"/>
          <p:cNvPicPr>
            <a:picLocks noChangeAspect="1"/>
          </p:cNvPicPr>
          <p:nvPr/>
        </p:nvPicPr>
        <p:blipFill>
          <a:blip r:embed="rId7">
            <a:extLst/>
          </a:blip>
          <a:stretch>
            <a:fillRect/>
          </a:stretch>
        </p:blipFill>
        <p:spPr>
          <a:xfrm>
            <a:off x="8585200" y="7632133"/>
            <a:ext cx="3975100" cy="1029268"/>
          </a:xfrm>
          <a:prstGeom prst="rect">
            <a:avLst/>
          </a:prstGeom>
          <a:ln w="889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trength of Evidence"/>
          <p:cNvSpPr txBox="1"/>
          <p:nvPr>
            <p:ph type="title"/>
          </p:nvPr>
        </p:nvSpPr>
        <p:spPr>
          <a:prstGeom prst="rect">
            <a:avLst/>
          </a:prstGeom>
        </p:spPr>
        <p:txBody>
          <a:bodyPr/>
          <a:lstStyle/>
          <a:p>
            <a:pPr/>
            <a:r>
              <a:t>Strength of Evidence</a:t>
            </a:r>
          </a:p>
        </p:txBody>
      </p:sp>
      <p:sp>
        <p:nvSpPr>
          <p:cNvPr id="269" name="A (slightly modified) Jeffreys’ scale to assess the strength of evidence"/>
          <p:cNvSpPr txBox="1"/>
          <p:nvPr>
            <p:ph type="body" idx="1"/>
          </p:nvPr>
        </p:nvSpPr>
        <p:spPr>
          <a:prstGeom prst="rect">
            <a:avLst/>
          </a:prstGeom>
        </p:spPr>
        <p:txBody>
          <a:bodyPr/>
          <a:lstStyle/>
          <a:p>
            <a:pPr/>
            <a:r>
              <a:t>A (slightly modified) Jeffreys’ scale to assess the strength of evidence</a:t>
            </a:r>
          </a:p>
        </p:txBody>
      </p:sp>
      <p:graphicFrame>
        <p:nvGraphicFramePr>
          <p:cNvPr id="270" name="Table"/>
          <p:cNvGraphicFramePr/>
          <p:nvPr/>
        </p:nvGraphicFramePr>
        <p:xfrm>
          <a:off x="558800" y="3263900"/>
          <a:ext cx="11214100" cy="417830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803524"/>
                <a:gridCol w="2803524"/>
                <a:gridCol w="2803524"/>
                <a:gridCol w="2803524"/>
              </a:tblGrid>
              <a:tr h="835660">
                <a:tc>
                  <a:txBody>
                    <a:bodyPr/>
                    <a:lstStyle/>
                    <a:p>
                      <a:pPr algn="ctr" defTabSz="457200">
                        <a:defRPr sz="1800">
                          <a:solidFill>
                            <a:srgbClr val="000000"/>
                          </a:solidFill>
                        </a:defRPr>
                      </a:pPr>
                      <a:r>
                        <a:rPr sz="3200">
                          <a:latin typeface="+mn-lt"/>
                          <a:ea typeface="+mn-ea"/>
                          <a:cs typeface="+mn-cs"/>
                          <a:sym typeface="Helvetica Neue Light"/>
                        </a:rPr>
                        <a:t>|lnB|</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4E3FE"/>
                    </a:solidFill>
                  </a:tcPr>
                </a:tc>
                <a:tc>
                  <a:txBody>
                    <a:bodyPr/>
                    <a:lstStyle/>
                    <a:p>
                      <a:pPr algn="ctr" defTabSz="457200">
                        <a:defRPr sz="1800">
                          <a:solidFill>
                            <a:srgbClr val="000000"/>
                          </a:solidFill>
                        </a:defRPr>
                      </a:pPr>
                      <a:r>
                        <a:rPr sz="3200">
                          <a:latin typeface="+mn-lt"/>
                          <a:ea typeface="+mn-ea"/>
                          <a:cs typeface="+mn-cs"/>
                          <a:sym typeface="Helvetica Neue Light"/>
                        </a:rPr>
                        <a:t>relative odds</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4E3FE"/>
                    </a:solidFill>
                  </a:tcPr>
                </a:tc>
                <a:tc>
                  <a:txBody>
                    <a:bodyPr/>
                    <a:lstStyle/>
                    <a:p>
                      <a:pPr algn="ctr" defTabSz="457200">
                        <a:defRPr sz="1800">
                          <a:solidFill>
                            <a:srgbClr val="000000"/>
                          </a:solidFill>
                        </a:defRPr>
                      </a:pPr>
                      <a:r>
                        <a:rPr sz="2400">
                          <a:latin typeface="+mn-lt"/>
                          <a:ea typeface="+mn-ea"/>
                          <a:cs typeface="+mn-cs"/>
                          <a:sym typeface="Helvetica Neue Light"/>
                        </a:rPr>
                        <a:t>favoured model’s probability </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4E3FE"/>
                    </a:solidFill>
                  </a:tcPr>
                </a:tc>
                <a:tc>
                  <a:txBody>
                    <a:bodyPr/>
                    <a:lstStyle/>
                    <a:p>
                      <a:pPr algn="ctr" defTabSz="457200">
                        <a:defRPr sz="1800">
                          <a:solidFill>
                            <a:srgbClr val="000000"/>
                          </a:solidFill>
                        </a:defRPr>
                      </a:pPr>
                      <a:r>
                        <a:rPr sz="3200">
                          <a:latin typeface="+mn-lt"/>
                          <a:ea typeface="+mn-ea"/>
                          <a:cs typeface="+mn-cs"/>
                          <a:sym typeface="Helvetica Neue Light"/>
                        </a:rPr>
                        <a:t>Interpretation</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4E3FE"/>
                    </a:solidFill>
                  </a:tcPr>
                </a:tc>
              </a:tr>
              <a:tr h="835660">
                <a:tc>
                  <a:txBody>
                    <a:bodyPr/>
                    <a:lstStyle/>
                    <a:p>
                      <a:pPr algn="ctr" defTabSz="457200">
                        <a:defRPr sz="1800">
                          <a:solidFill>
                            <a:srgbClr val="000000"/>
                          </a:solidFill>
                        </a:defRPr>
                      </a:pPr>
                      <a:r>
                        <a:rPr sz="3200">
                          <a:latin typeface="+mn-lt"/>
                          <a:ea typeface="+mn-ea"/>
                          <a:cs typeface="+mn-cs"/>
                          <a:sym typeface="Helvetica Neue Light"/>
                        </a:rPr>
                        <a:t>&lt; 1.0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1800">
                          <a:solidFill>
                            <a:srgbClr val="000000"/>
                          </a:solidFill>
                        </a:defRPr>
                      </a:pPr>
                      <a:r>
                        <a:rPr sz="3200">
                          <a:latin typeface="+mn-lt"/>
                          <a:ea typeface="+mn-ea"/>
                          <a:cs typeface="+mn-cs"/>
                          <a:sym typeface="Helvetica Neue Light"/>
                        </a:rPr>
                        <a:t>&lt; 3:1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1800">
                          <a:solidFill>
                            <a:srgbClr val="000000"/>
                          </a:solidFill>
                        </a:defRPr>
                      </a:pPr>
                      <a:r>
                        <a:rPr sz="3200">
                          <a:latin typeface="+mn-lt"/>
                          <a:ea typeface="+mn-ea"/>
                          <a:cs typeface="+mn-cs"/>
                          <a:sym typeface="Helvetica Neue Light"/>
                        </a:rPr>
                        <a:t>&lt; 0.750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1800">
                          <a:solidFill>
                            <a:srgbClr val="000000"/>
                          </a:solidFill>
                        </a:defRPr>
                      </a:pPr>
                      <a:r>
                        <a:rPr sz="2400">
                          <a:latin typeface="+mn-lt"/>
                          <a:ea typeface="+mn-ea"/>
                          <a:cs typeface="+mn-cs"/>
                          <a:sym typeface="Helvetica Neue Light"/>
                        </a:rPr>
                        <a:t>not worth mentioning </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835660">
                <a:tc>
                  <a:txBody>
                    <a:bodyPr/>
                    <a:lstStyle/>
                    <a:p>
                      <a:pPr algn="ctr" defTabSz="457200">
                        <a:defRPr sz="1800">
                          <a:solidFill>
                            <a:srgbClr val="000000"/>
                          </a:solidFill>
                        </a:defRPr>
                      </a:pPr>
                      <a:r>
                        <a:rPr sz="3200">
                          <a:latin typeface="+mn-lt"/>
                          <a:ea typeface="+mn-ea"/>
                          <a:cs typeface="+mn-cs"/>
                          <a:sym typeface="Helvetica Neue Light"/>
                        </a:rPr>
                        <a:t>&lt; 2.5</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EFCDD"/>
                    </a:solidFill>
                  </a:tcPr>
                </a:tc>
                <a:tc>
                  <a:txBody>
                    <a:bodyPr/>
                    <a:lstStyle/>
                    <a:p>
                      <a:pPr algn="ctr" defTabSz="457200">
                        <a:defRPr sz="1800">
                          <a:solidFill>
                            <a:srgbClr val="000000"/>
                          </a:solidFill>
                        </a:defRPr>
                      </a:pPr>
                      <a:r>
                        <a:rPr sz="3200">
                          <a:latin typeface="+mn-lt"/>
                          <a:ea typeface="+mn-ea"/>
                          <a:cs typeface="+mn-cs"/>
                          <a:sym typeface="Helvetica Neue Light"/>
                        </a:rPr>
                        <a:t>&lt; 12:1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EFCDD"/>
                    </a:solidFill>
                  </a:tcPr>
                </a:tc>
                <a:tc>
                  <a:txBody>
                    <a:bodyPr/>
                    <a:lstStyle/>
                    <a:p>
                      <a:pPr algn="ctr" defTabSz="457200">
                        <a:defRPr sz="1800">
                          <a:solidFill>
                            <a:srgbClr val="000000"/>
                          </a:solidFill>
                        </a:defRPr>
                      </a:pPr>
                      <a:r>
                        <a:rPr sz="3200">
                          <a:latin typeface="+mn-lt"/>
                          <a:ea typeface="+mn-ea"/>
                          <a:cs typeface="+mn-cs"/>
                          <a:sym typeface="Helvetica Neue Light"/>
                        </a:rPr>
                        <a:t>0.923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EFCDD"/>
                    </a:solidFill>
                  </a:tcPr>
                </a:tc>
                <a:tc>
                  <a:txBody>
                    <a:bodyPr/>
                    <a:lstStyle/>
                    <a:p>
                      <a:pPr algn="ctr" defTabSz="457200">
                        <a:defRPr sz="1800">
                          <a:solidFill>
                            <a:srgbClr val="000000"/>
                          </a:solidFill>
                        </a:defRPr>
                      </a:pPr>
                      <a:r>
                        <a:rPr sz="3200">
                          <a:latin typeface="+mn-lt"/>
                          <a:ea typeface="+mn-ea"/>
                          <a:cs typeface="+mn-cs"/>
                          <a:sym typeface="Helvetica Neue Light"/>
                        </a:rPr>
                        <a:t>weak</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EFCDD"/>
                    </a:solidFill>
                  </a:tcPr>
                </a:tc>
              </a:tr>
              <a:tr h="835660">
                <a:tc>
                  <a:txBody>
                    <a:bodyPr/>
                    <a:lstStyle/>
                    <a:p>
                      <a:pPr algn="ctr" defTabSz="457200">
                        <a:defRPr sz="1800">
                          <a:solidFill>
                            <a:srgbClr val="000000"/>
                          </a:solidFill>
                        </a:defRPr>
                      </a:pPr>
                      <a:r>
                        <a:rPr sz="3200">
                          <a:latin typeface="+mn-lt"/>
                          <a:ea typeface="+mn-ea"/>
                          <a:cs typeface="+mn-cs"/>
                          <a:sym typeface="Helvetica Neue Light"/>
                        </a:rPr>
                        <a:t>&lt; 5.0 </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1800">
                          <a:solidFill>
                            <a:srgbClr val="000000"/>
                          </a:solidFill>
                        </a:defRPr>
                      </a:pPr>
                      <a:r>
                        <a:rPr sz="3200">
                          <a:latin typeface="+mn-lt"/>
                          <a:ea typeface="+mn-ea"/>
                          <a:cs typeface="+mn-cs"/>
                          <a:sym typeface="Helvetica Neue Light"/>
                        </a:rPr>
                        <a:t>&lt; 150:1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1800">
                          <a:solidFill>
                            <a:srgbClr val="000000"/>
                          </a:solidFill>
                        </a:defRPr>
                      </a:pPr>
                      <a:r>
                        <a:rPr sz="3200">
                          <a:latin typeface="+mn-lt"/>
                          <a:ea typeface="+mn-ea"/>
                          <a:cs typeface="+mn-cs"/>
                          <a:sym typeface="Helvetica Neue Light"/>
                        </a:rPr>
                        <a:t>0.993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1800">
                          <a:solidFill>
                            <a:srgbClr val="000000"/>
                          </a:solidFill>
                        </a:defRPr>
                      </a:pPr>
                      <a:r>
                        <a:rPr sz="3200">
                          <a:latin typeface="+mn-lt"/>
                          <a:ea typeface="+mn-ea"/>
                          <a:cs typeface="+mn-cs"/>
                          <a:sym typeface="Helvetica Neue Light"/>
                        </a:rPr>
                        <a:t>moderate</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835660">
                <a:tc>
                  <a:txBody>
                    <a:bodyPr/>
                    <a:lstStyle/>
                    <a:p>
                      <a:pPr algn="ctr" defTabSz="457200">
                        <a:defRPr sz="1800">
                          <a:solidFill>
                            <a:srgbClr val="000000"/>
                          </a:solidFill>
                        </a:defRPr>
                      </a:pPr>
                      <a:r>
                        <a:rPr sz="3200">
                          <a:latin typeface="+mn-lt"/>
                          <a:ea typeface="+mn-ea"/>
                          <a:cs typeface="+mn-cs"/>
                          <a:sym typeface="Helvetica Neue Light"/>
                        </a:rPr>
                        <a:t>&gt; 5.0</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EFCDD"/>
                    </a:solidFill>
                  </a:tcPr>
                </a:tc>
                <a:tc>
                  <a:txBody>
                    <a:bodyPr/>
                    <a:lstStyle/>
                    <a:p>
                      <a:pPr algn="ctr" defTabSz="457200">
                        <a:defRPr sz="1800">
                          <a:solidFill>
                            <a:srgbClr val="000000"/>
                          </a:solidFill>
                        </a:defRPr>
                      </a:pPr>
                      <a:r>
                        <a:rPr sz="3200">
                          <a:latin typeface="+mn-lt"/>
                          <a:ea typeface="+mn-ea"/>
                          <a:cs typeface="+mn-cs"/>
                          <a:sym typeface="Helvetica Neue Light"/>
                        </a:rPr>
                        <a:t>&gt; 150:1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EFCDD"/>
                    </a:solidFill>
                  </a:tcPr>
                </a:tc>
                <a:tc>
                  <a:txBody>
                    <a:bodyPr/>
                    <a:lstStyle/>
                    <a:p>
                      <a:pPr algn="ctr" defTabSz="457200">
                        <a:defRPr sz="1800">
                          <a:solidFill>
                            <a:srgbClr val="000000"/>
                          </a:solidFill>
                        </a:defRPr>
                      </a:pPr>
                      <a:r>
                        <a:rPr sz="3200">
                          <a:latin typeface="+mn-lt"/>
                          <a:ea typeface="+mn-ea"/>
                          <a:cs typeface="+mn-cs"/>
                          <a:sym typeface="Helvetica Neue Light"/>
                        </a:rPr>
                        <a:t>&gt; 0.993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EFCDD"/>
                    </a:solidFill>
                  </a:tcPr>
                </a:tc>
                <a:tc>
                  <a:txBody>
                    <a:bodyPr/>
                    <a:lstStyle/>
                    <a:p>
                      <a:pPr algn="ctr" defTabSz="457200">
                        <a:defRPr sz="1800">
                          <a:solidFill>
                            <a:srgbClr val="000000"/>
                          </a:solidFill>
                        </a:defRPr>
                      </a:pPr>
                      <a:r>
                        <a:rPr sz="3200">
                          <a:latin typeface="+mn-lt"/>
                          <a:ea typeface="+mn-ea"/>
                          <a:cs typeface="+mn-cs"/>
                          <a:sym typeface="Helvetica Neue Light"/>
                        </a:rPr>
                        <a:t>strong</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FEFCDD"/>
                    </a:solidFill>
                  </a:tcPr>
                </a:tc>
              </a:tr>
            </a:tbl>
          </a:graphicData>
        </a:graphic>
      </p:graphicFrame>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jpeg"/></Relationships>

</file>

<file path=ppt/theme/_rels/theme2.xml.rels><?xml version="1.0" encoding="UTF-8" standalone="yes"?><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xmlns:r="http://schemas.openxmlformats.org/officeDocument/2006/relationships" name="Chalkboard">
  <a:themeElements>
    <a:clrScheme name="Chalkboard">
      <a:dk1>
        <a:srgbClr val="FFFFFF"/>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board"/>
        <a:ea typeface="Chalkboard"/>
        <a:cs typeface="Chalkboard"/>
      </a:majorFont>
      <a:minorFont>
        <a:latin typeface="Helvetica Neue Light"/>
        <a:ea typeface="Helvetica Neue Light"/>
        <a:cs typeface="Helvetica Neue Light"/>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63500" dist="0" dir="162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63500" dist="25400" dir="2700000">
                <a:srgbClr val="000000">
                  <a:alpha val="70000"/>
                </a:srgbClr>
              </a:outerShdw>
            </a:effectLst>
            <a:uFillTx/>
            <a:latin typeface="+mj-lt"/>
            <a:ea typeface="+mj-ea"/>
            <a:cs typeface="+mj-cs"/>
            <a:sym typeface="Chalkboar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j-lt"/>
            <a:ea typeface="+mj-ea"/>
            <a:cs typeface="+mj-cs"/>
            <a:sym typeface="Chalkboar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halkboard">
  <a:themeElements>
    <a:clrScheme name="Chalkboard">
      <a:dk1>
        <a:srgbClr val="000000"/>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board"/>
        <a:ea typeface="Chalkboard"/>
        <a:cs typeface="Chalkboard"/>
      </a:majorFont>
      <a:minorFont>
        <a:latin typeface="Helvetica Neue Light"/>
        <a:ea typeface="Helvetica Neue Light"/>
        <a:cs typeface="Helvetica Neue Light"/>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63500" dist="0" dir="162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63500" dist="25400" dir="2700000">
                <a:srgbClr val="000000">
                  <a:alpha val="70000"/>
                </a:srgbClr>
              </a:outerShdw>
            </a:effectLst>
            <a:uFillTx/>
            <a:latin typeface="+mj-lt"/>
            <a:ea typeface="+mj-ea"/>
            <a:cs typeface="+mj-cs"/>
            <a:sym typeface="Chalkboar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j-lt"/>
            <a:ea typeface="+mj-ea"/>
            <a:cs typeface="+mj-cs"/>
            <a:sym typeface="Chalkboar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